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7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7BAF724-170F-4F22-A049-CDCF7418C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B736302-FEB2-43AC-B20A-C6962BBE7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EAEF455-B44B-4D14-9B6C-23DD46072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55BB-B781-4FBC-B273-BAD146CDD60A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CB0B256-F01F-449B-8497-DADBF4E5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B9FF1EE-C759-47BD-98FE-E39B70F9A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07C6-EDC7-4234-98D2-BEECE34C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0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8AA51D0-9CB3-4EA0-8D55-9CA6EE93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B8C4107-2A46-41B9-BC4C-2F602186E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B0405E6-9A80-4440-B57C-11FCFEC9B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55BB-B781-4FBC-B273-BAD146CDD60A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1AF136A-A7BD-4C8B-B820-4B44AD00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1061384-56BC-4C18-A9C2-0B107BF9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07C6-EDC7-4234-98D2-BEECE34C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4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0800AF13-D736-4264-A597-4A799CA1A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0DFAB0F-1FE2-4425-AFF2-143355099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A3B1B00-9931-412C-9B5C-8963DC55B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55BB-B781-4FBC-B273-BAD146CDD60A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D1F1C0D-0A8C-4095-911B-0C1ECA4D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23185D5-5993-49AA-9C81-25E5BBA6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07C6-EDC7-4234-98D2-BEECE34C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3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0F5069-B2FF-4D2B-93C9-360B3B1E4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E9FE473-578D-4616-900F-F9746E8C4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A1D9C9E-0A0C-4E01-B9C5-95688E88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55BB-B781-4FBC-B273-BAD146CDD60A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05D817F-C029-421A-A2CC-305AD72D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4D3AB95-3C31-4861-B60D-135F623A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07C6-EDC7-4234-98D2-BEECE34C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8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BA928AA-9CEE-457B-AB5B-A51CA4169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7DAD37B-73E1-4D1E-A573-390FE933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E4BD367-4DF2-4463-9CFA-F093B9F4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55BB-B781-4FBC-B273-BAD146CDD60A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C487A4C-A0C0-403F-B63C-251C8B1A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008B4C9-4F13-41AF-B480-8A436B46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07C6-EDC7-4234-98D2-BEECE34C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1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931776B-3A92-4DA6-A6E8-AD66AEEC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3309DBE-7791-43A5-AFB6-A756B3AC0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5966D18-91BD-4155-82A0-E8B9ED9DB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D40E90D-3519-4CA7-A79B-2067AEA8D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55BB-B781-4FBC-B273-BAD146CDD60A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9AF134F-CA1D-442E-A916-63BF5155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B4216B4-F1A7-4844-B10A-84E30776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07C6-EDC7-4234-98D2-BEECE34C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8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0CA96EE-9CDE-4F9C-98FB-AE4DC28A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15DFFD9-7CB1-4C86-AFFB-DDC1AD0F1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3A304FC-DC8B-4493-B05A-41F51BBAD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A87906C7-871A-4248-80F5-A30F96C82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711F522D-1C0D-4A25-ADF3-DE8753604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8A8CD0AF-8EE2-450C-B3C9-B74E5513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55BB-B781-4FBC-B273-BAD146CDD60A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AB5729FA-7196-44F9-94AD-4C6FB338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7CCA638D-5D50-46A8-98DC-AB687E8E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07C6-EDC7-4234-98D2-BEECE34C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F50A4E0-B25E-401B-A5AD-E06A7A8C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5C42E5C-AA21-4F1F-B4DE-1B0C0E4F1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55BB-B781-4FBC-B273-BAD146CDD60A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84098DD-422C-49FF-9317-EE03A3D5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20397FC1-18FC-4368-8278-30FA3A4A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07C6-EDC7-4234-98D2-BEECE34C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2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90604BD0-0DC1-476F-8F78-D499A31E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55BB-B781-4FBC-B273-BAD146CDD60A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D07B35E2-63D3-4E4F-8D76-5A75D08F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7A372B4-057B-4B97-87F2-2DAA5374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07C6-EDC7-4234-98D2-BEECE34C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7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FDA5A1F-C103-46F4-B40B-193269B75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8378E09-A5C8-42B5-BAA6-6D600A732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57F157E-D6E6-4DA0-8904-A4D8BDFE8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EF362C1-85F2-472D-833E-2CA1908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55BB-B781-4FBC-B273-BAD146CDD60A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D619172-2AA7-460B-AB1D-3B421CB8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034FD67-2E32-46AD-BB62-EC8247B8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07C6-EDC7-4234-98D2-BEECE34C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8F0E985-4E50-4CD8-87CA-DF635E43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14FC4C10-EF6E-4E25-A980-9310F91A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B392C4F-65AC-4A25-89B2-89CD37582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B535016-2E69-4E95-A0A7-980C1579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55BB-B781-4FBC-B273-BAD146CDD60A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AB50FFB-F951-4B95-8D5B-165990FB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909C1F0-1A9C-43DB-B610-2470E601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07C6-EDC7-4234-98D2-BEECE34C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1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DF6D705A-C94D-4010-A8D4-D5203407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8300629-D95D-4CEE-98C0-4B924351A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285902B-1938-40FF-8345-A23660414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355BB-B781-4FBC-B273-BAD146CDD60A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0014550-CE45-421B-ABFF-0B6ECAE30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C2E15E1-3ACB-483B-BF5B-D4B5BAD02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07C6-EDC7-4234-98D2-BEECE34C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2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cture/neural-networks-deep-learning/backpropagation-intuition-optional-6dDj7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F533725-5656-4F28-BA59-ECFA324D0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Xây dựng mạng MLP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F657417-AA3D-48B4-85FB-C77869A7E5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Nguyễn Huy Hoàng</a:t>
            </a:r>
          </a:p>
        </p:txBody>
      </p:sp>
    </p:spTree>
    <p:extLst>
      <p:ext uri="{BB962C8B-B14F-4D97-AF65-F5344CB8AC3E}">
        <p14:creationId xmlns:p14="http://schemas.microsoft.com/office/powerpoint/2010/main" val="4006338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C67AEC5-9F56-481B-9E55-515DD8480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Đánh giá độ chính xác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717FD2E-B573-45AB-B654-066EB62F3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Độ chính xác = Số ví dụ dự đoán đúng / Tổng số ví dụ * 100%</a:t>
            </a:r>
          </a:p>
          <a:p>
            <a:r>
              <a:rPr lang="en-US"/>
              <a:t>Chia tập train – test theo tỉ lệ 70:30</a:t>
            </a:r>
          </a:p>
          <a:p>
            <a:pPr lvl="1"/>
            <a:r>
              <a:rPr lang="en-US"/>
              <a:t>Cho model dự đoán trên tập train =&gt; xem mô hình có fit hay không</a:t>
            </a:r>
          </a:p>
          <a:p>
            <a:pPr lvl="1"/>
            <a:r>
              <a:rPr lang="en-US"/>
              <a:t>Hiện tại độ chính xác trên tập train còn rất thấp, chứng tỏ mô hình chưa khớp với dữ liệu, nên việc dự đoán trên tập test không có ý nghĩa</a:t>
            </a:r>
          </a:p>
        </p:txBody>
      </p:sp>
    </p:spTree>
    <p:extLst>
      <p:ext uri="{BB962C8B-B14F-4D97-AF65-F5344CB8AC3E}">
        <p14:creationId xmlns:p14="http://schemas.microsoft.com/office/powerpoint/2010/main" val="495793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hỗ dành sẵn cho Nội dung 8">
            <a:extLst>
              <a:ext uri="{FF2B5EF4-FFF2-40B4-BE49-F238E27FC236}">
                <a16:creationId xmlns:a16="http://schemas.microsoft.com/office/drawing/2014/main" id="{DF3091D2-207C-4229-AE6C-C975E1E7C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36" y="487674"/>
            <a:ext cx="8754502" cy="6191247"/>
          </a:xfr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3B617963-3D55-4C45-8419-22D3930F1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22715" cy="3063875"/>
          </a:xfrm>
        </p:spPr>
        <p:txBody>
          <a:bodyPr/>
          <a:lstStyle/>
          <a:p>
            <a:r>
              <a:rPr lang="en-US"/>
              <a:t>Lưu đồ</a:t>
            </a:r>
            <a:br>
              <a:rPr lang="en-US"/>
            </a:br>
            <a:r>
              <a:rPr lang="en-US"/>
              <a:t>thuật toán</a:t>
            </a:r>
          </a:p>
        </p:txBody>
      </p:sp>
    </p:spTree>
    <p:extLst>
      <p:ext uri="{BB962C8B-B14F-4D97-AF65-F5344CB8AC3E}">
        <p14:creationId xmlns:p14="http://schemas.microsoft.com/office/powerpoint/2010/main" val="205200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C9BD6A-4E5A-488A-856D-FB284696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Lựa chọn kiến trúc mạng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1F40328-1EFA-4D95-822D-0A70108DF0D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/>
                  <a:t>Tầng input: Có số nút bằng số đặc trưng của dữ liệu.</a:t>
                </a:r>
              </a:p>
              <a:p>
                <a:pPr lvl="1"/>
                <a:r>
                  <a:rPr lang="en-US"/>
                  <a:t>U, I, P, 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1F40328-1EFA-4D95-822D-0A70108DF0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hỗ dành sẵn cho Nội dung 6">
            <a:extLst>
              <a:ext uri="{FF2B5EF4-FFF2-40B4-BE49-F238E27FC236}">
                <a16:creationId xmlns:a16="http://schemas.microsoft.com/office/drawing/2014/main" id="{1187B71A-2469-46A9-8D0E-8FE46AD8D6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32229" y="734249"/>
            <a:ext cx="4945544" cy="575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3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C9BD6A-4E5A-488A-856D-FB284696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Lựa chọn kiến trúc mạng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1F40328-1EFA-4D95-822D-0A70108DF0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Tầng output: Có số nút bằng số thiết bị cần dự đoán.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Đầu ra của một nút nằm trong khoảng (0,1)</a:t>
            </a:r>
          </a:p>
          <a:p>
            <a:pPr lvl="2"/>
            <a:r>
              <a:rPr lang="en-US"/>
              <a:t>Lớn hơn 0.5 =&gt; thiết bị đang bật</a:t>
            </a:r>
          </a:p>
          <a:p>
            <a:pPr lvl="2"/>
            <a:r>
              <a:rPr lang="en-US"/>
              <a:t>Nhỏ hơn 0.5 =&gt; thiêt bị đang tắt</a:t>
            </a:r>
          </a:p>
        </p:txBody>
      </p:sp>
      <p:pic>
        <p:nvPicPr>
          <p:cNvPr id="7" name="Chỗ dành sẵn cho Nội dung 6">
            <a:extLst>
              <a:ext uri="{FF2B5EF4-FFF2-40B4-BE49-F238E27FC236}">
                <a16:creationId xmlns:a16="http://schemas.microsoft.com/office/drawing/2014/main" id="{1187B71A-2469-46A9-8D0E-8FE46AD8D6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32229" y="734249"/>
            <a:ext cx="4945544" cy="5758626"/>
          </a:xfrm>
          <a:prstGeom prst="rect">
            <a:avLst/>
          </a:prstGeom>
        </p:spPr>
      </p:pic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D749059E-4F9E-49BB-9666-4C33B66F1904}"/>
              </a:ext>
            </a:extLst>
          </p:cNvPr>
          <p:cNvSpPr/>
          <p:nvPr/>
        </p:nvSpPr>
        <p:spPr>
          <a:xfrm>
            <a:off x="2698353" y="3148552"/>
            <a:ext cx="1225485" cy="1225485"/>
          </a:xfrm>
          <a:prstGeom prst="ellipse">
            <a:avLst/>
          </a:prstGeom>
          <a:solidFill>
            <a:srgbClr val="F8C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5A94A580-491F-4ED9-A39E-CADBC9E7E7C2}"/>
              </a:ext>
            </a:extLst>
          </p:cNvPr>
          <p:cNvCxnSpPr>
            <a:stCxn id="4" idx="0"/>
            <a:endCxn id="4" idx="4"/>
          </p:cNvCxnSpPr>
          <p:nvPr/>
        </p:nvCxnSpPr>
        <p:spPr>
          <a:xfrm>
            <a:off x="3311096" y="3148552"/>
            <a:ext cx="0" cy="1225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C35D420D-CB55-4322-86CF-A439AD57CC1A}"/>
              </a:ext>
            </a:extLst>
          </p:cNvPr>
          <p:cNvSpPr txBox="1"/>
          <p:nvPr/>
        </p:nvSpPr>
        <p:spPr>
          <a:xfrm>
            <a:off x="2841860" y="3492246"/>
            <a:ext cx="32573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/>
              <a:t>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Hộp Văn bản 13">
                <a:extLst>
                  <a:ext uri="{FF2B5EF4-FFF2-40B4-BE49-F238E27FC236}">
                    <a16:creationId xmlns:a16="http://schemas.microsoft.com/office/drawing/2014/main" id="{7755EACF-FD4F-4F4A-914B-CC548DB41055}"/>
                  </a:ext>
                </a:extLst>
              </p:cNvPr>
              <p:cNvSpPr txBox="1"/>
              <p:nvPr/>
            </p:nvSpPr>
            <p:spPr>
              <a:xfrm>
                <a:off x="3271960" y="3561239"/>
                <a:ext cx="70660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en-US" sz="2000" b="0"/>
              </a:p>
            </p:txBody>
          </p:sp>
        </mc:Choice>
        <mc:Fallback>
          <p:sp>
            <p:nvSpPr>
              <p:cNvPr id="14" name="Hộp Văn bản 13">
                <a:extLst>
                  <a:ext uri="{FF2B5EF4-FFF2-40B4-BE49-F238E27FC236}">
                    <a16:creationId xmlns:a16="http://schemas.microsoft.com/office/drawing/2014/main" id="{7755EACF-FD4F-4F4A-914B-CC548DB41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960" y="3561239"/>
                <a:ext cx="706604" cy="400110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Đường kết nối Mũi tên Thẳng 25">
            <a:extLst>
              <a:ext uri="{FF2B5EF4-FFF2-40B4-BE49-F238E27FC236}">
                <a16:creationId xmlns:a16="http://schemas.microsoft.com/office/drawing/2014/main" id="{4F3AB888-F798-4336-A731-7C85F1C8C2A6}"/>
              </a:ext>
            </a:extLst>
          </p:cNvPr>
          <p:cNvCxnSpPr>
            <a:endCxn id="4" idx="2"/>
          </p:cNvCxnSpPr>
          <p:nvPr/>
        </p:nvCxnSpPr>
        <p:spPr>
          <a:xfrm>
            <a:off x="2073897" y="3761294"/>
            <a:ext cx="62445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4B86117A-32E2-4C17-AC7D-E26E03EF2235}"/>
              </a:ext>
            </a:extLst>
          </p:cNvPr>
          <p:cNvCxnSpPr>
            <a:cxnSpLocks/>
          </p:cNvCxnSpPr>
          <p:nvPr/>
        </p:nvCxnSpPr>
        <p:spPr>
          <a:xfrm>
            <a:off x="2086439" y="3307856"/>
            <a:ext cx="651050" cy="3057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513CDCA4-2B88-4604-A60E-50553F3D41E9}"/>
              </a:ext>
            </a:extLst>
          </p:cNvPr>
          <p:cNvCxnSpPr>
            <a:cxnSpLocks/>
          </p:cNvCxnSpPr>
          <p:nvPr/>
        </p:nvCxnSpPr>
        <p:spPr>
          <a:xfrm flipV="1">
            <a:off x="2086439" y="3865062"/>
            <a:ext cx="651050" cy="3496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Đường kết nối Mũi tên Thẳng 34">
            <a:extLst>
              <a:ext uri="{FF2B5EF4-FFF2-40B4-BE49-F238E27FC236}">
                <a16:creationId xmlns:a16="http://schemas.microsoft.com/office/drawing/2014/main" id="{5383A511-DFC9-4DBD-A471-A0040D29DF5E}"/>
              </a:ext>
            </a:extLst>
          </p:cNvPr>
          <p:cNvCxnSpPr/>
          <p:nvPr/>
        </p:nvCxnSpPr>
        <p:spPr>
          <a:xfrm>
            <a:off x="3935318" y="3761294"/>
            <a:ext cx="62445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2185F1E0-782A-4C0C-9C58-46B7C126DDE5}"/>
              </a:ext>
            </a:extLst>
          </p:cNvPr>
          <p:cNvSpPr txBox="1"/>
          <p:nvPr/>
        </p:nvSpPr>
        <p:spPr>
          <a:xfrm>
            <a:off x="4571254" y="355030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(0,1)</a:t>
            </a:r>
          </a:p>
        </p:txBody>
      </p:sp>
    </p:spTree>
    <p:extLst>
      <p:ext uri="{BB962C8B-B14F-4D97-AF65-F5344CB8AC3E}">
        <p14:creationId xmlns:p14="http://schemas.microsoft.com/office/powerpoint/2010/main" val="265412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C9BD6A-4E5A-488A-856D-FB284696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Lựa chọn kiến trúc mạng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1F40328-1EFA-4D95-822D-0A70108DF0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/>
              <a:t>Tầng hidden</a:t>
            </a:r>
          </a:p>
          <a:p>
            <a:pPr lvl="1"/>
            <a:r>
              <a:rPr lang="en-US"/>
              <a:t>Số nút tối ưu cần xác định qua thực nghiệm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Tạm thời đặt = 30 nút</a:t>
            </a:r>
          </a:p>
          <a:p>
            <a:pPr lvl="1"/>
            <a:r>
              <a:rPr lang="en-US"/>
              <a:t>Dùng hàm tanh hay relu? Cần phải tìm hiểu thêm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7" name="Chỗ dành sẵn cho Nội dung 6">
            <a:extLst>
              <a:ext uri="{FF2B5EF4-FFF2-40B4-BE49-F238E27FC236}">
                <a16:creationId xmlns:a16="http://schemas.microsoft.com/office/drawing/2014/main" id="{1187B71A-2469-46A9-8D0E-8FE46AD8D6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32229" y="734249"/>
            <a:ext cx="4945544" cy="5758626"/>
          </a:xfrm>
          <a:prstGeom prst="rect">
            <a:avLst/>
          </a:prstGeom>
        </p:spPr>
      </p:pic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D749059E-4F9E-49BB-9666-4C33B66F1904}"/>
              </a:ext>
            </a:extLst>
          </p:cNvPr>
          <p:cNvSpPr/>
          <p:nvPr/>
        </p:nvSpPr>
        <p:spPr>
          <a:xfrm>
            <a:off x="2698353" y="3148552"/>
            <a:ext cx="1225485" cy="12254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5A94A580-491F-4ED9-A39E-CADBC9E7E7C2}"/>
              </a:ext>
            </a:extLst>
          </p:cNvPr>
          <p:cNvCxnSpPr>
            <a:stCxn id="4" idx="0"/>
            <a:endCxn id="4" idx="4"/>
          </p:cNvCxnSpPr>
          <p:nvPr/>
        </p:nvCxnSpPr>
        <p:spPr>
          <a:xfrm>
            <a:off x="3311096" y="3148552"/>
            <a:ext cx="0" cy="1225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C35D420D-CB55-4322-86CF-A439AD57CC1A}"/>
              </a:ext>
            </a:extLst>
          </p:cNvPr>
          <p:cNvSpPr txBox="1"/>
          <p:nvPr/>
        </p:nvSpPr>
        <p:spPr>
          <a:xfrm>
            <a:off x="2841860" y="3492246"/>
            <a:ext cx="32573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/>
              <a:t>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Hộp Văn bản 13">
                <a:extLst>
                  <a:ext uri="{FF2B5EF4-FFF2-40B4-BE49-F238E27FC236}">
                    <a16:creationId xmlns:a16="http://schemas.microsoft.com/office/drawing/2014/main" id="{7755EACF-FD4F-4F4A-914B-CC548DB41055}"/>
                  </a:ext>
                </a:extLst>
              </p:cNvPr>
              <p:cNvSpPr txBox="1"/>
              <p:nvPr/>
            </p:nvSpPr>
            <p:spPr>
              <a:xfrm>
                <a:off x="3271960" y="3561239"/>
                <a:ext cx="79380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sz="2000" b="0"/>
              </a:p>
            </p:txBody>
          </p:sp>
        </mc:Choice>
        <mc:Fallback>
          <p:sp>
            <p:nvSpPr>
              <p:cNvPr id="14" name="Hộp Văn bản 13">
                <a:extLst>
                  <a:ext uri="{FF2B5EF4-FFF2-40B4-BE49-F238E27FC236}">
                    <a16:creationId xmlns:a16="http://schemas.microsoft.com/office/drawing/2014/main" id="{7755EACF-FD4F-4F4A-914B-CC548DB41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960" y="3561239"/>
                <a:ext cx="793807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Đường kết nối Mũi tên Thẳng 25">
            <a:extLst>
              <a:ext uri="{FF2B5EF4-FFF2-40B4-BE49-F238E27FC236}">
                <a16:creationId xmlns:a16="http://schemas.microsoft.com/office/drawing/2014/main" id="{4F3AB888-F798-4336-A731-7C85F1C8C2A6}"/>
              </a:ext>
            </a:extLst>
          </p:cNvPr>
          <p:cNvCxnSpPr>
            <a:endCxn id="4" idx="2"/>
          </p:cNvCxnSpPr>
          <p:nvPr/>
        </p:nvCxnSpPr>
        <p:spPr>
          <a:xfrm>
            <a:off x="2073897" y="3761294"/>
            <a:ext cx="62445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4B86117A-32E2-4C17-AC7D-E26E03EF2235}"/>
              </a:ext>
            </a:extLst>
          </p:cNvPr>
          <p:cNvCxnSpPr>
            <a:cxnSpLocks/>
          </p:cNvCxnSpPr>
          <p:nvPr/>
        </p:nvCxnSpPr>
        <p:spPr>
          <a:xfrm>
            <a:off x="2086439" y="3307856"/>
            <a:ext cx="651050" cy="3057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513CDCA4-2B88-4604-A60E-50553F3D41E9}"/>
              </a:ext>
            </a:extLst>
          </p:cNvPr>
          <p:cNvCxnSpPr>
            <a:cxnSpLocks/>
          </p:cNvCxnSpPr>
          <p:nvPr/>
        </p:nvCxnSpPr>
        <p:spPr>
          <a:xfrm flipV="1">
            <a:off x="2086439" y="3865062"/>
            <a:ext cx="651050" cy="3496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Đường kết nối Mũi tên Thẳng 34">
            <a:extLst>
              <a:ext uri="{FF2B5EF4-FFF2-40B4-BE49-F238E27FC236}">
                <a16:creationId xmlns:a16="http://schemas.microsoft.com/office/drawing/2014/main" id="{5383A511-DFC9-4DBD-A471-A0040D29DF5E}"/>
              </a:ext>
            </a:extLst>
          </p:cNvPr>
          <p:cNvCxnSpPr/>
          <p:nvPr/>
        </p:nvCxnSpPr>
        <p:spPr>
          <a:xfrm>
            <a:off x="3935318" y="3761294"/>
            <a:ext cx="62445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2185F1E0-782A-4C0C-9C58-46B7C126DDE5}"/>
              </a:ext>
            </a:extLst>
          </p:cNvPr>
          <p:cNvSpPr txBox="1"/>
          <p:nvPr/>
        </p:nvSpPr>
        <p:spPr>
          <a:xfrm>
            <a:off x="4571254" y="355030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(-1,1)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37AA3D35-FE84-46F4-BF0A-7ABEA94B8EF3}"/>
              </a:ext>
            </a:extLst>
          </p:cNvPr>
          <p:cNvSpPr txBox="1"/>
          <p:nvPr/>
        </p:nvSpPr>
        <p:spPr>
          <a:xfrm>
            <a:off x="9008098" y="3583962"/>
            <a:ext cx="793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30 nút</a:t>
            </a:r>
          </a:p>
        </p:txBody>
      </p:sp>
    </p:spTree>
    <p:extLst>
      <p:ext uri="{BB962C8B-B14F-4D97-AF65-F5344CB8AC3E}">
        <p14:creationId xmlns:p14="http://schemas.microsoft.com/office/powerpoint/2010/main" val="302419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C9BD6A-4E5A-488A-856D-FB284696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Khởi tạo trọng số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1F40328-1EFA-4D95-822D-0A70108DF0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7" name="Chỗ dành sẵn cho Nội dung 6">
            <a:extLst>
              <a:ext uri="{FF2B5EF4-FFF2-40B4-BE49-F238E27FC236}">
                <a16:creationId xmlns:a16="http://schemas.microsoft.com/office/drawing/2014/main" id="{1187B71A-2469-46A9-8D0E-8FE46AD8D6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32229" y="734249"/>
            <a:ext cx="4945544" cy="5758626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515E5E18-1920-4C71-B46E-F31A2B884852}"/>
              </a:ext>
            </a:extLst>
          </p:cNvPr>
          <p:cNvSpPr txBox="1"/>
          <p:nvPr/>
        </p:nvSpPr>
        <p:spPr>
          <a:xfrm>
            <a:off x="7835467" y="973327"/>
            <a:ext cx="772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W</a:t>
            </a:r>
            <a:r>
              <a:rPr lang="en-US" sz="2800" baseline="30000"/>
              <a:t>[1]</a:t>
            </a:r>
            <a:endParaRPr lang="en-US" sz="2800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8205F7F1-543F-47B3-9CCA-DADDAE5D0727}"/>
              </a:ext>
            </a:extLst>
          </p:cNvPr>
          <p:cNvSpPr txBox="1"/>
          <p:nvPr/>
        </p:nvSpPr>
        <p:spPr>
          <a:xfrm>
            <a:off x="10133814" y="744060"/>
            <a:ext cx="772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W</a:t>
            </a:r>
            <a:r>
              <a:rPr lang="en-US" sz="2800" baseline="30000"/>
              <a:t>[2]</a:t>
            </a:r>
            <a:endParaRPr lang="en-US" sz="2800"/>
          </a:p>
        </p:txBody>
      </p:sp>
      <p:pic>
        <p:nvPicPr>
          <p:cNvPr id="16" name="Hình ảnh 15" descr="Ảnh có chứa văn bản&#10;&#10;Mô tả được tạo tự động">
            <a:extLst>
              <a:ext uri="{FF2B5EF4-FFF2-40B4-BE49-F238E27FC236}">
                <a16:creationId xmlns:a16="http://schemas.microsoft.com/office/drawing/2014/main" id="{0F56FBAD-ECA2-447A-A4A1-AB1DFA54984C}"/>
              </a:ext>
            </a:extLst>
          </p:cNvPr>
          <p:cNvPicPr/>
          <p:nvPr/>
        </p:nvPicPr>
        <p:blipFill rotWithShape="1">
          <a:blip r:embed="rId3"/>
          <a:srcRect b="45305"/>
          <a:stretch/>
        </p:blipFill>
        <p:spPr>
          <a:xfrm>
            <a:off x="838200" y="1707185"/>
            <a:ext cx="5651824" cy="9417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18C353BD-D969-4E45-9DE2-820C7A486746}"/>
                  </a:ext>
                </a:extLst>
              </p:cNvPr>
              <p:cNvSpPr txBox="1"/>
              <p:nvPr/>
            </p:nvSpPr>
            <p:spPr>
              <a:xfrm>
                <a:off x="965937" y="3516097"/>
                <a:ext cx="2677336" cy="7621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W1: ngẫu nhiên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/>
              </a:p>
              <a:p>
                <a:r>
                  <a:rPr lang="en-US"/>
                  <a:t>W1.shape = (30, 6)</a:t>
                </a:r>
              </a:p>
            </p:txBody>
          </p:sp>
        </mc:Choice>
        <mc:Fallback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18C353BD-D969-4E45-9DE2-820C7A486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937" y="3516097"/>
                <a:ext cx="2677336" cy="762196"/>
              </a:xfrm>
              <a:prstGeom prst="rect">
                <a:avLst/>
              </a:prstGeom>
              <a:blipFill>
                <a:blip r:embed="rId4"/>
                <a:stretch>
                  <a:fillRect l="-1818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Hộp Văn bản 17">
                <a:extLst>
                  <a:ext uri="{FF2B5EF4-FFF2-40B4-BE49-F238E27FC236}">
                    <a16:creationId xmlns:a16="http://schemas.microsoft.com/office/drawing/2014/main" id="{24FEEC2F-628D-418F-90BB-4A2DDCB25EF9}"/>
                  </a:ext>
                </a:extLst>
              </p:cNvPr>
              <p:cNvSpPr txBox="1"/>
              <p:nvPr/>
            </p:nvSpPr>
            <p:spPr>
              <a:xfrm>
                <a:off x="889522" y="4605213"/>
                <a:ext cx="2477473" cy="760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W2: ngẫu nhiên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/>
              </a:p>
              <a:p>
                <a:r>
                  <a:rPr lang="en-US"/>
                  <a:t>W2.shape = (7, 30)</a:t>
                </a:r>
              </a:p>
            </p:txBody>
          </p:sp>
        </mc:Choice>
        <mc:Fallback>
          <p:sp>
            <p:nvSpPr>
              <p:cNvPr id="18" name="Hộp Văn bản 17">
                <a:extLst>
                  <a:ext uri="{FF2B5EF4-FFF2-40B4-BE49-F238E27FC236}">
                    <a16:creationId xmlns:a16="http://schemas.microsoft.com/office/drawing/2014/main" id="{24FEEC2F-628D-418F-90BB-4A2DDCB25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22" y="4605213"/>
                <a:ext cx="2477473" cy="760914"/>
              </a:xfrm>
              <a:prstGeom prst="rect">
                <a:avLst/>
              </a:prstGeom>
              <a:blipFill>
                <a:blip r:embed="rId5"/>
                <a:stretch>
                  <a:fillRect l="-221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C662B5C4-6800-4D32-B486-D0A7FB7FA391}"/>
              </a:ext>
            </a:extLst>
          </p:cNvPr>
          <p:cNvSpPr txBox="1"/>
          <p:nvPr/>
        </p:nvSpPr>
        <p:spPr>
          <a:xfrm>
            <a:off x="9008098" y="3583962"/>
            <a:ext cx="793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30 nút</a:t>
            </a:r>
          </a:p>
        </p:txBody>
      </p:sp>
    </p:spTree>
    <p:extLst>
      <p:ext uri="{BB962C8B-B14F-4D97-AF65-F5344CB8AC3E}">
        <p14:creationId xmlns:p14="http://schemas.microsoft.com/office/powerpoint/2010/main" val="428685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C9BD6A-4E5A-488A-856D-FB284696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Khởi tạo trọng số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1F40328-1EFA-4D95-822D-0A70108DF0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EFF15B75-9D82-49A5-9249-D540DFAAECB9}"/>
              </a:ext>
            </a:extLst>
          </p:cNvPr>
          <p:cNvSpPr txBox="1"/>
          <p:nvPr/>
        </p:nvSpPr>
        <p:spPr>
          <a:xfrm>
            <a:off x="838200" y="1825625"/>
            <a:ext cx="2965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b1 = [0,0,0,0,0,0…,0], len = 30</a:t>
            </a:r>
          </a:p>
          <a:p>
            <a:r>
              <a:rPr lang="en-US"/>
              <a:t>b2 = [0,0,0,0,0,0,0], len = 7</a:t>
            </a:r>
          </a:p>
        </p:txBody>
      </p:sp>
      <p:pic>
        <p:nvPicPr>
          <p:cNvPr id="17" name="Chỗ dành sẵn cho Nội dung 16">
            <a:extLst>
              <a:ext uri="{FF2B5EF4-FFF2-40B4-BE49-F238E27FC236}">
                <a16:creationId xmlns:a16="http://schemas.microsoft.com/office/drawing/2014/main" id="{D1E08B92-831F-4675-9191-F8A60D7E85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93925" y="365125"/>
            <a:ext cx="5216882" cy="6026248"/>
          </a:xfrm>
          <a:prstGeom prst="rect">
            <a:avLst/>
          </a:prstGeom>
        </p:spPr>
      </p:pic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465ECCE0-F0B7-45F1-BBE3-E72C4605FC6C}"/>
              </a:ext>
            </a:extLst>
          </p:cNvPr>
          <p:cNvSpPr txBox="1"/>
          <p:nvPr/>
        </p:nvSpPr>
        <p:spPr>
          <a:xfrm>
            <a:off x="8909648" y="3429000"/>
            <a:ext cx="793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30 nút</a:t>
            </a:r>
          </a:p>
        </p:txBody>
      </p:sp>
    </p:spTree>
    <p:extLst>
      <p:ext uri="{BB962C8B-B14F-4D97-AF65-F5344CB8AC3E}">
        <p14:creationId xmlns:p14="http://schemas.microsoft.com/office/powerpoint/2010/main" val="126613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53D54D3-D125-47BE-9E30-6D729516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Bộ giải (trình tối ưu hoá)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B73181E-42EB-4D76-B084-D05C1305CC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Batch Gradient Descent</a:t>
            </a:r>
          </a:p>
          <a:p>
            <a:r>
              <a:rPr lang="en-US"/>
              <a:t>Tốc độ học cố định = 0.001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hỗ dành sẵn cho Nội dung 3">
                <a:extLst>
                  <a:ext uri="{FF2B5EF4-FFF2-40B4-BE49-F238E27FC236}">
                    <a16:creationId xmlns:a16="http://schemas.microsoft.com/office/drawing/2014/main" id="{FC28F267-2A93-4AA8-A55C-88F4AB5A44D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/>
                  <a:t>Mini-batch size = 1 </a:t>
                </a:r>
              </a:p>
              <a:p>
                <a:pPr lvl="1"/>
                <a:r>
                  <a:rPr lang="en-US"/>
                  <a:t>=&gt; Stochastic Gradient Descent</a:t>
                </a:r>
              </a:p>
              <a:p>
                <a:r>
                  <a:rPr lang="en-US"/>
                  <a:t>Mini-batch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b="0"/>
              </a:p>
              <a:p>
                <a:pPr lvl="1"/>
                <a:r>
                  <a:rPr lang="en-US"/>
                  <a:t>=&gt; Mini-batch Gradient Descent</a:t>
                </a:r>
              </a:p>
              <a:p>
                <a:r>
                  <a:rPr lang="en-US"/>
                  <a:t>Mini-batch size = m</a:t>
                </a:r>
              </a:p>
              <a:p>
                <a:pPr lvl="1"/>
                <a:r>
                  <a:rPr lang="en-US"/>
                  <a:t>=&gt; Batch Gradient Descent</a:t>
                </a:r>
              </a:p>
              <a:p>
                <a:pPr marL="457200" lvl="1" indent="0">
                  <a:buNone/>
                </a:pPr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Trong đó m là kích thước tập huấn luyện</a:t>
                </a:r>
              </a:p>
            </p:txBody>
          </p:sp>
        </mc:Choice>
        <mc:Fallback>
          <p:sp>
            <p:nvSpPr>
              <p:cNvPr id="4" name="Chỗ dành sẵn cho Nội dung 3">
                <a:extLst>
                  <a:ext uri="{FF2B5EF4-FFF2-40B4-BE49-F238E27FC236}">
                    <a16:creationId xmlns:a16="http://schemas.microsoft.com/office/drawing/2014/main" id="{FC28F267-2A93-4AA8-A55C-88F4AB5A44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23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638F66-8E3E-4867-838D-4F60FD9D8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Hàm lỗi</a:t>
            </a:r>
          </a:p>
        </p:txBody>
      </p:sp>
      <p:pic>
        <p:nvPicPr>
          <p:cNvPr id="5" name="Chỗ dành sẵn cho Nội dung 4" descr="Ảnh có chứa văn bản&#10;&#10;Mô tả được tạo tự động">
            <a:extLst>
              <a:ext uri="{FF2B5EF4-FFF2-40B4-BE49-F238E27FC236}">
                <a16:creationId xmlns:a16="http://schemas.microsoft.com/office/drawing/2014/main" id="{2AC2F8F0-65A4-4397-9B58-2267587D2E46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90688"/>
            <a:ext cx="5181600" cy="1269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Hình ảnh 9" descr="Ảnh có chứa văn bản, thiết bị, thiết bị đo&#10;&#10;Mô tả được tạo tự động">
            <a:extLst>
              <a:ext uri="{FF2B5EF4-FFF2-40B4-BE49-F238E27FC236}">
                <a16:creationId xmlns:a16="http://schemas.microsoft.com/office/drawing/2014/main" id="{C1D96938-FA96-475D-B700-B4E77F750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174" y="4596653"/>
            <a:ext cx="4848225" cy="742950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7CF556D6-D04E-4134-9DE7-7EB07FCC9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856" y="5554887"/>
            <a:ext cx="67722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2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B768B06-A71B-493F-AAA8-06746A50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 truyền ngược</a:t>
            </a:r>
          </a:p>
        </p:txBody>
      </p:sp>
      <p:pic>
        <p:nvPicPr>
          <p:cNvPr id="7" name="Chỗ dành sẵn cho Nội dung 6" descr="Ảnh có chứa văn bản&#10;&#10;Mô tả được tạo tự động">
            <a:extLst>
              <a:ext uri="{FF2B5EF4-FFF2-40B4-BE49-F238E27FC236}">
                <a16:creationId xmlns:a16="http://schemas.microsoft.com/office/drawing/2014/main" id="{17E44122-FF9B-42CE-934E-5DB24E95F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555" t="17621"/>
          <a:stretch/>
        </p:blipFill>
        <p:spPr>
          <a:xfrm>
            <a:off x="838200" y="1781666"/>
            <a:ext cx="4845255" cy="3584592"/>
          </a:xfr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7E366238-C583-415E-8865-E4E755112735}"/>
              </a:ext>
            </a:extLst>
          </p:cNvPr>
          <p:cNvSpPr txBox="1"/>
          <p:nvPr/>
        </p:nvSpPr>
        <p:spPr>
          <a:xfrm>
            <a:off x="838200" y="6308209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</a:t>
            </a:r>
            <a:r>
              <a:rPr lang="en-US">
                <a:hlinkClick r:id="rId3"/>
              </a:rPr>
              <a:t>Andrew Ng - coursera</a:t>
            </a:r>
            <a:r>
              <a:rPr lang="en-US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462563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356</Words>
  <Application>Microsoft Office PowerPoint</Application>
  <PresentationFormat>Màn hình rộng</PresentationFormat>
  <Paragraphs>76</Paragraphs>
  <Slides>11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Chủ đề Office</vt:lpstr>
      <vt:lpstr>Xây dựng mạng MLP</vt:lpstr>
      <vt:lpstr>Lựa chọn kiến trúc mạng</vt:lpstr>
      <vt:lpstr>Lựa chọn kiến trúc mạng</vt:lpstr>
      <vt:lpstr>Lựa chọn kiến trúc mạng</vt:lpstr>
      <vt:lpstr>Khởi tạo trọng số</vt:lpstr>
      <vt:lpstr>Khởi tạo trọng số</vt:lpstr>
      <vt:lpstr>Bộ giải (trình tối ưu hoá)</vt:lpstr>
      <vt:lpstr>Hàm lỗi</vt:lpstr>
      <vt:lpstr>Lan truyền ngược</vt:lpstr>
      <vt:lpstr>Đánh giá độ chính xác</vt:lpstr>
      <vt:lpstr>Lưu đồ thuật toán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mạng MLP</dc:title>
  <dc:creator>Huy Hoang Nguyen</dc:creator>
  <cp:lastModifiedBy>Huy Hoang Nguyen</cp:lastModifiedBy>
  <cp:revision>1</cp:revision>
  <dcterms:created xsi:type="dcterms:W3CDTF">2021-08-22T03:41:49Z</dcterms:created>
  <dcterms:modified xsi:type="dcterms:W3CDTF">2021-08-22T05:31:00Z</dcterms:modified>
</cp:coreProperties>
</file>