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6" d="100"/>
          <a:sy n="86" d="100"/>
        </p:scale>
        <p:origin x="5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B56DA1D0-DD48-41EB-9D56-4B939189D1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DAEC48C4-9E5A-4908-8DFB-0C5F51E797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B1C8B9-5AAB-4A7D-8F5D-E290079888FF}" type="datetimeFigureOut">
              <a:rPr lang="en-US" smtClean="0"/>
              <a:t>8/4/2021</a:t>
            </a:fld>
            <a:endParaRPr lang="en-US"/>
          </a:p>
        </p:txBody>
      </p:sp>
      <p:sp>
        <p:nvSpPr>
          <p:cNvPr id="4" name="Chỗ dành sẵn cho Chân trang 3">
            <a:extLst>
              <a:ext uri="{FF2B5EF4-FFF2-40B4-BE49-F238E27FC236}">
                <a16:creationId xmlns:a16="http://schemas.microsoft.com/office/drawing/2014/main" id="{92367A20-927D-40A7-91AF-D963783242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1272EE71-5126-4293-96F1-090341A52B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DB8AA7-A359-4585-BC91-748D91164278}" type="slidenum">
              <a:rPr lang="en-US" smtClean="0"/>
              <a:t>‹#›</a:t>
            </a:fld>
            <a:endParaRPr lang="en-US"/>
          </a:p>
        </p:txBody>
      </p:sp>
    </p:spTree>
    <p:extLst>
      <p:ext uri="{BB962C8B-B14F-4D97-AF65-F5344CB8AC3E}">
        <p14:creationId xmlns:p14="http://schemas.microsoft.com/office/powerpoint/2010/main" val="18550585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EE432-DC7A-49B7-BA9E-820191BEA1A3}" type="datetimeFigureOut">
              <a:rPr lang="en-US" smtClean="0"/>
              <a:t>8/4/2021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346C7-6124-476C-B653-C783E86D5002}" type="slidenum">
              <a:rPr lang="en-US" smtClean="0"/>
              <a:t>‹#›</a:t>
            </a:fld>
            <a:endParaRPr lang="en-US"/>
          </a:p>
        </p:txBody>
      </p:sp>
    </p:spTree>
    <p:extLst>
      <p:ext uri="{BB962C8B-B14F-4D97-AF65-F5344CB8AC3E}">
        <p14:creationId xmlns:p14="http://schemas.microsoft.com/office/powerpoint/2010/main" val="17230981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DCCC2F-FE58-45B9-92B8-68D7E0482126}"/>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C32B7CB-8E7C-41BE-8D6A-233BAA472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3B847FAD-DB78-44D0-8DCC-D7454DEFF1B2}"/>
              </a:ext>
            </a:extLst>
          </p:cNvPr>
          <p:cNvSpPr>
            <a:spLocks noGrp="1"/>
          </p:cNvSpPr>
          <p:nvPr>
            <p:ph type="dt" sz="half" idx="10"/>
          </p:nvPr>
        </p:nvSpPr>
        <p:spPr/>
        <p:txBody>
          <a:bodyPr/>
          <a:lstStyle/>
          <a:p>
            <a:fld id="{08B8692F-49B2-4AEF-A0CE-7547D1625D6C}" type="datetime1">
              <a:rPr lang="en-US" smtClean="0"/>
              <a:t>8/4/2021</a:t>
            </a:fld>
            <a:endParaRPr lang="en-US"/>
          </a:p>
        </p:txBody>
      </p:sp>
      <p:sp>
        <p:nvSpPr>
          <p:cNvPr id="5" name="Chỗ dành sẵn cho Chân trang 4">
            <a:extLst>
              <a:ext uri="{FF2B5EF4-FFF2-40B4-BE49-F238E27FC236}">
                <a16:creationId xmlns:a16="http://schemas.microsoft.com/office/drawing/2014/main" id="{726A9901-4BF6-4175-B219-21FE38FC55F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3D5696D-5D6A-45CE-A4A6-50C7E86C75ED}"/>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50729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D3BB67-6FA3-4C7F-949A-60A7EBD60BBB}"/>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AA5D6FC-B87D-4F65-88D2-7FE40A233AB5}"/>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EE06EE95-6844-4EB3-9930-B9211E3C3563}"/>
              </a:ext>
            </a:extLst>
          </p:cNvPr>
          <p:cNvSpPr>
            <a:spLocks noGrp="1"/>
          </p:cNvSpPr>
          <p:nvPr>
            <p:ph type="dt" sz="half" idx="10"/>
          </p:nvPr>
        </p:nvSpPr>
        <p:spPr/>
        <p:txBody>
          <a:bodyPr/>
          <a:lstStyle/>
          <a:p>
            <a:fld id="{5B113EB7-9D49-48F1-846F-E3E2D0D3B0EF}" type="datetime1">
              <a:rPr lang="en-US" smtClean="0"/>
              <a:t>8/4/2021</a:t>
            </a:fld>
            <a:endParaRPr lang="en-US"/>
          </a:p>
        </p:txBody>
      </p:sp>
      <p:sp>
        <p:nvSpPr>
          <p:cNvPr id="5" name="Chỗ dành sẵn cho Chân trang 4">
            <a:extLst>
              <a:ext uri="{FF2B5EF4-FFF2-40B4-BE49-F238E27FC236}">
                <a16:creationId xmlns:a16="http://schemas.microsoft.com/office/drawing/2014/main" id="{11C89DA2-ACD4-4168-8FB3-3A7A2248904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CFD3CB56-D9B1-4E85-BF63-EBB8E09CD41D}"/>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412397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BC3CD245-40F0-4534-BCFA-2F27A912B1C1}"/>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8270B94F-6C88-4E6C-AE1E-63EEABAE5B3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EEBB6C67-8D41-47BC-AE06-5EB1513E2189}"/>
              </a:ext>
            </a:extLst>
          </p:cNvPr>
          <p:cNvSpPr>
            <a:spLocks noGrp="1"/>
          </p:cNvSpPr>
          <p:nvPr>
            <p:ph type="dt" sz="half" idx="10"/>
          </p:nvPr>
        </p:nvSpPr>
        <p:spPr/>
        <p:txBody>
          <a:bodyPr/>
          <a:lstStyle/>
          <a:p>
            <a:fld id="{01F154BE-E347-4C64-882C-7A6A336EC581}" type="datetime1">
              <a:rPr lang="en-US" smtClean="0"/>
              <a:t>8/4/2021</a:t>
            </a:fld>
            <a:endParaRPr lang="en-US"/>
          </a:p>
        </p:txBody>
      </p:sp>
      <p:sp>
        <p:nvSpPr>
          <p:cNvPr id="5" name="Chỗ dành sẵn cho Chân trang 4">
            <a:extLst>
              <a:ext uri="{FF2B5EF4-FFF2-40B4-BE49-F238E27FC236}">
                <a16:creationId xmlns:a16="http://schemas.microsoft.com/office/drawing/2014/main" id="{D588BB4C-A3CC-4CE1-9F93-45C5E47D1E1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E234EDA-F113-4FD0-89F6-6EB11DD26383}"/>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272505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34C167B-224B-490A-BC23-58FF285F9D41}"/>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C50CA31C-395C-425E-8249-1B48A2D0C9D2}"/>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90988770-DCDC-4C57-B94C-47DFCF2B19FF}"/>
              </a:ext>
            </a:extLst>
          </p:cNvPr>
          <p:cNvSpPr>
            <a:spLocks noGrp="1"/>
          </p:cNvSpPr>
          <p:nvPr>
            <p:ph type="dt" sz="half" idx="10"/>
          </p:nvPr>
        </p:nvSpPr>
        <p:spPr/>
        <p:txBody>
          <a:bodyPr/>
          <a:lstStyle/>
          <a:p>
            <a:fld id="{3730DF0A-6D02-4D1C-8066-DD5B5E416654}" type="datetime1">
              <a:rPr lang="en-US" smtClean="0"/>
              <a:t>8/4/2021</a:t>
            </a:fld>
            <a:endParaRPr lang="en-US"/>
          </a:p>
        </p:txBody>
      </p:sp>
      <p:sp>
        <p:nvSpPr>
          <p:cNvPr id="5" name="Chỗ dành sẵn cho Chân trang 4">
            <a:extLst>
              <a:ext uri="{FF2B5EF4-FFF2-40B4-BE49-F238E27FC236}">
                <a16:creationId xmlns:a16="http://schemas.microsoft.com/office/drawing/2014/main" id="{C711A63C-F754-472D-B1E0-CE70EBC69C2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D7FAC63-D788-4E3E-8B55-1750D718638D}"/>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174585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37AA4F-00EB-4E2F-889A-79DBFBC50314}"/>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ABF8FBF0-3902-49DE-8D04-486AAF376D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72CF716B-E230-4C66-822E-C79CB358BD49}"/>
              </a:ext>
            </a:extLst>
          </p:cNvPr>
          <p:cNvSpPr>
            <a:spLocks noGrp="1"/>
          </p:cNvSpPr>
          <p:nvPr>
            <p:ph type="dt" sz="half" idx="10"/>
          </p:nvPr>
        </p:nvSpPr>
        <p:spPr/>
        <p:txBody>
          <a:bodyPr/>
          <a:lstStyle/>
          <a:p>
            <a:fld id="{7963DC6A-4BC5-4CA3-B7DD-001F50EDCFEF}" type="datetime1">
              <a:rPr lang="en-US" smtClean="0"/>
              <a:t>8/4/2021</a:t>
            </a:fld>
            <a:endParaRPr lang="en-US"/>
          </a:p>
        </p:txBody>
      </p:sp>
      <p:sp>
        <p:nvSpPr>
          <p:cNvPr id="5" name="Chỗ dành sẵn cho Chân trang 4">
            <a:extLst>
              <a:ext uri="{FF2B5EF4-FFF2-40B4-BE49-F238E27FC236}">
                <a16:creationId xmlns:a16="http://schemas.microsoft.com/office/drawing/2014/main" id="{A47783E3-0BF3-4179-871F-C4A02294337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739BDE9-126D-4CF1-B222-4BF02DDE2FC7}"/>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288993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9DCEA06-B562-480A-B532-256CEB7AB425}"/>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0AB12AE-BB3D-4E87-AFD4-9A9D78850380}"/>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D62C6449-6C8C-45CF-80D4-045CBFD2380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420DE97-8039-4DD1-B0FD-912EF19A5B34}"/>
              </a:ext>
            </a:extLst>
          </p:cNvPr>
          <p:cNvSpPr>
            <a:spLocks noGrp="1"/>
          </p:cNvSpPr>
          <p:nvPr>
            <p:ph type="dt" sz="half" idx="10"/>
          </p:nvPr>
        </p:nvSpPr>
        <p:spPr/>
        <p:txBody>
          <a:bodyPr/>
          <a:lstStyle/>
          <a:p>
            <a:fld id="{014C8EBC-FB8C-470B-A9E5-99B59FEE2458}" type="datetime1">
              <a:rPr lang="en-US" smtClean="0"/>
              <a:t>8/4/2021</a:t>
            </a:fld>
            <a:endParaRPr lang="en-US"/>
          </a:p>
        </p:txBody>
      </p:sp>
      <p:sp>
        <p:nvSpPr>
          <p:cNvPr id="6" name="Chỗ dành sẵn cho Chân trang 5">
            <a:extLst>
              <a:ext uri="{FF2B5EF4-FFF2-40B4-BE49-F238E27FC236}">
                <a16:creationId xmlns:a16="http://schemas.microsoft.com/office/drawing/2014/main" id="{6FCB2435-2610-4457-B2E2-92AE0021C1F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0BE98D2-E45F-4CCB-8242-1B7590DCA435}"/>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193650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A4EA17-6B44-4458-A8F7-F3A52AF02CD8}"/>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A6A98EF-5398-403B-839F-38F0DBD32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8F80250C-4DD3-4B86-8B49-FFDA7FD0F08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EA76CC1A-9AD7-424C-B094-2EBFFF97F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FD8C3074-C8C5-445B-8EBC-4647BB42D253}"/>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BD87D3D2-98F2-4A71-90C8-43CB51BC29FB}"/>
              </a:ext>
            </a:extLst>
          </p:cNvPr>
          <p:cNvSpPr>
            <a:spLocks noGrp="1"/>
          </p:cNvSpPr>
          <p:nvPr>
            <p:ph type="dt" sz="half" idx="10"/>
          </p:nvPr>
        </p:nvSpPr>
        <p:spPr/>
        <p:txBody>
          <a:bodyPr/>
          <a:lstStyle/>
          <a:p>
            <a:fld id="{C00119FD-38B4-45DE-9484-0D7AFA91A2A3}" type="datetime1">
              <a:rPr lang="en-US" smtClean="0"/>
              <a:t>8/4/2021</a:t>
            </a:fld>
            <a:endParaRPr lang="en-US"/>
          </a:p>
        </p:txBody>
      </p:sp>
      <p:sp>
        <p:nvSpPr>
          <p:cNvPr id="8" name="Chỗ dành sẵn cho Chân trang 7">
            <a:extLst>
              <a:ext uri="{FF2B5EF4-FFF2-40B4-BE49-F238E27FC236}">
                <a16:creationId xmlns:a16="http://schemas.microsoft.com/office/drawing/2014/main" id="{93F6E442-5FE5-4D90-9638-D8DF1AA4F7DD}"/>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33456CF5-94BA-4A70-8601-D9E727AAC24D}"/>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383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32A603-B9A2-435C-B386-A1114710CF1D}"/>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BB7D508-A03D-4FEE-9E1B-B7FB02448DAE}"/>
              </a:ext>
            </a:extLst>
          </p:cNvPr>
          <p:cNvSpPr>
            <a:spLocks noGrp="1"/>
          </p:cNvSpPr>
          <p:nvPr>
            <p:ph type="dt" sz="half" idx="10"/>
          </p:nvPr>
        </p:nvSpPr>
        <p:spPr/>
        <p:txBody>
          <a:bodyPr/>
          <a:lstStyle/>
          <a:p>
            <a:fld id="{9968F3F6-E307-4471-AC0A-9FDB265B3AFE}" type="datetime1">
              <a:rPr lang="en-US" smtClean="0"/>
              <a:t>8/4/2021</a:t>
            </a:fld>
            <a:endParaRPr lang="en-US"/>
          </a:p>
        </p:txBody>
      </p:sp>
      <p:sp>
        <p:nvSpPr>
          <p:cNvPr id="4" name="Chỗ dành sẵn cho Chân trang 3">
            <a:extLst>
              <a:ext uri="{FF2B5EF4-FFF2-40B4-BE49-F238E27FC236}">
                <a16:creationId xmlns:a16="http://schemas.microsoft.com/office/drawing/2014/main" id="{4A8F2A2A-FAE8-4745-AAE4-75E9E8589038}"/>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02EC3FC9-4A17-4242-B608-FBC55E2DA341}"/>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199400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BBBE872F-9214-42DF-BC0D-C4E83A7A718F}"/>
              </a:ext>
            </a:extLst>
          </p:cNvPr>
          <p:cNvSpPr>
            <a:spLocks noGrp="1"/>
          </p:cNvSpPr>
          <p:nvPr>
            <p:ph type="dt" sz="half" idx="10"/>
          </p:nvPr>
        </p:nvSpPr>
        <p:spPr/>
        <p:txBody>
          <a:bodyPr/>
          <a:lstStyle/>
          <a:p>
            <a:fld id="{D7E6878A-F653-4DEA-8510-8A9CEA46F9E6}" type="datetime1">
              <a:rPr lang="en-US" smtClean="0"/>
              <a:t>8/4/2021</a:t>
            </a:fld>
            <a:endParaRPr lang="en-US"/>
          </a:p>
        </p:txBody>
      </p:sp>
      <p:sp>
        <p:nvSpPr>
          <p:cNvPr id="3" name="Chỗ dành sẵn cho Chân trang 2">
            <a:extLst>
              <a:ext uri="{FF2B5EF4-FFF2-40B4-BE49-F238E27FC236}">
                <a16:creationId xmlns:a16="http://schemas.microsoft.com/office/drawing/2014/main" id="{6A700474-7DA4-42A0-A237-7BAA79DDA595}"/>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4ACED218-E6C7-4E58-8A77-38BDD0B452D9}"/>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347504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B20684-F695-4ED2-A5FF-88943110CF5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BA6A263-9F5A-47B2-BD38-3E43CBC27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E1F359E-7592-4722-B4CA-6412DD81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08D2058-0BAD-4A2F-9A09-3FDC34BD7CCF}"/>
              </a:ext>
            </a:extLst>
          </p:cNvPr>
          <p:cNvSpPr>
            <a:spLocks noGrp="1"/>
          </p:cNvSpPr>
          <p:nvPr>
            <p:ph type="dt" sz="half" idx="10"/>
          </p:nvPr>
        </p:nvSpPr>
        <p:spPr/>
        <p:txBody>
          <a:bodyPr/>
          <a:lstStyle/>
          <a:p>
            <a:fld id="{0B40A175-2828-4EF4-8BCB-4828B326E780}" type="datetime1">
              <a:rPr lang="en-US" smtClean="0"/>
              <a:t>8/4/2021</a:t>
            </a:fld>
            <a:endParaRPr lang="en-US"/>
          </a:p>
        </p:txBody>
      </p:sp>
      <p:sp>
        <p:nvSpPr>
          <p:cNvPr id="6" name="Chỗ dành sẵn cho Chân trang 5">
            <a:extLst>
              <a:ext uri="{FF2B5EF4-FFF2-40B4-BE49-F238E27FC236}">
                <a16:creationId xmlns:a16="http://schemas.microsoft.com/office/drawing/2014/main" id="{88435A98-9006-46D1-9FE8-DFA7324937B8}"/>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96921B1-426F-408F-B340-30B1887EE17F}"/>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233569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36754F-306F-423B-A27D-0F8E41F2C8B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F53A7A47-D991-4CE3-9EF8-A2EE7782F6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FD9A94F9-C37F-455F-8CE6-4F7AF128B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DDA70F2-5D62-4D18-ADFC-D568BA38827D}"/>
              </a:ext>
            </a:extLst>
          </p:cNvPr>
          <p:cNvSpPr>
            <a:spLocks noGrp="1"/>
          </p:cNvSpPr>
          <p:nvPr>
            <p:ph type="dt" sz="half" idx="10"/>
          </p:nvPr>
        </p:nvSpPr>
        <p:spPr/>
        <p:txBody>
          <a:bodyPr/>
          <a:lstStyle/>
          <a:p>
            <a:fld id="{2B710A22-DF4C-420C-9053-378FE68014F8}" type="datetime1">
              <a:rPr lang="en-US" smtClean="0"/>
              <a:t>8/4/2021</a:t>
            </a:fld>
            <a:endParaRPr lang="en-US"/>
          </a:p>
        </p:txBody>
      </p:sp>
      <p:sp>
        <p:nvSpPr>
          <p:cNvPr id="6" name="Chỗ dành sẵn cho Chân trang 5">
            <a:extLst>
              <a:ext uri="{FF2B5EF4-FFF2-40B4-BE49-F238E27FC236}">
                <a16:creationId xmlns:a16="http://schemas.microsoft.com/office/drawing/2014/main" id="{5CA70FD4-71E0-4279-BA7E-0DA9D6EEEE3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6F81763D-D1F8-4422-8835-52EB6341D271}"/>
              </a:ext>
            </a:extLst>
          </p:cNvPr>
          <p:cNvSpPr>
            <a:spLocks noGrp="1"/>
          </p:cNvSpPr>
          <p:nvPr>
            <p:ph type="sldNum" sz="quarter" idx="12"/>
          </p:nvPr>
        </p:nvSpPr>
        <p:spPr/>
        <p:txBody>
          <a:bodyPr/>
          <a:lstStyle/>
          <a:p>
            <a:fld id="{0BF4237B-9D93-4E39-B18C-F6CE83A39900}" type="slidenum">
              <a:rPr lang="en-US" smtClean="0"/>
              <a:t>‹#›</a:t>
            </a:fld>
            <a:endParaRPr lang="en-US"/>
          </a:p>
        </p:txBody>
      </p:sp>
    </p:spTree>
    <p:extLst>
      <p:ext uri="{BB962C8B-B14F-4D97-AF65-F5344CB8AC3E}">
        <p14:creationId xmlns:p14="http://schemas.microsoft.com/office/powerpoint/2010/main" val="414685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B2B0F96-F282-4EC0-8F64-0DA144F06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AF19B41B-312A-4B17-ADFC-294C9D16F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C7D21322-C5E4-439E-B49C-28CCC469D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A397D-647F-4AD0-91F9-8BD87ABA9684}" type="datetime1">
              <a:rPr lang="en-US" smtClean="0"/>
              <a:t>8/4/2021</a:t>
            </a:fld>
            <a:endParaRPr lang="en-US"/>
          </a:p>
        </p:txBody>
      </p:sp>
      <p:sp>
        <p:nvSpPr>
          <p:cNvPr id="5" name="Chỗ dành sẵn cho Chân trang 4">
            <a:extLst>
              <a:ext uri="{FF2B5EF4-FFF2-40B4-BE49-F238E27FC236}">
                <a16:creationId xmlns:a16="http://schemas.microsoft.com/office/drawing/2014/main" id="{A7812D37-65A4-4A79-81A9-6936EF2A4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A893A8CB-2BFD-4A5B-990B-0BAEA8EBF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4237B-9D93-4E39-B18C-F6CE83A39900}" type="slidenum">
              <a:rPr lang="en-US" smtClean="0"/>
              <a:t>‹#›</a:t>
            </a:fld>
            <a:endParaRPr lang="en-US"/>
          </a:p>
        </p:txBody>
      </p:sp>
    </p:spTree>
    <p:extLst>
      <p:ext uri="{BB962C8B-B14F-4D97-AF65-F5344CB8AC3E}">
        <p14:creationId xmlns:p14="http://schemas.microsoft.com/office/powerpoint/2010/main" val="279994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26160A-05B1-4322-93E9-2E8B9CA0F9A3}"/>
              </a:ext>
            </a:extLst>
          </p:cNvPr>
          <p:cNvSpPr>
            <a:spLocks noGrp="1"/>
          </p:cNvSpPr>
          <p:nvPr>
            <p:ph type="ctrTitle"/>
          </p:nvPr>
        </p:nvSpPr>
        <p:spPr/>
        <p:txBody>
          <a:bodyPr>
            <a:normAutofit fontScale="90000"/>
          </a:bodyPr>
          <a:lstStyle/>
          <a:p>
            <a:r>
              <a:rPr lang="en-US"/>
              <a:t>A System for Monitoring the Electric Usage of Home Appliances using Machine Learning Algorithms </a:t>
            </a:r>
          </a:p>
        </p:txBody>
      </p:sp>
      <p:sp>
        <p:nvSpPr>
          <p:cNvPr id="3" name="Tiêu đề phụ 2">
            <a:extLst>
              <a:ext uri="{FF2B5EF4-FFF2-40B4-BE49-F238E27FC236}">
                <a16:creationId xmlns:a16="http://schemas.microsoft.com/office/drawing/2014/main" id="{6BA1C6EF-7BD7-42E3-BA5A-7F88F38AF3A8}"/>
              </a:ext>
            </a:extLst>
          </p:cNvPr>
          <p:cNvSpPr>
            <a:spLocks noGrp="1"/>
          </p:cNvSpPr>
          <p:nvPr>
            <p:ph type="subTitle" idx="1"/>
          </p:nvPr>
        </p:nvSpPr>
        <p:spPr/>
        <p:txBody>
          <a:bodyPr/>
          <a:lstStyle/>
          <a:p>
            <a:r>
              <a:rPr lang="en-US"/>
              <a:t>Nguyễn Hoàng Nam, Dương Việt Hoàng</a:t>
            </a:r>
          </a:p>
        </p:txBody>
      </p:sp>
      <p:sp>
        <p:nvSpPr>
          <p:cNvPr id="4" name="Chỗ dành sẵn cho Số hiệu Bản chiếu 3">
            <a:extLst>
              <a:ext uri="{FF2B5EF4-FFF2-40B4-BE49-F238E27FC236}">
                <a16:creationId xmlns:a16="http://schemas.microsoft.com/office/drawing/2014/main" id="{015848D6-81CC-4AF9-AF92-3F4D3F3B0CE7}"/>
              </a:ext>
            </a:extLst>
          </p:cNvPr>
          <p:cNvSpPr>
            <a:spLocks noGrp="1"/>
          </p:cNvSpPr>
          <p:nvPr>
            <p:ph type="sldNum" sz="quarter" idx="12"/>
          </p:nvPr>
        </p:nvSpPr>
        <p:spPr/>
        <p:txBody>
          <a:bodyPr/>
          <a:lstStyle/>
          <a:p>
            <a:fld id="{0BF4237B-9D93-4E39-B18C-F6CE83A39900}" type="slidenum">
              <a:rPr lang="en-US" smtClean="0"/>
              <a:t>1</a:t>
            </a:fld>
            <a:endParaRPr lang="en-US"/>
          </a:p>
        </p:txBody>
      </p:sp>
    </p:spTree>
    <p:extLst>
      <p:ext uri="{BB962C8B-B14F-4D97-AF65-F5344CB8AC3E}">
        <p14:creationId xmlns:p14="http://schemas.microsoft.com/office/powerpoint/2010/main" val="422852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BD14A8-5493-4925-AD8E-F48B2EE48874}"/>
              </a:ext>
            </a:extLst>
          </p:cNvPr>
          <p:cNvSpPr>
            <a:spLocks noGrp="1"/>
          </p:cNvSpPr>
          <p:nvPr>
            <p:ph type="title"/>
          </p:nvPr>
        </p:nvSpPr>
        <p:spPr/>
        <p:txBody>
          <a:bodyPr/>
          <a:lstStyle/>
          <a:p>
            <a:r>
              <a:rPr lang="en-US"/>
              <a:t>Mô hình</a:t>
            </a:r>
          </a:p>
        </p:txBody>
      </p:sp>
      <p:pic>
        <p:nvPicPr>
          <p:cNvPr id="8" name="Chỗ dành sẵn cho Nội dung 7" descr="Ảnh có chứa văn bản, đồng hồ&#10;&#10;Mô tả được tạo tự động">
            <a:extLst>
              <a:ext uri="{FF2B5EF4-FFF2-40B4-BE49-F238E27FC236}">
                <a16:creationId xmlns:a16="http://schemas.microsoft.com/office/drawing/2014/main" id="{B3EE8F6D-9AE3-4962-AED8-DD3346BE2140}"/>
              </a:ext>
            </a:extLst>
          </p:cNvPr>
          <p:cNvPicPr>
            <a:picLocks noGrp="1" noChangeAspect="1"/>
          </p:cNvPicPr>
          <p:nvPr>
            <p:ph idx="1"/>
          </p:nvPr>
        </p:nvPicPr>
        <p:blipFill>
          <a:blip r:embed="rId2"/>
          <a:stretch>
            <a:fillRect/>
          </a:stretch>
        </p:blipFill>
        <p:spPr>
          <a:xfrm>
            <a:off x="728073" y="2232569"/>
            <a:ext cx="5125165" cy="3581900"/>
          </a:xfrm>
        </p:spPr>
      </p:pic>
      <p:sp>
        <p:nvSpPr>
          <p:cNvPr id="4" name="Chỗ dành sẵn cho Số hiệu Bản chiếu 3">
            <a:extLst>
              <a:ext uri="{FF2B5EF4-FFF2-40B4-BE49-F238E27FC236}">
                <a16:creationId xmlns:a16="http://schemas.microsoft.com/office/drawing/2014/main" id="{915446EB-C46C-479B-81E0-78BE2138BCE8}"/>
              </a:ext>
            </a:extLst>
          </p:cNvPr>
          <p:cNvSpPr>
            <a:spLocks noGrp="1"/>
          </p:cNvSpPr>
          <p:nvPr>
            <p:ph type="sldNum" sz="quarter" idx="12"/>
          </p:nvPr>
        </p:nvSpPr>
        <p:spPr/>
        <p:txBody>
          <a:bodyPr/>
          <a:lstStyle/>
          <a:p>
            <a:fld id="{0BF4237B-9D93-4E39-B18C-F6CE83A39900}" type="slidenum">
              <a:rPr lang="en-US" smtClean="0"/>
              <a:t>10</a:t>
            </a:fld>
            <a:endParaRPr lang="en-US"/>
          </a:p>
        </p:txBody>
      </p:sp>
      <p:pic>
        <p:nvPicPr>
          <p:cNvPr id="10" name="Hình ảnh 9" descr="Ảnh có chứa văn bản&#10;&#10;Mô tả được tạo tự động">
            <a:extLst>
              <a:ext uri="{FF2B5EF4-FFF2-40B4-BE49-F238E27FC236}">
                <a16:creationId xmlns:a16="http://schemas.microsoft.com/office/drawing/2014/main" id="{3DB97267-D032-4F44-A20A-864A8C4BD7BA}"/>
              </a:ext>
            </a:extLst>
          </p:cNvPr>
          <p:cNvPicPr>
            <a:picLocks noChangeAspect="1"/>
          </p:cNvPicPr>
          <p:nvPr/>
        </p:nvPicPr>
        <p:blipFill>
          <a:blip r:embed="rId3"/>
          <a:stretch>
            <a:fillRect/>
          </a:stretch>
        </p:blipFill>
        <p:spPr>
          <a:xfrm>
            <a:off x="6338764" y="3020641"/>
            <a:ext cx="4991797" cy="1686160"/>
          </a:xfrm>
          <a:prstGeom prst="rect">
            <a:avLst/>
          </a:prstGeom>
        </p:spPr>
      </p:pic>
    </p:spTree>
    <p:extLst>
      <p:ext uri="{BB962C8B-B14F-4D97-AF65-F5344CB8AC3E}">
        <p14:creationId xmlns:p14="http://schemas.microsoft.com/office/powerpoint/2010/main" val="380572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E61F3A-3B2A-4479-BC10-3A36BE12AC9C}"/>
              </a:ext>
            </a:extLst>
          </p:cNvPr>
          <p:cNvSpPr>
            <a:spLocks noGrp="1"/>
          </p:cNvSpPr>
          <p:nvPr>
            <p:ph type="title"/>
          </p:nvPr>
        </p:nvSpPr>
        <p:spPr/>
        <p:txBody>
          <a:bodyPr/>
          <a:lstStyle/>
          <a:p>
            <a:r>
              <a:rPr lang="en-US"/>
              <a:t>Mô hình</a:t>
            </a:r>
          </a:p>
        </p:txBody>
      </p:sp>
      <p:pic>
        <p:nvPicPr>
          <p:cNvPr id="6" name="Chỗ dành sẵn cho Nội dung 5" descr="Ảnh có chứa bàn&#10;&#10;Mô tả được tạo tự động">
            <a:extLst>
              <a:ext uri="{FF2B5EF4-FFF2-40B4-BE49-F238E27FC236}">
                <a16:creationId xmlns:a16="http://schemas.microsoft.com/office/drawing/2014/main" id="{A1DC41D7-51D2-4E83-99AB-4A84B81E3AB5}"/>
              </a:ext>
            </a:extLst>
          </p:cNvPr>
          <p:cNvPicPr>
            <a:picLocks noGrp="1" noChangeAspect="1"/>
          </p:cNvPicPr>
          <p:nvPr>
            <p:ph idx="1"/>
          </p:nvPr>
        </p:nvPicPr>
        <p:blipFill>
          <a:blip r:embed="rId2"/>
          <a:stretch>
            <a:fillRect/>
          </a:stretch>
        </p:blipFill>
        <p:spPr>
          <a:xfrm>
            <a:off x="2447416" y="2126660"/>
            <a:ext cx="7297168" cy="4229690"/>
          </a:xfrm>
        </p:spPr>
      </p:pic>
      <p:sp>
        <p:nvSpPr>
          <p:cNvPr id="4" name="Chỗ dành sẵn cho Số hiệu Bản chiếu 3">
            <a:extLst>
              <a:ext uri="{FF2B5EF4-FFF2-40B4-BE49-F238E27FC236}">
                <a16:creationId xmlns:a16="http://schemas.microsoft.com/office/drawing/2014/main" id="{84F7E42C-9837-4ED7-865A-3063D7FDA021}"/>
              </a:ext>
            </a:extLst>
          </p:cNvPr>
          <p:cNvSpPr>
            <a:spLocks noGrp="1"/>
          </p:cNvSpPr>
          <p:nvPr>
            <p:ph type="sldNum" sz="quarter" idx="12"/>
          </p:nvPr>
        </p:nvSpPr>
        <p:spPr/>
        <p:txBody>
          <a:bodyPr/>
          <a:lstStyle/>
          <a:p>
            <a:fld id="{0BF4237B-9D93-4E39-B18C-F6CE83A39900}" type="slidenum">
              <a:rPr lang="en-US" smtClean="0"/>
              <a:t>11</a:t>
            </a:fld>
            <a:endParaRPr lang="en-US"/>
          </a:p>
        </p:txBody>
      </p:sp>
      <p:sp>
        <p:nvSpPr>
          <p:cNvPr id="7" name="Hộp Văn bản 6">
            <a:extLst>
              <a:ext uri="{FF2B5EF4-FFF2-40B4-BE49-F238E27FC236}">
                <a16:creationId xmlns:a16="http://schemas.microsoft.com/office/drawing/2014/main" id="{906EAF95-A897-4CBD-8A63-9A91BE7611B6}"/>
              </a:ext>
            </a:extLst>
          </p:cNvPr>
          <p:cNvSpPr txBox="1"/>
          <p:nvPr/>
        </p:nvSpPr>
        <p:spPr>
          <a:xfrm>
            <a:off x="2545188" y="1435656"/>
            <a:ext cx="7101624" cy="369332"/>
          </a:xfrm>
          <a:prstGeom prst="rect">
            <a:avLst/>
          </a:prstGeom>
          <a:noFill/>
        </p:spPr>
        <p:txBody>
          <a:bodyPr wrap="none" rtlCol="0">
            <a:spAutoFit/>
          </a:bodyPr>
          <a:lstStyle/>
          <a:p>
            <a:r>
              <a:rPr lang="en-US"/>
              <a:t>VD cần dự đoán 3 thiết bị: Bóng đèn sợi đốt, ấm đun nước và máy sấy tóc</a:t>
            </a:r>
          </a:p>
        </p:txBody>
      </p:sp>
    </p:spTree>
    <p:extLst>
      <p:ext uri="{BB962C8B-B14F-4D97-AF65-F5344CB8AC3E}">
        <p14:creationId xmlns:p14="http://schemas.microsoft.com/office/powerpoint/2010/main" val="283879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E8A460-210F-4FD4-B906-02692455A488}"/>
              </a:ext>
            </a:extLst>
          </p:cNvPr>
          <p:cNvSpPr>
            <a:spLocks noGrp="1"/>
          </p:cNvSpPr>
          <p:nvPr>
            <p:ph type="title"/>
          </p:nvPr>
        </p:nvSpPr>
        <p:spPr/>
        <p:txBody>
          <a:bodyPr/>
          <a:lstStyle/>
          <a:p>
            <a:r>
              <a:rPr lang="en-US"/>
              <a:t>Mô hình</a:t>
            </a:r>
          </a:p>
        </p:txBody>
      </p:sp>
      <p:pic>
        <p:nvPicPr>
          <p:cNvPr id="6" name="Chỗ dành sẵn cho Nội dung 5" descr="Ảnh có chứa văn bản&#10;&#10;Mô tả được tạo tự động">
            <a:extLst>
              <a:ext uri="{FF2B5EF4-FFF2-40B4-BE49-F238E27FC236}">
                <a16:creationId xmlns:a16="http://schemas.microsoft.com/office/drawing/2014/main" id="{AFBB2B28-978D-4325-AAC0-CCF5D2AB289D}"/>
              </a:ext>
            </a:extLst>
          </p:cNvPr>
          <p:cNvPicPr>
            <a:picLocks noGrp="1" noChangeAspect="1"/>
          </p:cNvPicPr>
          <p:nvPr>
            <p:ph idx="1"/>
          </p:nvPr>
        </p:nvPicPr>
        <p:blipFill rotWithShape="1">
          <a:blip r:embed="rId2"/>
          <a:srcRect b="31946"/>
          <a:stretch/>
        </p:blipFill>
        <p:spPr>
          <a:xfrm>
            <a:off x="2628416" y="2338206"/>
            <a:ext cx="6935168" cy="946532"/>
          </a:xfrm>
        </p:spPr>
      </p:pic>
      <p:sp>
        <p:nvSpPr>
          <p:cNvPr id="4" name="Chỗ dành sẵn cho Số hiệu Bản chiếu 3">
            <a:extLst>
              <a:ext uri="{FF2B5EF4-FFF2-40B4-BE49-F238E27FC236}">
                <a16:creationId xmlns:a16="http://schemas.microsoft.com/office/drawing/2014/main" id="{3D900727-C04D-4577-A6B7-80284B3EC2F4}"/>
              </a:ext>
            </a:extLst>
          </p:cNvPr>
          <p:cNvSpPr>
            <a:spLocks noGrp="1"/>
          </p:cNvSpPr>
          <p:nvPr>
            <p:ph type="sldNum" sz="quarter" idx="12"/>
          </p:nvPr>
        </p:nvSpPr>
        <p:spPr/>
        <p:txBody>
          <a:bodyPr/>
          <a:lstStyle/>
          <a:p>
            <a:fld id="{0BF4237B-9D93-4E39-B18C-F6CE83A39900}" type="slidenum">
              <a:rPr lang="en-US" smtClean="0"/>
              <a:t>12</a:t>
            </a:fld>
            <a:endParaRPr lang="en-US"/>
          </a:p>
        </p:txBody>
      </p:sp>
      <p:sp>
        <p:nvSpPr>
          <p:cNvPr id="7" name="Hộp Văn bản 6">
            <a:extLst>
              <a:ext uri="{FF2B5EF4-FFF2-40B4-BE49-F238E27FC236}">
                <a16:creationId xmlns:a16="http://schemas.microsoft.com/office/drawing/2014/main" id="{51097566-1883-484B-96EF-BA80A1D83A32}"/>
              </a:ext>
            </a:extLst>
          </p:cNvPr>
          <p:cNvSpPr txBox="1"/>
          <p:nvPr/>
        </p:nvSpPr>
        <p:spPr>
          <a:xfrm>
            <a:off x="1411550" y="2688394"/>
            <a:ext cx="904415" cy="369332"/>
          </a:xfrm>
          <a:prstGeom prst="rect">
            <a:avLst/>
          </a:prstGeom>
          <a:noFill/>
        </p:spPr>
        <p:txBody>
          <a:bodyPr wrap="none" rtlCol="0">
            <a:spAutoFit/>
          </a:bodyPr>
          <a:lstStyle/>
          <a:p>
            <a:r>
              <a:rPr lang="en-US"/>
              <a:t>Hàm lỗi</a:t>
            </a:r>
          </a:p>
        </p:txBody>
      </p:sp>
      <p:sp>
        <p:nvSpPr>
          <p:cNvPr id="8" name="Hộp Văn bản 7">
            <a:extLst>
              <a:ext uri="{FF2B5EF4-FFF2-40B4-BE49-F238E27FC236}">
                <a16:creationId xmlns:a16="http://schemas.microsoft.com/office/drawing/2014/main" id="{73D1461E-92CC-4E6A-B6E3-C58C44D991CE}"/>
              </a:ext>
            </a:extLst>
          </p:cNvPr>
          <p:cNvSpPr txBox="1"/>
          <p:nvPr/>
        </p:nvSpPr>
        <p:spPr>
          <a:xfrm>
            <a:off x="2628416" y="3620214"/>
            <a:ext cx="3046027" cy="1200329"/>
          </a:xfrm>
          <a:prstGeom prst="rect">
            <a:avLst/>
          </a:prstGeom>
          <a:noFill/>
        </p:spPr>
        <p:txBody>
          <a:bodyPr wrap="none" rtlCol="0">
            <a:spAutoFit/>
          </a:bodyPr>
          <a:lstStyle/>
          <a:p>
            <a:r>
              <a:rPr lang="en-US"/>
              <a:t>m: Kích thước tập train</a:t>
            </a:r>
          </a:p>
          <a:p>
            <a:r>
              <a:rPr lang="en-US"/>
              <a:t>K: số nơ-ron tầng output (K=8)</a:t>
            </a:r>
          </a:p>
          <a:p>
            <a:r>
              <a:rPr lang="en-US"/>
              <a:t>a: predicted output</a:t>
            </a:r>
          </a:p>
          <a:p>
            <a:r>
              <a:rPr lang="en-US"/>
              <a:t>y: truth output</a:t>
            </a:r>
          </a:p>
        </p:txBody>
      </p:sp>
      <p:sp>
        <p:nvSpPr>
          <p:cNvPr id="9" name="Hộp Văn bản 8">
            <a:extLst>
              <a:ext uri="{FF2B5EF4-FFF2-40B4-BE49-F238E27FC236}">
                <a16:creationId xmlns:a16="http://schemas.microsoft.com/office/drawing/2014/main" id="{95863EC1-276F-4EAE-BB22-787A0D3CC993}"/>
              </a:ext>
            </a:extLst>
          </p:cNvPr>
          <p:cNvSpPr txBox="1"/>
          <p:nvPr/>
        </p:nvSpPr>
        <p:spPr>
          <a:xfrm>
            <a:off x="1411550" y="5156019"/>
            <a:ext cx="6106159" cy="646331"/>
          </a:xfrm>
          <a:prstGeom prst="rect">
            <a:avLst/>
          </a:prstGeom>
          <a:noFill/>
        </p:spPr>
        <p:txBody>
          <a:bodyPr wrap="none" rtlCol="0">
            <a:spAutoFit/>
          </a:bodyPr>
          <a:lstStyle/>
          <a:p>
            <a:r>
              <a:rPr lang="en-US"/>
              <a:t>Tối ưu hàm lỗi (sử dụng gradient descent và lan truyền ngược) </a:t>
            </a:r>
          </a:p>
          <a:p>
            <a:r>
              <a:rPr lang="en-US"/>
              <a:t>=&gt; Tìm ra bộ </a:t>
            </a:r>
            <a:r>
              <a:rPr lang="en-US" b="1"/>
              <a:t>W</a:t>
            </a:r>
            <a:r>
              <a:rPr lang="en-US"/>
              <a:t> và </a:t>
            </a:r>
            <a:r>
              <a:rPr lang="en-US" b="1"/>
              <a:t>b</a:t>
            </a:r>
          </a:p>
        </p:txBody>
      </p:sp>
    </p:spTree>
    <p:extLst>
      <p:ext uri="{BB962C8B-B14F-4D97-AF65-F5344CB8AC3E}">
        <p14:creationId xmlns:p14="http://schemas.microsoft.com/office/powerpoint/2010/main" val="5056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588C44D-926E-4173-9BC5-4D30A88BC3F2}"/>
              </a:ext>
            </a:extLst>
          </p:cNvPr>
          <p:cNvSpPr>
            <a:spLocks noGrp="1"/>
          </p:cNvSpPr>
          <p:nvPr>
            <p:ph type="title"/>
          </p:nvPr>
        </p:nvSpPr>
        <p:spPr/>
        <p:txBody>
          <a:bodyPr/>
          <a:lstStyle/>
          <a:p>
            <a:r>
              <a:rPr lang="en-US"/>
              <a:t>Mô hình</a:t>
            </a:r>
          </a:p>
        </p:txBody>
      </p:sp>
      <p:pic>
        <p:nvPicPr>
          <p:cNvPr id="6" name="Chỗ dành sẵn cho Nội dung 5">
            <a:extLst>
              <a:ext uri="{FF2B5EF4-FFF2-40B4-BE49-F238E27FC236}">
                <a16:creationId xmlns:a16="http://schemas.microsoft.com/office/drawing/2014/main" id="{DD989886-6F59-4098-82BE-E4F0792E07D5}"/>
              </a:ext>
            </a:extLst>
          </p:cNvPr>
          <p:cNvPicPr>
            <a:picLocks noGrp="1" noChangeAspect="1"/>
          </p:cNvPicPr>
          <p:nvPr>
            <p:ph idx="1"/>
          </p:nvPr>
        </p:nvPicPr>
        <p:blipFill rotWithShape="1">
          <a:blip r:embed="rId2"/>
          <a:srcRect l="8829" t="3242" r="18463" b="18660"/>
          <a:stretch/>
        </p:blipFill>
        <p:spPr>
          <a:xfrm>
            <a:off x="2467991" y="1529686"/>
            <a:ext cx="7066626" cy="5328314"/>
          </a:xfrm>
        </p:spPr>
      </p:pic>
      <p:sp>
        <p:nvSpPr>
          <p:cNvPr id="4" name="Chỗ dành sẵn cho Số hiệu Bản chiếu 3">
            <a:extLst>
              <a:ext uri="{FF2B5EF4-FFF2-40B4-BE49-F238E27FC236}">
                <a16:creationId xmlns:a16="http://schemas.microsoft.com/office/drawing/2014/main" id="{04D4E8E9-3AC5-4A39-8739-D387D6DE7015}"/>
              </a:ext>
            </a:extLst>
          </p:cNvPr>
          <p:cNvSpPr>
            <a:spLocks noGrp="1"/>
          </p:cNvSpPr>
          <p:nvPr>
            <p:ph type="sldNum" sz="quarter" idx="12"/>
          </p:nvPr>
        </p:nvSpPr>
        <p:spPr/>
        <p:txBody>
          <a:bodyPr/>
          <a:lstStyle/>
          <a:p>
            <a:fld id="{0BF4237B-9D93-4E39-B18C-F6CE83A39900}" type="slidenum">
              <a:rPr lang="en-US" smtClean="0"/>
              <a:t>13</a:t>
            </a:fld>
            <a:endParaRPr lang="en-US"/>
          </a:p>
        </p:txBody>
      </p:sp>
      <p:sp>
        <p:nvSpPr>
          <p:cNvPr id="7" name="Hộp Văn bản 6">
            <a:extLst>
              <a:ext uri="{FF2B5EF4-FFF2-40B4-BE49-F238E27FC236}">
                <a16:creationId xmlns:a16="http://schemas.microsoft.com/office/drawing/2014/main" id="{B950A47F-086C-4C32-AA06-2B97ED2F0648}"/>
              </a:ext>
            </a:extLst>
          </p:cNvPr>
          <p:cNvSpPr txBox="1"/>
          <p:nvPr/>
        </p:nvSpPr>
        <p:spPr>
          <a:xfrm>
            <a:off x="3796812" y="704740"/>
            <a:ext cx="4598375" cy="646331"/>
          </a:xfrm>
          <a:prstGeom prst="rect">
            <a:avLst/>
          </a:prstGeom>
          <a:noFill/>
        </p:spPr>
        <p:txBody>
          <a:bodyPr wrap="none" rtlCol="0">
            <a:spAutoFit/>
          </a:bodyPr>
          <a:lstStyle/>
          <a:p>
            <a:r>
              <a:rPr lang="en-US"/>
              <a:t>Thử với số lượng các nơ-ron tầng ẩn khác nhau</a:t>
            </a:r>
          </a:p>
          <a:p>
            <a:r>
              <a:rPr lang="en-US"/>
              <a:t>Kết quả cho thấy 20 nơ ron tầng ẩn là tối ưu</a:t>
            </a:r>
          </a:p>
        </p:txBody>
      </p:sp>
      <p:sp>
        <p:nvSpPr>
          <p:cNvPr id="8" name="Hộp Văn bản 7">
            <a:extLst>
              <a:ext uri="{FF2B5EF4-FFF2-40B4-BE49-F238E27FC236}">
                <a16:creationId xmlns:a16="http://schemas.microsoft.com/office/drawing/2014/main" id="{1E829169-1840-4E90-9815-571200EC17C4}"/>
              </a:ext>
            </a:extLst>
          </p:cNvPr>
          <p:cNvSpPr txBox="1"/>
          <p:nvPr/>
        </p:nvSpPr>
        <p:spPr>
          <a:xfrm>
            <a:off x="4528903" y="246101"/>
            <a:ext cx="3134191" cy="369332"/>
          </a:xfrm>
          <a:prstGeom prst="rect">
            <a:avLst/>
          </a:prstGeom>
          <a:noFill/>
        </p:spPr>
        <p:txBody>
          <a:bodyPr wrap="none" rtlCol="0">
            <a:spAutoFit/>
          </a:bodyPr>
          <a:lstStyle/>
          <a:p>
            <a:r>
              <a:rPr lang="en-US"/>
              <a:t>Chia tỷ lệ tập train/test = 70/30</a:t>
            </a:r>
          </a:p>
        </p:txBody>
      </p:sp>
    </p:spTree>
    <p:extLst>
      <p:ext uri="{BB962C8B-B14F-4D97-AF65-F5344CB8AC3E}">
        <p14:creationId xmlns:p14="http://schemas.microsoft.com/office/powerpoint/2010/main" val="49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FE9151-B05F-4E1C-8BEE-5F212D67CC40}"/>
              </a:ext>
            </a:extLst>
          </p:cNvPr>
          <p:cNvSpPr>
            <a:spLocks noGrp="1"/>
          </p:cNvSpPr>
          <p:nvPr>
            <p:ph type="title"/>
          </p:nvPr>
        </p:nvSpPr>
        <p:spPr>
          <a:xfrm>
            <a:off x="838200" y="400635"/>
            <a:ext cx="10515600" cy="1325563"/>
          </a:xfrm>
        </p:spPr>
        <p:txBody>
          <a:bodyPr/>
          <a:lstStyle/>
          <a:p>
            <a:r>
              <a:rPr lang="en-US"/>
              <a:t>Kết quả thực nghiệm</a:t>
            </a:r>
          </a:p>
        </p:txBody>
      </p:sp>
      <p:sp>
        <p:nvSpPr>
          <p:cNvPr id="3" name="Chỗ dành sẵn cho Nội dung 2">
            <a:extLst>
              <a:ext uri="{FF2B5EF4-FFF2-40B4-BE49-F238E27FC236}">
                <a16:creationId xmlns:a16="http://schemas.microsoft.com/office/drawing/2014/main" id="{8E8E0EF1-303A-4D2B-89CB-B017EB4E107B}"/>
              </a:ext>
            </a:extLst>
          </p:cNvPr>
          <p:cNvSpPr>
            <a:spLocks noGrp="1"/>
          </p:cNvSpPr>
          <p:nvPr>
            <p:ph idx="1"/>
          </p:nvPr>
        </p:nvSpPr>
        <p:spPr/>
        <p:txBody>
          <a:bodyPr/>
          <a:lstStyle/>
          <a:p>
            <a:r>
              <a:rPr lang="en-US"/>
              <a:t>Tập dữ liệu: 2275 phần tử. 1691 cho train và 584 cho test.</a:t>
            </a:r>
          </a:p>
          <a:p>
            <a:r>
              <a:rPr lang="en-US"/>
              <a:t>Độ chính xác (xác định hoạt động của 3 thiết bị: bóng đèn, ấm đun nước và máy sấy tóc) là 99.78%</a:t>
            </a:r>
          </a:p>
        </p:txBody>
      </p:sp>
      <p:sp>
        <p:nvSpPr>
          <p:cNvPr id="4" name="Chỗ dành sẵn cho Số hiệu Bản chiếu 3">
            <a:extLst>
              <a:ext uri="{FF2B5EF4-FFF2-40B4-BE49-F238E27FC236}">
                <a16:creationId xmlns:a16="http://schemas.microsoft.com/office/drawing/2014/main" id="{0ECF0D42-8884-4EDF-A054-70D4B468FA8C}"/>
              </a:ext>
            </a:extLst>
          </p:cNvPr>
          <p:cNvSpPr>
            <a:spLocks noGrp="1"/>
          </p:cNvSpPr>
          <p:nvPr>
            <p:ph type="sldNum" sz="quarter" idx="12"/>
          </p:nvPr>
        </p:nvSpPr>
        <p:spPr/>
        <p:txBody>
          <a:bodyPr/>
          <a:lstStyle/>
          <a:p>
            <a:fld id="{0BF4237B-9D93-4E39-B18C-F6CE83A39900}" type="slidenum">
              <a:rPr lang="en-US" smtClean="0"/>
              <a:t>14</a:t>
            </a:fld>
            <a:endParaRPr lang="en-US"/>
          </a:p>
        </p:txBody>
      </p:sp>
    </p:spTree>
    <p:extLst>
      <p:ext uri="{BB962C8B-B14F-4D97-AF65-F5344CB8AC3E}">
        <p14:creationId xmlns:p14="http://schemas.microsoft.com/office/powerpoint/2010/main" val="258624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8B550FF-BB53-45F9-959E-B19F6889DEF5}"/>
              </a:ext>
            </a:extLst>
          </p:cNvPr>
          <p:cNvSpPr>
            <a:spLocks noGrp="1"/>
          </p:cNvSpPr>
          <p:nvPr>
            <p:ph type="title"/>
          </p:nvPr>
        </p:nvSpPr>
        <p:spPr/>
        <p:txBody>
          <a:bodyPr/>
          <a:lstStyle/>
          <a:p>
            <a:r>
              <a:rPr lang="en-US"/>
              <a:t>Nội dung</a:t>
            </a:r>
          </a:p>
        </p:txBody>
      </p:sp>
      <p:sp>
        <p:nvSpPr>
          <p:cNvPr id="3" name="Chỗ dành sẵn cho Nội dung 2">
            <a:extLst>
              <a:ext uri="{FF2B5EF4-FFF2-40B4-BE49-F238E27FC236}">
                <a16:creationId xmlns:a16="http://schemas.microsoft.com/office/drawing/2014/main" id="{0E152401-B08B-4373-8F86-C5866E21F5FC}"/>
              </a:ext>
            </a:extLst>
          </p:cNvPr>
          <p:cNvSpPr>
            <a:spLocks noGrp="1"/>
          </p:cNvSpPr>
          <p:nvPr>
            <p:ph idx="1"/>
          </p:nvPr>
        </p:nvSpPr>
        <p:spPr/>
        <p:txBody>
          <a:bodyPr/>
          <a:lstStyle/>
          <a:p>
            <a:r>
              <a:rPr lang="en-US"/>
              <a:t>Giới thiệu</a:t>
            </a:r>
          </a:p>
          <a:p>
            <a:r>
              <a:rPr lang="en-US"/>
              <a:t>Nghiên cứu liên quan</a:t>
            </a:r>
          </a:p>
          <a:p>
            <a:r>
              <a:rPr lang="en-US"/>
              <a:t>Thiết kế hệ thống</a:t>
            </a:r>
          </a:p>
          <a:p>
            <a:r>
              <a:rPr lang="en-US"/>
              <a:t>Kết quả thực nghiệm</a:t>
            </a:r>
          </a:p>
          <a:p>
            <a:endParaRPr lang="en-US"/>
          </a:p>
        </p:txBody>
      </p:sp>
      <p:sp>
        <p:nvSpPr>
          <p:cNvPr id="4" name="Chỗ dành sẵn cho Số hiệu Bản chiếu 3">
            <a:extLst>
              <a:ext uri="{FF2B5EF4-FFF2-40B4-BE49-F238E27FC236}">
                <a16:creationId xmlns:a16="http://schemas.microsoft.com/office/drawing/2014/main" id="{43C4C684-196C-400B-95E3-804C2914A8D2}"/>
              </a:ext>
            </a:extLst>
          </p:cNvPr>
          <p:cNvSpPr>
            <a:spLocks noGrp="1"/>
          </p:cNvSpPr>
          <p:nvPr>
            <p:ph type="sldNum" sz="quarter" idx="12"/>
          </p:nvPr>
        </p:nvSpPr>
        <p:spPr/>
        <p:txBody>
          <a:bodyPr/>
          <a:lstStyle/>
          <a:p>
            <a:fld id="{0BF4237B-9D93-4E39-B18C-F6CE83A39900}" type="slidenum">
              <a:rPr lang="en-US" smtClean="0"/>
              <a:t>2</a:t>
            </a:fld>
            <a:endParaRPr lang="en-US"/>
          </a:p>
        </p:txBody>
      </p:sp>
    </p:spTree>
    <p:extLst>
      <p:ext uri="{BB962C8B-B14F-4D97-AF65-F5344CB8AC3E}">
        <p14:creationId xmlns:p14="http://schemas.microsoft.com/office/powerpoint/2010/main" val="316734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C01DD4-EAC9-4E3C-8FFC-7A69EDC96209}"/>
              </a:ext>
            </a:extLst>
          </p:cNvPr>
          <p:cNvSpPr>
            <a:spLocks noGrp="1"/>
          </p:cNvSpPr>
          <p:nvPr>
            <p:ph type="title"/>
          </p:nvPr>
        </p:nvSpPr>
        <p:spPr/>
        <p:txBody>
          <a:bodyPr/>
          <a:lstStyle/>
          <a:p>
            <a:r>
              <a:rPr lang="en-US"/>
              <a:t>Giới thiệu</a:t>
            </a:r>
          </a:p>
        </p:txBody>
      </p:sp>
      <p:sp>
        <p:nvSpPr>
          <p:cNvPr id="3" name="Chỗ dành sẵn cho Nội dung 2">
            <a:extLst>
              <a:ext uri="{FF2B5EF4-FFF2-40B4-BE49-F238E27FC236}">
                <a16:creationId xmlns:a16="http://schemas.microsoft.com/office/drawing/2014/main" id="{E70432A9-B045-498B-BBCB-F1EEA16FDEA2}"/>
              </a:ext>
            </a:extLst>
          </p:cNvPr>
          <p:cNvSpPr>
            <a:spLocks noGrp="1"/>
          </p:cNvSpPr>
          <p:nvPr>
            <p:ph idx="1"/>
          </p:nvPr>
        </p:nvSpPr>
        <p:spPr/>
        <p:txBody>
          <a:bodyPr/>
          <a:lstStyle/>
          <a:p>
            <a:r>
              <a:rPr lang="en-US"/>
              <a:t>Vấn đề năng lượng =&gt; Cần kiểm soát việc sử dụng thiết bị điện</a:t>
            </a:r>
          </a:p>
        </p:txBody>
      </p:sp>
      <p:sp>
        <p:nvSpPr>
          <p:cNvPr id="4" name="Chỗ dành sẵn cho Số hiệu Bản chiếu 3">
            <a:extLst>
              <a:ext uri="{FF2B5EF4-FFF2-40B4-BE49-F238E27FC236}">
                <a16:creationId xmlns:a16="http://schemas.microsoft.com/office/drawing/2014/main" id="{F893E99B-A0E2-4F76-8A61-7ED8B92D03BD}"/>
              </a:ext>
            </a:extLst>
          </p:cNvPr>
          <p:cNvSpPr>
            <a:spLocks noGrp="1"/>
          </p:cNvSpPr>
          <p:nvPr>
            <p:ph type="sldNum" sz="quarter" idx="12"/>
          </p:nvPr>
        </p:nvSpPr>
        <p:spPr/>
        <p:txBody>
          <a:bodyPr/>
          <a:lstStyle/>
          <a:p>
            <a:fld id="{0BF4237B-9D93-4E39-B18C-F6CE83A39900}" type="slidenum">
              <a:rPr lang="en-US" smtClean="0"/>
              <a:t>3</a:t>
            </a:fld>
            <a:endParaRPr lang="en-US"/>
          </a:p>
        </p:txBody>
      </p:sp>
    </p:spTree>
    <p:extLst>
      <p:ext uri="{BB962C8B-B14F-4D97-AF65-F5344CB8AC3E}">
        <p14:creationId xmlns:p14="http://schemas.microsoft.com/office/powerpoint/2010/main" val="378380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33CDA3-B353-4CCB-A397-4E2C122CD282}"/>
              </a:ext>
            </a:extLst>
          </p:cNvPr>
          <p:cNvSpPr>
            <a:spLocks noGrp="1"/>
          </p:cNvSpPr>
          <p:nvPr>
            <p:ph type="title"/>
          </p:nvPr>
        </p:nvSpPr>
        <p:spPr/>
        <p:txBody>
          <a:bodyPr/>
          <a:lstStyle/>
          <a:p>
            <a:r>
              <a:rPr lang="en-US"/>
              <a:t>Nghiên cứu liên quan</a:t>
            </a:r>
          </a:p>
        </p:txBody>
      </p:sp>
      <p:sp>
        <p:nvSpPr>
          <p:cNvPr id="3" name="Chỗ dành sẵn cho Nội dung 2">
            <a:extLst>
              <a:ext uri="{FF2B5EF4-FFF2-40B4-BE49-F238E27FC236}">
                <a16:creationId xmlns:a16="http://schemas.microsoft.com/office/drawing/2014/main" id="{E41E67C6-537A-4691-A159-9F32A9B58E21}"/>
              </a:ext>
            </a:extLst>
          </p:cNvPr>
          <p:cNvSpPr>
            <a:spLocks noGrp="1"/>
          </p:cNvSpPr>
          <p:nvPr>
            <p:ph idx="1"/>
          </p:nvPr>
        </p:nvSpPr>
        <p:spPr/>
        <p:txBody>
          <a:bodyPr/>
          <a:lstStyle/>
          <a:p>
            <a:r>
              <a:rPr lang="en-US"/>
              <a:t>Cách tiếp cận truyền thống: Gắn các cảm biến trực tiếp vào từng thiết bị</a:t>
            </a:r>
          </a:p>
          <a:p>
            <a:pPr lvl="1"/>
            <a:r>
              <a:rPr lang="en-US"/>
              <a:t>Chi phí cao</a:t>
            </a:r>
          </a:p>
          <a:p>
            <a:pPr lvl="1"/>
            <a:endParaRPr lang="en-US"/>
          </a:p>
          <a:p>
            <a:r>
              <a:rPr lang="en-US"/>
              <a:t>Cách tiếp cận mới: 1992 Hart đề xuất khái niệm NALM. Chỉ dùng một thiết bị đo, phân tích dạng sóng điện áp và dòng điện, từ đó xác định trạng thái, mức tiêu thụ điện của từng thiết bị điện.</a:t>
            </a:r>
          </a:p>
          <a:p>
            <a:pPr lvl="1"/>
            <a:r>
              <a:rPr lang="en-US"/>
              <a:t>Tuy nhiên pp này chỉ có thể xác định 2 trạng thái on/off. Ko thể xác định các thiết bị có nhiều trạng thái hoặc mức tiêu thụ điện năng thay đổi</a:t>
            </a:r>
          </a:p>
          <a:p>
            <a:pPr lvl="1"/>
            <a:endParaRPr lang="en-US"/>
          </a:p>
        </p:txBody>
      </p:sp>
      <p:sp>
        <p:nvSpPr>
          <p:cNvPr id="4" name="Chỗ dành sẵn cho Số hiệu Bản chiếu 3">
            <a:extLst>
              <a:ext uri="{FF2B5EF4-FFF2-40B4-BE49-F238E27FC236}">
                <a16:creationId xmlns:a16="http://schemas.microsoft.com/office/drawing/2014/main" id="{E980D500-8747-40D6-8F64-D4DDC4646D20}"/>
              </a:ext>
            </a:extLst>
          </p:cNvPr>
          <p:cNvSpPr>
            <a:spLocks noGrp="1"/>
          </p:cNvSpPr>
          <p:nvPr>
            <p:ph type="sldNum" sz="quarter" idx="12"/>
          </p:nvPr>
        </p:nvSpPr>
        <p:spPr/>
        <p:txBody>
          <a:bodyPr/>
          <a:lstStyle/>
          <a:p>
            <a:fld id="{0BF4237B-9D93-4E39-B18C-F6CE83A39900}" type="slidenum">
              <a:rPr lang="en-US" smtClean="0"/>
              <a:t>4</a:t>
            </a:fld>
            <a:endParaRPr lang="en-US"/>
          </a:p>
        </p:txBody>
      </p:sp>
    </p:spTree>
    <p:extLst>
      <p:ext uri="{BB962C8B-B14F-4D97-AF65-F5344CB8AC3E}">
        <p14:creationId xmlns:p14="http://schemas.microsoft.com/office/powerpoint/2010/main" val="23374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BF4063-84C7-4806-BF70-4538BC7F8D26}"/>
              </a:ext>
            </a:extLst>
          </p:cNvPr>
          <p:cNvSpPr>
            <a:spLocks noGrp="1"/>
          </p:cNvSpPr>
          <p:nvPr>
            <p:ph type="title"/>
          </p:nvPr>
        </p:nvSpPr>
        <p:spPr/>
        <p:txBody>
          <a:bodyPr/>
          <a:lstStyle/>
          <a:p>
            <a:r>
              <a:rPr lang="en-US"/>
              <a:t>Nghiên cứu liên quan</a:t>
            </a:r>
          </a:p>
        </p:txBody>
      </p:sp>
      <p:sp>
        <p:nvSpPr>
          <p:cNvPr id="3" name="Chỗ dành sẵn cho Nội dung 2">
            <a:extLst>
              <a:ext uri="{FF2B5EF4-FFF2-40B4-BE49-F238E27FC236}">
                <a16:creationId xmlns:a16="http://schemas.microsoft.com/office/drawing/2014/main" id="{B0902FD9-7179-4E3E-95A5-4C3061082FD9}"/>
              </a:ext>
            </a:extLst>
          </p:cNvPr>
          <p:cNvSpPr>
            <a:spLocks noGrp="1"/>
          </p:cNvSpPr>
          <p:nvPr>
            <p:ph idx="1"/>
          </p:nvPr>
        </p:nvSpPr>
        <p:spPr/>
        <p:txBody>
          <a:bodyPr/>
          <a:lstStyle/>
          <a:p>
            <a:r>
              <a:rPr lang="en-US"/>
              <a:t>Laughman và cộng sự đề xuất pp sử dụng sóng hài.</a:t>
            </a:r>
          </a:p>
          <a:p>
            <a:r>
              <a:rPr lang="en-US"/>
              <a:t>Ruzzeilli và cộng sự triển khai mạng nơ-ron với đầu vào là các tín hiệu P,Q, U</a:t>
            </a:r>
            <a:r>
              <a:rPr lang="en-US" baseline="-25000"/>
              <a:t>max </a:t>
            </a:r>
            <a:r>
              <a:rPr lang="en-US"/>
              <a:t>, I</a:t>
            </a:r>
            <a:r>
              <a:rPr lang="en-US" baseline="-25000"/>
              <a:t>max</a:t>
            </a:r>
            <a:r>
              <a:rPr lang="en-US"/>
              <a:t>, U</a:t>
            </a:r>
            <a:r>
              <a:rPr lang="en-US" baseline="-25000"/>
              <a:t>rms</a:t>
            </a:r>
            <a:r>
              <a:rPr lang="en-US"/>
              <a:t>, I</a:t>
            </a:r>
            <a:r>
              <a:rPr lang="en-US" baseline="-25000"/>
              <a:t>rms</a:t>
            </a:r>
            <a:r>
              <a:rPr lang="en-US"/>
              <a:t>, với độ chính xác hơn 84%</a:t>
            </a:r>
          </a:p>
          <a:p>
            <a:r>
              <a:rPr lang="en-US"/>
              <a:t>Patel và cộng sự có một cách tiếp cận là quan sát sự nhiễu điện trên đường dây gây ra bởi sự chuyển mạch đột ngột của thiết bị hoặc khi đang hoạt động. Sử dụng SVM để nhận dạng các thiết bị. Độ chính xác khoảng 85%.</a:t>
            </a:r>
          </a:p>
          <a:p>
            <a:endParaRPr lang="en-US"/>
          </a:p>
        </p:txBody>
      </p:sp>
      <p:sp>
        <p:nvSpPr>
          <p:cNvPr id="4" name="Chỗ dành sẵn cho Số hiệu Bản chiếu 3">
            <a:extLst>
              <a:ext uri="{FF2B5EF4-FFF2-40B4-BE49-F238E27FC236}">
                <a16:creationId xmlns:a16="http://schemas.microsoft.com/office/drawing/2014/main" id="{4F516F4E-17C9-4695-8486-AC81E6343E73}"/>
              </a:ext>
            </a:extLst>
          </p:cNvPr>
          <p:cNvSpPr>
            <a:spLocks noGrp="1"/>
          </p:cNvSpPr>
          <p:nvPr>
            <p:ph type="sldNum" sz="quarter" idx="12"/>
          </p:nvPr>
        </p:nvSpPr>
        <p:spPr/>
        <p:txBody>
          <a:bodyPr/>
          <a:lstStyle/>
          <a:p>
            <a:fld id="{0BF4237B-9D93-4E39-B18C-F6CE83A39900}" type="slidenum">
              <a:rPr lang="en-US" smtClean="0"/>
              <a:t>5</a:t>
            </a:fld>
            <a:endParaRPr lang="en-US"/>
          </a:p>
        </p:txBody>
      </p:sp>
    </p:spTree>
    <p:extLst>
      <p:ext uri="{BB962C8B-B14F-4D97-AF65-F5344CB8AC3E}">
        <p14:creationId xmlns:p14="http://schemas.microsoft.com/office/powerpoint/2010/main" val="108536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ACA8657-FC2D-4C76-BC1F-A174F047E342}"/>
              </a:ext>
            </a:extLst>
          </p:cNvPr>
          <p:cNvSpPr>
            <a:spLocks noGrp="1"/>
          </p:cNvSpPr>
          <p:nvPr>
            <p:ph type="title"/>
          </p:nvPr>
        </p:nvSpPr>
        <p:spPr/>
        <p:txBody>
          <a:bodyPr/>
          <a:lstStyle/>
          <a:p>
            <a:r>
              <a:rPr lang="en-US"/>
              <a:t>Thiết kế hệ thống</a:t>
            </a:r>
          </a:p>
        </p:txBody>
      </p:sp>
      <p:sp>
        <p:nvSpPr>
          <p:cNvPr id="3" name="Chỗ dành sẵn cho Nội dung 2">
            <a:extLst>
              <a:ext uri="{FF2B5EF4-FFF2-40B4-BE49-F238E27FC236}">
                <a16:creationId xmlns:a16="http://schemas.microsoft.com/office/drawing/2014/main" id="{2174AEFD-6068-4807-83D4-68EB57711861}"/>
              </a:ext>
            </a:extLst>
          </p:cNvPr>
          <p:cNvSpPr>
            <a:spLocks noGrp="1"/>
          </p:cNvSpPr>
          <p:nvPr>
            <p:ph idx="1"/>
          </p:nvPr>
        </p:nvSpPr>
        <p:spPr/>
        <p:txBody>
          <a:bodyPr/>
          <a:lstStyle/>
          <a:p>
            <a:r>
              <a:rPr lang="en-US"/>
              <a:t>Sử dụng mạch Arduino để giám sát tải điện</a:t>
            </a:r>
          </a:p>
          <a:p>
            <a:r>
              <a:rPr lang="en-US"/>
              <a:t>Sử dụng mạch Orange Pi Zero để phân tích tiếng ồn</a:t>
            </a:r>
          </a:p>
          <a:p>
            <a:endParaRPr lang="en-US"/>
          </a:p>
        </p:txBody>
      </p:sp>
      <p:sp>
        <p:nvSpPr>
          <p:cNvPr id="4" name="Chỗ dành sẵn cho Số hiệu Bản chiếu 3">
            <a:extLst>
              <a:ext uri="{FF2B5EF4-FFF2-40B4-BE49-F238E27FC236}">
                <a16:creationId xmlns:a16="http://schemas.microsoft.com/office/drawing/2014/main" id="{603C827E-663A-4DC4-85B0-727784C5F26D}"/>
              </a:ext>
            </a:extLst>
          </p:cNvPr>
          <p:cNvSpPr>
            <a:spLocks noGrp="1"/>
          </p:cNvSpPr>
          <p:nvPr>
            <p:ph type="sldNum" sz="quarter" idx="12"/>
          </p:nvPr>
        </p:nvSpPr>
        <p:spPr/>
        <p:txBody>
          <a:bodyPr/>
          <a:lstStyle/>
          <a:p>
            <a:fld id="{0BF4237B-9D93-4E39-B18C-F6CE83A39900}" type="slidenum">
              <a:rPr lang="en-US" smtClean="0"/>
              <a:t>6</a:t>
            </a:fld>
            <a:endParaRPr lang="en-US"/>
          </a:p>
        </p:txBody>
      </p:sp>
      <p:pic>
        <p:nvPicPr>
          <p:cNvPr id="6" name="Hình ảnh 5">
            <a:extLst>
              <a:ext uri="{FF2B5EF4-FFF2-40B4-BE49-F238E27FC236}">
                <a16:creationId xmlns:a16="http://schemas.microsoft.com/office/drawing/2014/main" id="{1B3EBA63-C849-40F0-93D3-E6A3F04262E8}"/>
              </a:ext>
            </a:extLst>
          </p:cNvPr>
          <p:cNvPicPr>
            <a:picLocks noChangeAspect="1"/>
          </p:cNvPicPr>
          <p:nvPr/>
        </p:nvPicPr>
        <p:blipFill>
          <a:blip r:embed="rId2"/>
          <a:stretch>
            <a:fillRect/>
          </a:stretch>
        </p:blipFill>
        <p:spPr>
          <a:xfrm>
            <a:off x="3423864" y="3429000"/>
            <a:ext cx="5344271" cy="2724530"/>
          </a:xfrm>
          <a:prstGeom prst="rect">
            <a:avLst/>
          </a:prstGeom>
        </p:spPr>
      </p:pic>
    </p:spTree>
    <p:extLst>
      <p:ext uri="{BB962C8B-B14F-4D97-AF65-F5344CB8AC3E}">
        <p14:creationId xmlns:p14="http://schemas.microsoft.com/office/powerpoint/2010/main" val="219589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64D334-4EB4-4009-B576-E745F1C6E0AC}"/>
              </a:ext>
            </a:extLst>
          </p:cNvPr>
          <p:cNvSpPr>
            <a:spLocks noGrp="1"/>
          </p:cNvSpPr>
          <p:nvPr>
            <p:ph type="title"/>
          </p:nvPr>
        </p:nvSpPr>
        <p:spPr/>
        <p:txBody>
          <a:bodyPr/>
          <a:lstStyle/>
          <a:p>
            <a:r>
              <a:rPr lang="en-US"/>
              <a:t>Kiến trúc phần cứng của LMD</a:t>
            </a:r>
          </a:p>
        </p:txBody>
      </p:sp>
      <p:pic>
        <p:nvPicPr>
          <p:cNvPr id="6" name="Chỗ dành sẵn cho Nội dung 5">
            <a:extLst>
              <a:ext uri="{FF2B5EF4-FFF2-40B4-BE49-F238E27FC236}">
                <a16:creationId xmlns:a16="http://schemas.microsoft.com/office/drawing/2014/main" id="{A323B2BD-F0C9-4F2A-A65F-D395792FDF8E}"/>
              </a:ext>
            </a:extLst>
          </p:cNvPr>
          <p:cNvPicPr>
            <a:picLocks noGrp="1" noChangeAspect="1"/>
          </p:cNvPicPr>
          <p:nvPr>
            <p:ph idx="1"/>
          </p:nvPr>
        </p:nvPicPr>
        <p:blipFill>
          <a:blip r:embed="rId2"/>
          <a:stretch>
            <a:fillRect/>
          </a:stretch>
        </p:blipFill>
        <p:spPr>
          <a:xfrm>
            <a:off x="3414338" y="2138896"/>
            <a:ext cx="5363323" cy="3724795"/>
          </a:xfrm>
        </p:spPr>
      </p:pic>
      <p:sp>
        <p:nvSpPr>
          <p:cNvPr id="4" name="Chỗ dành sẵn cho Số hiệu Bản chiếu 3">
            <a:extLst>
              <a:ext uri="{FF2B5EF4-FFF2-40B4-BE49-F238E27FC236}">
                <a16:creationId xmlns:a16="http://schemas.microsoft.com/office/drawing/2014/main" id="{608720E0-6DE0-46D4-986D-E810AA1B177D}"/>
              </a:ext>
            </a:extLst>
          </p:cNvPr>
          <p:cNvSpPr>
            <a:spLocks noGrp="1"/>
          </p:cNvSpPr>
          <p:nvPr>
            <p:ph type="sldNum" sz="quarter" idx="12"/>
          </p:nvPr>
        </p:nvSpPr>
        <p:spPr/>
        <p:txBody>
          <a:bodyPr/>
          <a:lstStyle/>
          <a:p>
            <a:fld id="{0BF4237B-9D93-4E39-B18C-F6CE83A39900}" type="slidenum">
              <a:rPr lang="en-US" smtClean="0"/>
              <a:t>7</a:t>
            </a:fld>
            <a:endParaRPr lang="en-US"/>
          </a:p>
        </p:txBody>
      </p:sp>
    </p:spTree>
    <p:extLst>
      <p:ext uri="{BB962C8B-B14F-4D97-AF65-F5344CB8AC3E}">
        <p14:creationId xmlns:p14="http://schemas.microsoft.com/office/powerpoint/2010/main" val="306709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AA64EB-D43F-4E1D-BA16-F2888EF5DE4B}"/>
              </a:ext>
            </a:extLst>
          </p:cNvPr>
          <p:cNvSpPr>
            <a:spLocks noGrp="1"/>
          </p:cNvSpPr>
          <p:nvPr>
            <p:ph type="title"/>
          </p:nvPr>
        </p:nvSpPr>
        <p:spPr/>
        <p:txBody>
          <a:bodyPr/>
          <a:lstStyle/>
          <a:p>
            <a:r>
              <a:rPr lang="en-US"/>
              <a:t>Đo lường</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269B3701-B822-4B34-AFEA-EB05DA0ABA9B}"/>
                  </a:ext>
                </a:extLst>
              </p:cNvPr>
              <p:cNvSpPr>
                <a:spLocks noGrp="1"/>
              </p:cNvSpPr>
              <p:nvPr>
                <p:ph idx="1"/>
              </p:nvPr>
            </p:nvSpPr>
            <p:spPr/>
            <p:txBody>
              <a:bodyPr>
                <a:normAutofit/>
              </a:bodyPr>
              <a:lstStyle/>
              <a:p>
                <a:r>
                  <a:rPr lang="en-US"/>
                  <a:t>Đo u và i tức thời với tấn suất lấy mẫu N = 2000Hz.</a:t>
                </a:r>
              </a:p>
              <a:p>
                <a:r>
                  <a:rPr lang="en-US"/>
                  <a:t>Từ đó tính được U</a:t>
                </a:r>
                <a:r>
                  <a:rPr lang="en-US" baseline="-25000"/>
                  <a:t>rms</a:t>
                </a:r>
                <a:r>
                  <a:rPr lang="en-US"/>
                  <a:t>, I</a:t>
                </a:r>
                <a:r>
                  <a:rPr lang="en-US" baseline="-25000"/>
                  <a:t>rms</a:t>
                </a:r>
                <a:r>
                  <a:rPr lang="en-US"/>
                  <a:t>, P theo công thức</a:t>
                </a:r>
              </a:p>
              <a:p>
                <a:endParaRPr lang="en-US"/>
              </a:p>
              <a:p>
                <a:endParaRPr lang="en-US"/>
              </a:p>
              <a:p>
                <a:endParaRPr lang="en-US"/>
              </a:p>
              <a:p>
                <a:endParaRPr lang="en-US"/>
              </a:p>
              <a:p>
                <a:r>
                  <a:rPr lang="en-US"/>
                  <a:t>Với u(n) và i(n) là giá trị u, i tức thời ở mẫu n</a:t>
                </a:r>
              </a:p>
              <a:p>
                <a:r>
                  <a:rPr lang="en-US"/>
                  <a:t>Ngoài ra còn tính được công suất biểu kiến S, </a:t>
                </a:r>
                <a14:m>
                  <m:oMath xmlns:m="http://schemas.openxmlformats.org/officeDocument/2006/math">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𝜑</m:t>
                    </m:r>
                  </m:oMath>
                </a14:m>
                <a:r>
                  <a:rPr lang="en-US"/>
                  <a:t> và E</a:t>
                </a:r>
                <a:r>
                  <a:rPr lang="en-US" baseline="-25000"/>
                  <a:t>v</a:t>
                </a:r>
                <a:endParaRPr lang="en-US"/>
              </a:p>
            </p:txBody>
          </p:sp>
        </mc:Choice>
        <mc:Fallback xmlns="">
          <p:sp>
            <p:nvSpPr>
              <p:cNvPr id="3" name="Chỗ dành sẵn cho Nội dung 2">
                <a:extLst>
                  <a:ext uri="{FF2B5EF4-FFF2-40B4-BE49-F238E27FC236}">
                    <a16:creationId xmlns:a16="http://schemas.microsoft.com/office/drawing/2014/main" id="{269B3701-B822-4B34-AFEA-EB05DA0ABA9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Chỗ dành sẵn cho Số hiệu Bản chiếu 3">
            <a:extLst>
              <a:ext uri="{FF2B5EF4-FFF2-40B4-BE49-F238E27FC236}">
                <a16:creationId xmlns:a16="http://schemas.microsoft.com/office/drawing/2014/main" id="{4A3E3543-115D-44D4-BCEA-3B36C56D1163}"/>
              </a:ext>
            </a:extLst>
          </p:cNvPr>
          <p:cNvSpPr>
            <a:spLocks noGrp="1"/>
          </p:cNvSpPr>
          <p:nvPr>
            <p:ph type="sldNum" sz="quarter" idx="12"/>
          </p:nvPr>
        </p:nvSpPr>
        <p:spPr/>
        <p:txBody>
          <a:bodyPr/>
          <a:lstStyle/>
          <a:p>
            <a:fld id="{0BF4237B-9D93-4E39-B18C-F6CE83A39900}" type="slidenum">
              <a:rPr lang="en-US" smtClean="0"/>
              <a:t>8</a:t>
            </a:fld>
            <a:endParaRPr lang="en-US"/>
          </a:p>
        </p:txBody>
      </p:sp>
      <p:grpSp>
        <p:nvGrpSpPr>
          <p:cNvPr id="9" name="Nhóm 8">
            <a:extLst>
              <a:ext uri="{FF2B5EF4-FFF2-40B4-BE49-F238E27FC236}">
                <a16:creationId xmlns:a16="http://schemas.microsoft.com/office/drawing/2014/main" id="{D957924F-195B-4A8F-8298-5C2EBDB22F85}"/>
              </a:ext>
            </a:extLst>
          </p:cNvPr>
          <p:cNvGrpSpPr/>
          <p:nvPr/>
        </p:nvGrpSpPr>
        <p:grpSpPr>
          <a:xfrm>
            <a:off x="2364158" y="2964077"/>
            <a:ext cx="6703178" cy="1209844"/>
            <a:chOff x="2284260" y="2555704"/>
            <a:chExt cx="6703178" cy="1209844"/>
          </a:xfrm>
        </p:grpSpPr>
        <p:pic>
          <p:nvPicPr>
            <p:cNvPr id="6" name="Hình ảnh 5" descr="Ảnh có chứa văn bản, đồng hồ&#10;&#10;Mô tả được tạo tự động">
              <a:extLst>
                <a:ext uri="{FF2B5EF4-FFF2-40B4-BE49-F238E27FC236}">
                  <a16:creationId xmlns:a16="http://schemas.microsoft.com/office/drawing/2014/main" id="{1F7F63A4-FFF3-44A9-B3B3-53A88E7BF7D8}"/>
                </a:ext>
              </a:extLst>
            </p:cNvPr>
            <p:cNvPicPr>
              <a:picLocks noChangeAspect="1"/>
            </p:cNvPicPr>
            <p:nvPr/>
          </p:nvPicPr>
          <p:blipFill rotWithShape="1">
            <a:blip r:embed="rId3"/>
            <a:srcRect r="13716"/>
            <a:stretch/>
          </p:blipFill>
          <p:spPr>
            <a:xfrm>
              <a:off x="2284260" y="2555704"/>
              <a:ext cx="4356420" cy="1209844"/>
            </a:xfrm>
            <a:prstGeom prst="rect">
              <a:avLst/>
            </a:prstGeom>
          </p:spPr>
        </p:pic>
        <p:pic>
          <p:nvPicPr>
            <p:cNvPr id="8" name="Hình ảnh 7" descr="Ảnh có chứa văn bản, bảng trắng&#10;&#10;Mô tả được tạo tự động">
              <a:extLst>
                <a:ext uri="{FF2B5EF4-FFF2-40B4-BE49-F238E27FC236}">
                  <a16:creationId xmlns:a16="http://schemas.microsoft.com/office/drawing/2014/main" id="{AEE33EB1-966A-42CA-AAE4-382D67825069}"/>
                </a:ext>
              </a:extLst>
            </p:cNvPr>
            <p:cNvPicPr>
              <a:picLocks noChangeAspect="1"/>
            </p:cNvPicPr>
            <p:nvPr/>
          </p:nvPicPr>
          <p:blipFill>
            <a:blip r:embed="rId4"/>
            <a:stretch>
              <a:fillRect/>
            </a:stretch>
          </p:blipFill>
          <p:spPr>
            <a:xfrm>
              <a:off x="7025014" y="2660494"/>
              <a:ext cx="1962424" cy="1105054"/>
            </a:xfrm>
            <a:prstGeom prst="rect">
              <a:avLst/>
            </a:prstGeom>
          </p:spPr>
        </p:pic>
      </p:grpSp>
    </p:spTree>
    <p:extLst>
      <p:ext uri="{BB962C8B-B14F-4D97-AF65-F5344CB8AC3E}">
        <p14:creationId xmlns:p14="http://schemas.microsoft.com/office/powerpoint/2010/main" val="260417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DC9D8C-000E-4F44-815B-F2CCFC7B97C4}"/>
              </a:ext>
            </a:extLst>
          </p:cNvPr>
          <p:cNvSpPr>
            <a:spLocks noGrp="1"/>
          </p:cNvSpPr>
          <p:nvPr>
            <p:ph type="title"/>
          </p:nvPr>
        </p:nvSpPr>
        <p:spPr/>
        <p:txBody>
          <a:bodyPr/>
          <a:lstStyle/>
          <a:p>
            <a:r>
              <a:rPr lang="en-US"/>
              <a:t>Mô hình</a:t>
            </a:r>
          </a:p>
        </p:txBody>
      </p:sp>
      <p:pic>
        <p:nvPicPr>
          <p:cNvPr id="8" name="Chỗ dành sẵn cho Nội dung 7">
            <a:extLst>
              <a:ext uri="{FF2B5EF4-FFF2-40B4-BE49-F238E27FC236}">
                <a16:creationId xmlns:a16="http://schemas.microsoft.com/office/drawing/2014/main" id="{D19BF306-C661-41C4-BC8C-F549313F52A4}"/>
              </a:ext>
            </a:extLst>
          </p:cNvPr>
          <p:cNvPicPr>
            <a:picLocks noGrp="1" noChangeAspect="1"/>
          </p:cNvPicPr>
          <p:nvPr>
            <p:ph idx="1"/>
          </p:nvPr>
        </p:nvPicPr>
        <p:blipFill>
          <a:blip r:embed="rId2"/>
          <a:stretch>
            <a:fillRect/>
          </a:stretch>
        </p:blipFill>
        <p:spPr>
          <a:xfrm>
            <a:off x="5285103" y="1690688"/>
            <a:ext cx="4906532" cy="4351338"/>
          </a:xfrm>
        </p:spPr>
      </p:pic>
      <p:sp>
        <p:nvSpPr>
          <p:cNvPr id="4" name="Chỗ dành sẵn cho Số hiệu Bản chiếu 3">
            <a:extLst>
              <a:ext uri="{FF2B5EF4-FFF2-40B4-BE49-F238E27FC236}">
                <a16:creationId xmlns:a16="http://schemas.microsoft.com/office/drawing/2014/main" id="{A13D7611-6FFA-427F-A2E5-1CF44A8363E5}"/>
              </a:ext>
            </a:extLst>
          </p:cNvPr>
          <p:cNvSpPr>
            <a:spLocks noGrp="1"/>
          </p:cNvSpPr>
          <p:nvPr>
            <p:ph type="sldNum" sz="quarter" idx="12"/>
          </p:nvPr>
        </p:nvSpPr>
        <p:spPr/>
        <p:txBody>
          <a:bodyPr/>
          <a:lstStyle/>
          <a:p>
            <a:fld id="{0BF4237B-9D93-4E39-B18C-F6CE83A39900}" type="slidenum">
              <a:rPr lang="en-US" smtClean="0"/>
              <a:t>9</a:t>
            </a:fld>
            <a:endParaRPr lang="en-US"/>
          </a:p>
        </p:txBody>
      </p:sp>
      <p:pic>
        <p:nvPicPr>
          <p:cNvPr id="10" name="Hình ảnh 9" descr="Ảnh có chứa văn bản, thiết bị&#10;&#10;Mô tả được tạo tự động">
            <a:extLst>
              <a:ext uri="{FF2B5EF4-FFF2-40B4-BE49-F238E27FC236}">
                <a16:creationId xmlns:a16="http://schemas.microsoft.com/office/drawing/2014/main" id="{9E94B1AE-DB61-4F91-9D7D-A61A9F0CA649}"/>
              </a:ext>
            </a:extLst>
          </p:cNvPr>
          <p:cNvPicPr>
            <a:picLocks noChangeAspect="1"/>
          </p:cNvPicPr>
          <p:nvPr/>
        </p:nvPicPr>
        <p:blipFill>
          <a:blip r:embed="rId3"/>
          <a:stretch>
            <a:fillRect/>
          </a:stretch>
        </p:blipFill>
        <p:spPr>
          <a:xfrm>
            <a:off x="1461228" y="2324168"/>
            <a:ext cx="1600423" cy="2333951"/>
          </a:xfrm>
          <a:prstGeom prst="rect">
            <a:avLst/>
          </a:prstGeom>
        </p:spPr>
      </p:pic>
      <p:sp>
        <p:nvSpPr>
          <p:cNvPr id="11" name="Mũi tên: Phải 10">
            <a:extLst>
              <a:ext uri="{FF2B5EF4-FFF2-40B4-BE49-F238E27FC236}">
                <a16:creationId xmlns:a16="http://schemas.microsoft.com/office/drawing/2014/main" id="{B67DD99E-7059-4B0F-9D25-E950D07AB0AE}"/>
              </a:ext>
            </a:extLst>
          </p:cNvPr>
          <p:cNvSpPr/>
          <p:nvPr/>
        </p:nvSpPr>
        <p:spPr>
          <a:xfrm>
            <a:off x="3503113" y="3309150"/>
            <a:ext cx="1340528" cy="612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ộp Văn bản 11">
            <a:extLst>
              <a:ext uri="{FF2B5EF4-FFF2-40B4-BE49-F238E27FC236}">
                <a16:creationId xmlns:a16="http://schemas.microsoft.com/office/drawing/2014/main" id="{95CA597F-D340-47AA-BCDD-19FBE73360AA}"/>
              </a:ext>
            </a:extLst>
          </p:cNvPr>
          <p:cNvSpPr txBox="1"/>
          <p:nvPr/>
        </p:nvSpPr>
        <p:spPr>
          <a:xfrm>
            <a:off x="3782941" y="3121811"/>
            <a:ext cx="679994" cy="369332"/>
          </a:xfrm>
          <a:prstGeom prst="rect">
            <a:avLst/>
          </a:prstGeom>
          <a:noFill/>
        </p:spPr>
        <p:txBody>
          <a:bodyPr wrap="none" rtlCol="0">
            <a:spAutoFit/>
          </a:bodyPr>
          <a:lstStyle/>
          <a:p>
            <a:r>
              <a:rPr lang="en-US"/>
              <a:t>input</a:t>
            </a:r>
          </a:p>
        </p:txBody>
      </p:sp>
    </p:spTree>
    <p:extLst>
      <p:ext uri="{BB962C8B-B14F-4D97-AF65-F5344CB8AC3E}">
        <p14:creationId xmlns:p14="http://schemas.microsoft.com/office/powerpoint/2010/main" val="910956310"/>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526</Words>
  <Application>Microsoft Office PowerPoint</Application>
  <PresentationFormat>Màn hình rộng</PresentationFormat>
  <Paragraphs>66</Paragraphs>
  <Slides>14</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14</vt:i4>
      </vt:variant>
    </vt:vector>
  </HeadingPairs>
  <TitlesOfParts>
    <vt:vector size="20" baseType="lpstr">
      <vt:lpstr>Arial</vt:lpstr>
      <vt:lpstr>Calibri</vt:lpstr>
      <vt:lpstr>Calibri Light</vt:lpstr>
      <vt:lpstr>Cambria Math</vt:lpstr>
      <vt:lpstr>Times New Roman</vt:lpstr>
      <vt:lpstr>Chủ đề Office</vt:lpstr>
      <vt:lpstr>A System for Monitoring the Electric Usage of Home Appliances using Machine Learning Algorithms </vt:lpstr>
      <vt:lpstr>Nội dung</vt:lpstr>
      <vt:lpstr>Giới thiệu</vt:lpstr>
      <vt:lpstr>Nghiên cứu liên quan</vt:lpstr>
      <vt:lpstr>Nghiên cứu liên quan</vt:lpstr>
      <vt:lpstr>Thiết kế hệ thống</vt:lpstr>
      <vt:lpstr>Kiến trúc phần cứng của LMD</vt:lpstr>
      <vt:lpstr>Đo lường</vt:lpstr>
      <vt:lpstr>Mô hình</vt:lpstr>
      <vt:lpstr>Mô hình</vt:lpstr>
      <vt:lpstr>Mô hình</vt:lpstr>
      <vt:lpstr>Mô hình</vt:lpstr>
      <vt:lpstr>Mô hình</vt:lpstr>
      <vt:lpstr>Kết quả thực nghiệm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 System for Monitoring and Identifying Appliance and Home Activity using Machine Learning Algorithm </dc:title>
  <dc:creator>Huy Hoang Nguyen</dc:creator>
  <cp:lastModifiedBy>Huy Hoang Nguyen</cp:lastModifiedBy>
  <cp:revision>4</cp:revision>
  <dcterms:created xsi:type="dcterms:W3CDTF">2021-08-03T04:13:13Z</dcterms:created>
  <dcterms:modified xsi:type="dcterms:W3CDTF">2021-08-04T04:12:21Z</dcterms:modified>
</cp:coreProperties>
</file>