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82" r:id="rId3"/>
    <p:sldId id="257" r:id="rId4"/>
    <p:sldId id="283" r:id="rId5"/>
    <p:sldId id="284" r:id="rId6"/>
    <p:sldId id="258" r:id="rId7"/>
    <p:sldId id="285" r:id="rId8"/>
    <p:sldId id="259" r:id="rId9"/>
    <p:sldId id="286" r:id="rId10"/>
    <p:sldId id="260" r:id="rId11"/>
    <p:sldId id="261" r:id="rId12"/>
    <p:sldId id="287" r:id="rId13"/>
    <p:sldId id="288" r:id="rId14"/>
    <p:sldId id="289" r:id="rId15"/>
    <p:sldId id="262" r:id="rId16"/>
    <p:sldId id="290" r:id="rId17"/>
    <p:sldId id="263" r:id="rId18"/>
    <p:sldId id="291" r:id="rId19"/>
    <p:sldId id="264" r:id="rId20"/>
    <p:sldId id="265" r:id="rId21"/>
    <p:sldId id="266" r:id="rId22"/>
    <p:sldId id="267" r:id="rId23"/>
    <p:sldId id="268" r:id="rId24"/>
    <p:sldId id="269" r:id="rId25"/>
    <p:sldId id="292" r:id="rId26"/>
    <p:sldId id="270" r:id="rId27"/>
    <p:sldId id="293" r:id="rId28"/>
    <p:sldId id="271" r:id="rId29"/>
    <p:sldId id="294" r:id="rId30"/>
    <p:sldId id="272" r:id="rId31"/>
    <p:sldId id="295" r:id="rId32"/>
    <p:sldId id="273" r:id="rId33"/>
    <p:sldId id="274" r:id="rId34"/>
    <p:sldId id="275" r:id="rId35"/>
    <p:sldId id="276" r:id="rId36"/>
    <p:sldId id="277" r:id="rId37"/>
    <p:sldId id="296" r:id="rId38"/>
    <p:sldId id="278" r:id="rId39"/>
    <p:sldId id="297" r:id="rId40"/>
    <p:sldId id="279" r:id="rId41"/>
    <p:sldId id="298" r:id="rId42"/>
    <p:sldId id="280" r:id="rId43"/>
    <p:sldId id="281"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0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32D155-18F4-45C1-988D-A51EDDCB3CBB}" type="datetimeFigureOut">
              <a:rPr lang="en-US" smtClean="0"/>
              <a:t>3/15/2012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69D596-80E9-44A1-835F-E0E3107C4602}" type="slidenum">
              <a:rPr lang="en-US" smtClean="0"/>
              <a:t>‹#›</a:t>
            </a:fld>
            <a:endParaRPr lang="en-US"/>
          </a:p>
        </p:txBody>
      </p:sp>
    </p:spTree>
    <p:extLst>
      <p:ext uri="{BB962C8B-B14F-4D97-AF65-F5344CB8AC3E}">
        <p14:creationId xmlns:p14="http://schemas.microsoft.com/office/powerpoint/2010/main" val="1797119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69D596-80E9-44A1-835F-E0E3107C4602}" type="slidenum">
              <a:rPr lang="en-US" smtClean="0"/>
              <a:t>34</a:t>
            </a:fld>
            <a:endParaRPr lang="en-US"/>
          </a:p>
        </p:txBody>
      </p:sp>
    </p:spTree>
    <p:extLst>
      <p:ext uri="{BB962C8B-B14F-4D97-AF65-F5344CB8AC3E}">
        <p14:creationId xmlns:p14="http://schemas.microsoft.com/office/powerpoint/2010/main" val="2300994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B19257-B64B-4898-A9CB-DCDA891E7A5E}" type="datetimeFigureOut">
              <a:rPr lang="en-US" smtClean="0"/>
              <a:t>3/15/2012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038FA-0A47-4B53-B18F-3F692C33842C}" type="slidenum">
              <a:rPr lang="en-US" smtClean="0"/>
              <a:t>‹#›</a:t>
            </a:fld>
            <a:endParaRPr lang="en-US"/>
          </a:p>
        </p:txBody>
      </p:sp>
    </p:spTree>
    <p:extLst>
      <p:ext uri="{BB962C8B-B14F-4D97-AF65-F5344CB8AC3E}">
        <p14:creationId xmlns:p14="http://schemas.microsoft.com/office/powerpoint/2010/main" val="2687894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B19257-B64B-4898-A9CB-DCDA891E7A5E}" type="datetimeFigureOut">
              <a:rPr lang="en-US" smtClean="0"/>
              <a:t>3/15/2012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038FA-0A47-4B53-B18F-3F692C33842C}" type="slidenum">
              <a:rPr lang="en-US" smtClean="0"/>
              <a:t>‹#›</a:t>
            </a:fld>
            <a:endParaRPr lang="en-US"/>
          </a:p>
        </p:txBody>
      </p:sp>
    </p:spTree>
    <p:extLst>
      <p:ext uri="{BB962C8B-B14F-4D97-AF65-F5344CB8AC3E}">
        <p14:creationId xmlns:p14="http://schemas.microsoft.com/office/powerpoint/2010/main" val="3697043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B19257-B64B-4898-A9CB-DCDA891E7A5E}" type="datetimeFigureOut">
              <a:rPr lang="en-US" smtClean="0"/>
              <a:t>3/15/2012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038FA-0A47-4B53-B18F-3F692C33842C}" type="slidenum">
              <a:rPr lang="en-US" smtClean="0"/>
              <a:t>‹#›</a:t>
            </a:fld>
            <a:endParaRPr lang="en-US"/>
          </a:p>
        </p:txBody>
      </p:sp>
    </p:spTree>
    <p:extLst>
      <p:ext uri="{BB962C8B-B14F-4D97-AF65-F5344CB8AC3E}">
        <p14:creationId xmlns:p14="http://schemas.microsoft.com/office/powerpoint/2010/main" val="2816229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B19257-B64B-4898-A9CB-DCDA891E7A5E}" type="datetimeFigureOut">
              <a:rPr lang="en-US" smtClean="0"/>
              <a:t>3/15/2012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038FA-0A47-4B53-B18F-3F692C33842C}" type="slidenum">
              <a:rPr lang="en-US" smtClean="0"/>
              <a:t>‹#›</a:t>
            </a:fld>
            <a:endParaRPr lang="en-US"/>
          </a:p>
        </p:txBody>
      </p:sp>
    </p:spTree>
    <p:extLst>
      <p:ext uri="{BB962C8B-B14F-4D97-AF65-F5344CB8AC3E}">
        <p14:creationId xmlns:p14="http://schemas.microsoft.com/office/powerpoint/2010/main" val="919341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B19257-B64B-4898-A9CB-DCDA891E7A5E}" type="datetimeFigureOut">
              <a:rPr lang="en-US" smtClean="0"/>
              <a:t>3/15/2012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038FA-0A47-4B53-B18F-3F692C33842C}" type="slidenum">
              <a:rPr lang="en-US" smtClean="0"/>
              <a:t>‹#›</a:t>
            </a:fld>
            <a:endParaRPr lang="en-US"/>
          </a:p>
        </p:txBody>
      </p:sp>
    </p:spTree>
    <p:extLst>
      <p:ext uri="{BB962C8B-B14F-4D97-AF65-F5344CB8AC3E}">
        <p14:creationId xmlns:p14="http://schemas.microsoft.com/office/powerpoint/2010/main" val="977771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B19257-B64B-4898-A9CB-DCDA891E7A5E}" type="datetimeFigureOut">
              <a:rPr lang="en-US" smtClean="0"/>
              <a:t>3/15/2012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6038FA-0A47-4B53-B18F-3F692C33842C}" type="slidenum">
              <a:rPr lang="en-US" smtClean="0"/>
              <a:t>‹#›</a:t>
            </a:fld>
            <a:endParaRPr lang="en-US"/>
          </a:p>
        </p:txBody>
      </p:sp>
    </p:spTree>
    <p:extLst>
      <p:ext uri="{BB962C8B-B14F-4D97-AF65-F5344CB8AC3E}">
        <p14:creationId xmlns:p14="http://schemas.microsoft.com/office/powerpoint/2010/main" val="250791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B19257-B64B-4898-A9CB-DCDA891E7A5E}" type="datetimeFigureOut">
              <a:rPr lang="en-US" smtClean="0"/>
              <a:t>3/15/2012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6038FA-0A47-4B53-B18F-3F692C33842C}" type="slidenum">
              <a:rPr lang="en-US" smtClean="0"/>
              <a:t>‹#›</a:t>
            </a:fld>
            <a:endParaRPr lang="en-US"/>
          </a:p>
        </p:txBody>
      </p:sp>
    </p:spTree>
    <p:extLst>
      <p:ext uri="{BB962C8B-B14F-4D97-AF65-F5344CB8AC3E}">
        <p14:creationId xmlns:p14="http://schemas.microsoft.com/office/powerpoint/2010/main" val="522489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B19257-B64B-4898-A9CB-DCDA891E7A5E}" type="datetimeFigureOut">
              <a:rPr lang="en-US" smtClean="0"/>
              <a:t>3/15/2012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6038FA-0A47-4B53-B18F-3F692C33842C}" type="slidenum">
              <a:rPr lang="en-US" smtClean="0"/>
              <a:t>‹#›</a:t>
            </a:fld>
            <a:endParaRPr lang="en-US"/>
          </a:p>
        </p:txBody>
      </p:sp>
    </p:spTree>
    <p:extLst>
      <p:ext uri="{BB962C8B-B14F-4D97-AF65-F5344CB8AC3E}">
        <p14:creationId xmlns:p14="http://schemas.microsoft.com/office/powerpoint/2010/main" val="105730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B19257-B64B-4898-A9CB-DCDA891E7A5E}" type="datetimeFigureOut">
              <a:rPr lang="en-US" smtClean="0"/>
              <a:t>3/15/2012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6038FA-0A47-4B53-B18F-3F692C33842C}" type="slidenum">
              <a:rPr lang="en-US" smtClean="0"/>
              <a:t>‹#›</a:t>
            </a:fld>
            <a:endParaRPr lang="en-US"/>
          </a:p>
        </p:txBody>
      </p:sp>
    </p:spTree>
    <p:extLst>
      <p:ext uri="{BB962C8B-B14F-4D97-AF65-F5344CB8AC3E}">
        <p14:creationId xmlns:p14="http://schemas.microsoft.com/office/powerpoint/2010/main" val="1302277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B19257-B64B-4898-A9CB-DCDA891E7A5E}" type="datetimeFigureOut">
              <a:rPr lang="en-US" smtClean="0"/>
              <a:t>3/15/2012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6038FA-0A47-4B53-B18F-3F692C33842C}" type="slidenum">
              <a:rPr lang="en-US" smtClean="0"/>
              <a:t>‹#›</a:t>
            </a:fld>
            <a:endParaRPr lang="en-US"/>
          </a:p>
        </p:txBody>
      </p:sp>
    </p:spTree>
    <p:extLst>
      <p:ext uri="{BB962C8B-B14F-4D97-AF65-F5344CB8AC3E}">
        <p14:creationId xmlns:p14="http://schemas.microsoft.com/office/powerpoint/2010/main" val="421838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B19257-B64B-4898-A9CB-DCDA891E7A5E}" type="datetimeFigureOut">
              <a:rPr lang="en-US" smtClean="0"/>
              <a:t>3/15/2012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6038FA-0A47-4B53-B18F-3F692C33842C}" type="slidenum">
              <a:rPr lang="en-US" smtClean="0"/>
              <a:t>‹#›</a:t>
            </a:fld>
            <a:endParaRPr lang="en-US"/>
          </a:p>
        </p:txBody>
      </p:sp>
    </p:spTree>
    <p:extLst>
      <p:ext uri="{BB962C8B-B14F-4D97-AF65-F5344CB8AC3E}">
        <p14:creationId xmlns:p14="http://schemas.microsoft.com/office/powerpoint/2010/main" val="1929130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B19257-B64B-4898-A9CB-DCDA891E7A5E}" type="datetimeFigureOut">
              <a:rPr lang="en-US" smtClean="0"/>
              <a:t>3/15/2012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6038FA-0A47-4B53-B18F-3F692C33842C}" type="slidenum">
              <a:rPr lang="en-US" smtClean="0"/>
              <a:t>‹#›</a:t>
            </a:fld>
            <a:endParaRPr lang="en-US"/>
          </a:p>
        </p:txBody>
      </p:sp>
    </p:spTree>
    <p:extLst>
      <p:ext uri="{BB962C8B-B14F-4D97-AF65-F5344CB8AC3E}">
        <p14:creationId xmlns:p14="http://schemas.microsoft.com/office/powerpoint/2010/main" val="2831087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Nature of Science</a:t>
            </a:r>
            <a:endParaRPr lang="en-US" dirty="0"/>
          </a:p>
        </p:txBody>
      </p:sp>
      <p:sp>
        <p:nvSpPr>
          <p:cNvPr id="3" name="Subtitle 2"/>
          <p:cNvSpPr>
            <a:spLocks noGrp="1"/>
          </p:cNvSpPr>
          <p:nvPr>
            <p:ph type="subTitle" idx="1"/>
          </p:nvPr>
        </p:nvSpPr>
        <p:spPr/>
        <p:txBody>
          <a:bodyPr/>
          <a:lstStyle/>
          <a:p>
            <a:r>
              <a:rPr lang="en-US" dirty="0" smtClean="0"/>
              <a:t>EOC Review</a:t>
            </a:r>
            <a:endParaRPr lang="en-US" dirty="0"/>
          </a:p>
        </p:txBody>
      </p:sp>
    </p:spTree>
    <p:extLst>
      <p:ext uri="{BB962C8B-B14F-4D97-AF65-F5344CB8AC3E}">
        <p14:creationId xmlns:p14="http://schemas.microsoft.com/office/powerpoint/2010/main" val="4071286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Science</a:t>
            </a:r>
            <a:endParaRPr lang="en-US" dirty="0"/>
          </a:p>
        </p:txBody>
      </p:sp>
      <p:sp>
        <p:nvSpPr>
          <p:cNvPr id="3" name="Content Placeholder 2"/>
          <p:cNvSpPr>
            <a:spLocks noGrp="1"/>
          </p:cNvSpPr>
          <p:nvPr>
            <p:ph idx="1"/>
          </p:nvPr>
        </p:nvSpPr>
        <p:spPr/>
        <p:txBody>
          <a:bodyPr/>
          <a:lstStyle/>
          <a:p>
            <a:pPr marL="0" indent="0">
              <a:buNone/>
            </a:pPr>
            <a:r>
              <a:rPr lang="en-US" dirty="0" smtClean="0"/>
              <a:t>4. Summarize </a:t>
            </a:r>
            <a:r>
              <a:rPr lang="en-US" dirty="0"/>
              <a:t>the guidelines of science: </a:t>
            </a:r>
          </a:p>
          <a:p>
            <a:pPr lvl="0"/>
            <a:r>
              <a:rPr lang="en-US" i="1" dirty="0"/>
              <a:t>explanations</a:t>
            </a:r>
            <a:r>
              <a:rPr lang="en-US" dirty="0"/>
              <a:t> are based on observations, evidence, and testing</a:t>
            </a:r>
          </a:p>
          <a:p>
            <a:pPr lvl="0"/>
            <a:r>
              <a:rPr lang="en-US" i="1" dirty="0"/>
              <a:t>hypotheses</a:t>
            </a:r>
            <a:r>
              <a:rPr lang="en-US" dirty="0"/>
              <a:t> must be testable</a:t>
            </a:r>
          </a:p>
          <a:p>
            <a:pPr lvl="0"/>
            <a:r>
              <a:rPr lang="en-US" dirty="0"/>
              <a:t>understandings and/or conclusions may change with additional empirical data  </a:t>
            </a:r>
          </a:p>
          <a:p>
            <a:pPr lvl="0"/>
            <a:r>
              <a:rPr lang="en-US" dirty="0"/>
              <a:t>scientific knowledge must have peer review and verification before acceptance</a:t>
            </a:r>
          </a:p>
          <a:p>
            <a:endParaRPr lang="en-US" dirty="0"/>
          </a:p>
        </p:txBody>
      </p:sp>
    </p:spTree>
    <p:extLst>
      <p:ext uri="{BB962C8B-B14F-4D97-AF65-F5344CB8AC3E}">
        <p14:creationId xmlns:p14="http://schemas.microsoft.com/office/powerpoint/2010/main" val="2450635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Science</a:t>
            </a:r>
            <a:endParaRPr lang="en-US" dirty="0"/>
          </a:p>
        </p:txBody>
      </p:sp>
      <p:sp>
        <p:nvSpPr>
          <p:cNvPr id="3" name="Content Placeholder 2"/>
          <p:cNvSpPr>
            <a:spLocks noGrp="1"/>
          </p:cNvSpPr>
          <p:nvPr>
            <p:ph idx="1"/>
          </p:nvPr>
        </p:nvSpPr>
        <p:spPr/>
        <p:txBody>
          <a:bodyPr/>
          <a:lstStyle/>
          <a:p>
            <a:pPr marL="0" indent="0">
              <a:buNone/>
            </a:pPr>
            <a:r>
              <a:rPr lang="en-US" dirty="0" smtClean="0"/>
              <a:t>5. Develop </a:t>
            </a:r>
            <a:r>
              <a:rPr lang="en-US" dirty="0"/>
              <a:t>and explain the appropriate procedure, controls, and variables (dependent and independent) in scientific experimentation</a:t>
            </a:r>
          </a:p>
          <a:p>
            <a:pPr marL="0" indent="0">
              <a:buNone/>
            </a:pPr>
            <a:endParaRPr lang="en-US" dirty="0"/>
          </a:p>
        </p:txBody>
      </p:sp>
    </p:spTree>
    <p:extLst>
      <p:ext uri="{BB962C8B-B14F-4D97-AF65-F5344CB8AC3E}">
        <p14:creationId xmlns:p14="http://schemas.microsoft.com/office/powerpoint/2010/main" val="2822296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A science class performed an experiment to determine the effect of caffeine on pulse rate.  2 groups of 10 people were of the same sex and age.  One group was fed 2 cups of decaffeinated coffee each morning at 8:00 AM.  The other group was fed 2 cups of regular coffee each morning at the same time.  The pulse of all the people was taken for 1 minute at 30 minute intervals for 3 hours.</a:t>
            </a:r>
          </a:p>
          <a:p>
            <a:pPr marL="0" indent="0">
              <a:buNone/>
            </a:pPr>
            <a:r>
              <a:rPr lang="en-US" dirty="0"/>
              <a:t> </a:t>
            </a:r>
          </a:p>
          <a:p>
            <a:pPr marL="0" indent="0">
              <a:buNone/>
            </a:pPr>
            <a:r>
              <a:rPr lang="en-US" dirty="0" smtClean="0"/>
              <a:t>Using </a:t>
            </a:r>
            <a:r>
              <a:rPr lang="en-US" dirty="0"/>
              <a:t>if and then statements, write a possible hypothesis for this experiment:</a:t>
            </a:r>
          </a:p>
          <a:p>
            <a:pPr marL="0" indent="0">
              <a:buNone/>
            </a:pPr>
            <a:r>
              <a:rPr lang="en-US" dirty="0"/>
              <a:t> </a:t>
            </a:r>
          </a:p>
          <a:p>
            <a:pPr marL="0" indent="0">
              <a:buNone/>
            </a:pPr>
            <a:r>
              <a:rPr lang="en-US" dirty="0"/>
              <a:t> </a:t>
            </a:r>
          </a:p>
          <a:p>
            <a:pPr marL="0" lvl="0" indent="0">
              <a:buNone/>
            </a:pPr>
            <a:r>
              <a:rPr lang="en-US" dirty="0"/>
              <a:t>What is the independent variable for this experiment?</a:t>
            </a:r>
          </a:p>
          <a:p>
            <a:pPr marL="0" indent="0">
              <a:buNone/>
            </a:pPr>
            <a:r>
              <a:rPr lang="en-US" dirty="0"/>
              <a:t> </a:t>
            </a:r>
          </a:p>
          <a:p>
            <a:pPr marL="0" indent="0">
              <a:buNone/>
            </a:pPr>
            <a:r>
              <a:rPr lang="en-US" dirty="0"/>
              <a:t> </a:t>
            </a:r>
          </a:p>
          <a:p>
            <a:pPr marL="0" lvl="0" indent="0">
              <a:buNone/>
            </a:pPr>
            <a:r>
              <a:rPr lang="en-US" dirty="0"/>
              <a:t>What is the dependent variable for this experiment?</a:t>
            </a:r>
          </a:p>
          <a:p>
            <a:pPr marL="0" indent="0">
              <a:buNone/>
            </a:pPr>
            <a:r>
              <a:rPr lang="en-US" dirty="0"/>
              <a:t> </a:t>
            </a:r>
          </a:p>
          <a:p>
            <a:pPr marL="0" indent="0">
              <a:buNone/>
            </a:pPr>
            <a:r>
              <a:rPr lang="en-US" dirty="0"/>
              <a:t> </a:t>
            </a:r>
          </a:p>
          <a:p>
            <a:pPr marL="0" lvl="0" indent="0">
              <a:buNone/>
            </a:pPr>
            <a:r>
              <a:rPr lang="en-US" dirty="0"/>
              <a:t>What were the controlled variables in this experiment?</a:t>
            </a:r>
          </a:p>
          <a:p>
            <a:endParaRPr lang="en-US" dirty="0"/>
          </a:p>
        </p:txBody>
      </p:sp>
    </p:spTree>
    <p:extLst>
      <p:ext uri="{BB962C8B-B14F-4D97-AF65-F5344CB8AC3E}">
        <p14:creationId xmlns:p14="http://schemas.microsoft.com/office/powerpoint/2010/main" val="3417923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marL="0" indent="0">
              <a:buNone/>
            </a:pPr>
            <a:r>
              <a:rPr lang="en-US" dirty="0"/>
              <a:t>A student wanted to determine whether increasing the amount of a certain brand of fertilizer would increase the growth of grass.  She planted bluegrass in several pots of soil.  After a month of growth, she trimmed all the pots of grass to the same length.  She then added 1 mL of fertilizer to one pot, 2 mL of fertilizer to another pot, 3 mL of fertilizer to the 3</a:t>
            </a:r>
            <a:r>
              <a:rPr lang="en-US" baseline="30000" dirty="0"/>
              <a:t>rd</a:t>
            </a:r>
            <a:r>
              <a:rPr lang="en-US" dirty="0"/>
              <a:t> pot, and 4 mL of fertilizer to the 4</a:t>
            </a:r>
            <a:r>
              <a:rPr lang="en-US" baseline="30000" dirty="0"/>
              <a:t>th</a:t>
            </a:r>
            <a:r>
              <a:rPr lang="en-US" dirty="0"/>
              <a:t> pot.  In the 5</a:t>
            </a:r>
            <a:r>
              <a:rPr lang="en-US" baseline="30000" dirty="0"/>
              <a:t>th</a:t>
            </a:r>
            <a:r>
              <a:rPr lang="en-US" dirty="0"/>
              <a:t> pot, she didn’t put any fertilizer.  She put all the pots on the same windowsill.  She measured the length of the grass in all pots after 10 days.</a:t>
            </a:r>
          </a:p>
          <a:p>
            <a:pPr marL="0" indent="0">
              <a:buNone/>
            </a:pPr>
            <a:r>
              <a:rPr lang="en-US" dirty="0"/>
              <a:t> </a:t>
            </a:r>
          </a:p>
          <a:p>
            <a:pPr marL="0" lvl="0" indent="0">
              <a:buNone/>
            </a:pPr>
            <a:r>
              <a:rPr lang="en-US" dirty="0"/>
              <a:t>Using if and then statements, write a possible hypothesis for this experiment:</a:t>
            </a:r>
          </a:p>
          <a:p>
            <a:pPr marL="0" indent="0">
              <a:buNone/>
            </a:pPr>
            <a:r>
              <a:rPr lang="en-US" dirty="0"/>
              <a:t>  </a:t>
            </a:r>
          </a:p>
          <a:p>
            <a:pPr marL="0" indent="0">
              <a:buNone/>
            </a:pPr>
            <a:r>
              <a:rPr lang="en-US" dirty="0"/>
              <a:t> </a:t>
            </a:r>
          </a:p>
          <a:p>
            <a:pPr marL="0" lvl="0" indent="0">
              <a:buNone/>
            </a:pPr>
            <a:r>
              <a:rPr lang="en-US" dirty="0"/>
              <a:t>What is the independent variable for this experiment?</a:t>
            </a:r>
          </a:p>
          <a:p>
            <a:pPr marL="0" indent="0">
              <a:buNone/>
            </a:pPr>
            <a:r>
              <a:rPr lang="en-US" dirty="0"/>
              <a:t> </a:t>
            </a:r>
          </a:p>
          <a:p>
            <a:pPr marL="0" indent="0">
              <a:buNone/>
            </a:pPr>
            <a:r>
              <a:rPr lang="en-US" dirty="0"/>
              <a:t> </a:t>
            </a:r>
          </a:p>
          <a:p>
            <a:pPr marL="0" lvl="0" indent="0">
              <a:buNone/>
            </a:pPr>
            <a:r>
              <a:rPr lang="en-US" dirty="0"/>
              <a:t>What is the dependent variable for this experiment?</a:t>
            </a:r>
          </a:p>
          <a:p>
            <a:pPr marL="0" indent="0">
              <a:buNone/>
            </a:pPr>
            <a:r>
              <a:rPr lang="en-US" dirty="0"/>
              <a:t> </a:t>
            </a:r>
          </a:p>
          <a:p>
            <a:pPr marL="0" indent="0">
              <a:buNone/>
            </a:pPr>
            <a:r>
              <a:rPr lang="en-US" dirty="0"/>
              <a:t> </a:t>
            </a:r>
          </a:p>
          <a:p>
            <a:pPr marL="0" lvl="0" indent="0">
              <a:buNone/>
            </a:pPr>
            <a:r>
              <a:rPr lang="en-US" dirty="0"/>
              <a:t>How many experimental groups were there in this experiment?  What are they?</a:t>
            </a:r>
          </a:p>
          <a:p>
            <a:pPr marL="0" indent="0">
              <a:buNone/>
            </a:pPr>
            <a:r>
              <a:rPr lang="en-US" dirty="0"/>
              <a:t> </a:t>
            </a:r>
          </a:p>
          <a:p>
            <a:pPr marL="0" indent="0">
              <a:buNone/>
            </a:pPr>
            <a:r>
              <a:rPr lang="en-US" dirty="0"/>
              <a:t> </a:t>
            </a:r>
          </a:p>
          <a:p>
            <a:pPr marL="0" lvl="0" indent="0">
              <a:buNone/>
            </a:pPr>
            <a:r>
              <a:rPr lang="en-US" dirty="0"/>
              <a:t>Is there a control group?  Which is it?</a:t>
            </a:r>
          </a:p>
          <a:p>
            <a:pPr marL="0" indent="0">
              <a:buNone/>
            </a:pPr>
            <a:endParaRPr lang="en-US" dirty="0"/>
          </a:p>
        </p:txBody>
      </p:sp>
    </p:spTree>
    <p:extLst>
      <p:ext uri="{BB962C8B-B14F-4D97-AF65-F5344CB8AC3E}">
        <p14:creationId xmlns:p14="http://schemas.microsoft.com/office/powerpoint/2010/main" val="1685984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05259673"/>
              </p:ext>
            </p:extLst>
          </p:nvPr>
        </p:nvGraphicFramePr>
        <p:xfrm>
          <a:off x="1066801" y="3581400"/>
          <a:ext cx="6567804" cy="1310640"/>
        </p:xfrm>
        <a:graphic>
          <a:graphicData uri="http://schemas.openxmlformats.org/drawingml/2006/table">
            <a:tbl>
              <a:tblPr firstRow="1" firstCol="1" lastRow="1" lastCol="1" bandRow="1" bandCol="1">
                <a:tableStyleId>{5C22544A-7EE6-4342-B048-85BDC9FD1C3A}</a:tableStyleId>
              </a:tblPr>
              <a:tblGrid>
                <a:gridCol w="1543924"/>
                <a:gridCol w="1004776"/>
                <a:gridCol w="1004776"/>
                <a:gridCol w="1004776"/>
                <a:gridCol w="1004776"/>
                <a:gridCol w="1004776"/>
              </a:tblGrid>
              <a:tr h="436880">
                <a:tc>
                  <a:txBody>
                    <a:bodyPr/>
                    <a:lstStyle/>
                    <a:p>
                      <a:pPr marL="0" marR="0">
                        <a:spcBef>
                          <a:spcPts val="0"/>
                        </a:spcBef>
                        <a:spcAft>
                          <a:spcPts val="0"/>
                        </a:spcAft>
                      </a:pPr>
                      <a:r>
                        <a:rPr lang="en-US" sz="1200" dirty="0">
                          <a:effectLst/>
                        </a:rPr>
                        <a:t>POT</a:t>
                      </a:r>
                      <a:endParaRPr lang="en-US" sz="1200" dirty="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1</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2</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3</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4</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5</a:t>
                      </a:r>
                      <a:endParaRPr lang="en-US" sz="1200">
                        <a:effectLst/>
                        <a:latin typeface="Times New Roman"/>
                        <a:ea typeface="Times New Roman"/>
                      </a:endParaRPr>
                    </a:p>
                  </a:txBody>
                  <a:tcPr marL="68580" marR="68580" marT="0" marB="0"/>
                </a:tc>
              </a:tr>
              <a:tr h="436880">
                <a:tc>
                  <a:txBody>
                    <a:bodyPr/>
                    <a:lstStyle/>
                    <a:p>
                      <a:pPr marL="0" marR="0">
                        <a:spcBef>
                          <a:spcPts val="0"/>
                        </a:spcBef>
                        <a:spcAft>
                          <a:spcPts val="0"/>
                        </a:spcAft>
                      </a:pPr>
                      <a:r>
                        <a:rPr lang="en-US" sz="1200">
                          <a:effectLst/>
                        </a:rPr>
                        <a:t>mL of fertilizer</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dirty="0">
                          <a:effectLst/>
                        </a:rPr>
                        <a:t>1</a:t>
                      </a:r>
                      <a:endParaRPr lang="en-US" sz="1200" dirty="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2</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3</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4</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0</a:t>
                      </a:r>
                      <a:endParaRPr lang="en-US" sz="1200">
                        <a:effectLst/>
                        <a:latin typeface="Times New Roman"/>
                        <a:ea typeface="Times New Roman"/>
                      </a:endParaRPr>
                    </a:p>
                  </a:txBody>
                  <a:tcPr marL="68580" marR="68580" marT="0" marB="0"/>
                </a:tc>
              </a:tr>
              <a:tr h="436880">
                <a:tc>
                  <a:txBody>
                    <a:bodyPr/>
                    <a:lstStyle/>
                    <a:p>
                      <a:pPr marL="0" marR="0">
                        <a:spcBef>
                          <a:spcPts val="0"/>
                        </a:spcBef>
                        <a:spcAft>
                          <a:spcPts val="0"/>
                        </a:spcAft>
                      </a:pPr>
                      <a:r>
                        <a:rPr lang="en-US" sz="1200">
                          <a:effectLst/>
                        </a:rPr>
                        <a:t>Plant growth in mm</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4</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7</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1</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0</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dirty="0">
                          <a:effectLst/>
                        </a:rPr>
                        <a:t>3</a:t>
                      </a:r>
                      <a:endParaRPr lang="en-US" sz="1200" dirty="0">
                        <a:effectLst/>
                        <a:latin typeface="Times New Roman"/>
                        <a:ea typeface="Times New Roman"/>
                      </a:endParaRPr>
                    </a:p>
                  </a:txBody>
                  <a:tcPr marL="68580" marR="68580" marT="0" marB="0"/>
                </a:tc>
              </a:tr>
            </a:tbl>
          </a:graphicData>
        </a:graphic>
      </p:graphicFrame>
      <p:sp>
        <p:nvSpPr>
          <p:cNvPr id="5" name="Rectangle 1"/>
          <p:cNvSpPr>
            <a:spLocks noChangeArrowheads="1"/>
          </p:cNvSpPr>
          <p:nvPr/>
        </p:nvSpPr>
        <p:spPr bwMode="auto">
          <a:xfrm>
            <a:off x="304800" y="1594248"/>
            <a:ext cx="878638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rPr>
              <a:t>On graph paper, graph this student’s results.  Be sure to include the 4 graph requirements:</a:t>
            </a:r>
            <a:r>
              <a:rPr kumimoji="0" lang="en-US" sz="1600" b="0" i="0" u="none" strike="noStrike" cap="none" normalizeH="0" dirty="0" smtClean="0">
                <a:ln>
                  <a:noFill/>
                </a:ln>
                <a:solidFill>
                  <a:schemeClr val="tx1"/>
                </a:solidFill>
                <a:effectLst/>
                <a:latin typeface="Arial" pitchFamily="34" charset="0"/>
                <a:ea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1600" b="0" i="0" u="none" strike="noStrike" cap="none" normalizeH="0" dirty="0" smtClean="0">
                <a:ln>
                  <a:noFill/>
                </a:ln>
                <a:solidFill>
                  <a:schemeClr val="tx1"/>
                </a:solidFill>
                <a:effectLst/>
                <a:latin typeface="Arial" pitchFamily="34" charset="0"/>
                <a:ea typeface="Times New Roman" pitchFamily="18" charset="0"/>
              </a:rPr>
              <a:t>title, independent variable on correct axis, dependent variable on correct axis, correctly plotted </a:t>
            </a:r>
          </a:p>
          <a:p>
            <a:pPr marL="0" marR="0" lvl="0" indent="0" algn="l" defTabSz="914400" rtl="0" eaLnBrk="0" fontAlgn="base" latinLnBrk="0" hangingPunct="0">
              <a:lnSpc>
                <a:spcPct val="100000"/>
              </a:lnSpc>
              <a:spcBef>
                <a:spcPct val="0"/>
              </a:spcBef>
              <a:spcAft>
                <a:spcPct val="0"/>
              </a:spcAft>
              <a:buClrTx/>
              <a:buSzTx/>
              <a:tabLst/>
            </a:pPr>
            <a:r>
              <a:rPr lang="en-US" sz="1600" dirty="0" smtClean="0">
                <a:latin typeface="Arial" pitchFamily="34" charset="0"/>
                <a:ea typeface="Times New Roman" pitchFamily="18" charset="0"/>
              </a:rPr>
              <a:t>Points, even increments on the graph    (HINT: DRY MIX)</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154339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Science</a:t>
            </a:r>
            <a:endParaRPr lang="en-US" dirty="0"/>
          </a:p>
        </p:txBody>
      </p:sp>
      <p:sp>
        <p:nvSpPr>
          <p:cNvPr id="3" name="Content Placeholder 2"/>
          <p:cNvSpPr>
            <a:spLocks noGrp="1"/>
          </p:cNvSpPr>
          <p:nvPr>
            <p:ph idx="1"/>
          </p:nvPr>
        </p:nvSpPr>
        <p:spPr/>
        <p:txBody>
          <a:bodyPr/>
          <a:lstStyle/>
          <a:p>
            <a:pPr marL="0" indent="0">
              <a:buNone/>
            </a:pPr>
            <a:r>
              <a:rPr lang="en-US" dirty="0" smtClean="0"/>
              <a:t>6. Research </a:t>
            </a:r>
            <a:r>
              <a:rPr lang="en-US" dirty="0"/>
              <a:t>and apply appropriate safety precautions (refer to ADE Guidelines) when designing and/or conducting scientific investigations </a:t>
            </a:r>
          </a:p>
          <a:p>
            <a:endParaRPr lang="en-US" dirty="0"/>
          </a:p>
        </p:txBody>
      </p:sp>
    </p:spTree>
    <p:extLst>
      <p:ext uri="{BB962C8B-B14F-4D97-AF65-F5344CB8AC3E}">
        <p14:creationId xmlns:p14="http://schemas.microsoft.com/office/powerpoint/2010/main" val="2194952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See lab safety sheet	</a:t>
            </a:r>
            <a:endParaRPr lang="en-US" dirty="0"/>
          </a:p>
        </p:txBody>
      </p:sp>
    </p:spTree>
    <p:extLst>
      <p:ext uri="{BB962C8B-B14F-4D97-AF65-F5344CB8AC3E}">
        <p14:creationId xmlns:p14="http://schemas.microsoft.com/office/powerpoint/2010/main" val="3822901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Science</a:t>
            </a:r>
            <a:endParaRPr lang="en-US" dirty="0"/>
          </a:p>
        </p:txBody>
      </p:sp>
      <p:sp>
        <p:nvSpPr>
          <p:cNvPr id="3" name="Content Placeholder 2"/>
          <p:cNvSpPr>
            <a:spLocks noGrp="1"/>
          </p:cNvSpPr>
          <p:nvPr>
            <p:ph idx="1"/>
          </p:nvPr>
        </p:nvSpPr>
        <p:spPr/>
        <p:txBody>
          <a:bodyPr/>
          <a:lstStyle/>
          <a:p>
            <a:pPr marL="0" indent="0">
              <a:buNone/>
            </a:pPr>
            <a:r>
              <a:rPr lang="en-US" dirty="0" smtClean="0"/>
              <a:t>7. Identify </a:t>
            </a:r>
            <a:r>
              <a:rPr lang="en-US" dirty="0"/>
              <a:t>sources of bias that could affect experimental outcome</a:t>
            </a:r>
          </a:p>
          <a:p>
            <a:endParaRPr lang="en-US" dirty="0"/>
          </a:p>
        </p:txBody>
      </p:sp>
    </p:spTree>
    <p:extLst>
      <p:ext uri="{BB962C8B-B14F-4D97-AF65-F5344CB8AC3E}">
        <p14:creationId xmlns:p14="http://schemas.microsoft.com/office/powerpoint/2010/main" val="2822407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Example: A researcher who invested in a carpet cleaning product would be biased in viewing results in an experiment finding the best carpet cleaner involving his product.</a:t>
            </a:r>
            <a:endParaRPr lang="en-US" dirty="0"/>
          </a:p>
        </p:txBody>
      </p:sp>
    </p:spTree>
    <p:extLst>
      <p:ext uri="{BB962C8B-B14F-4D97-AF65-F5344CB8AC3E}">
        <p14:creationId xmlns:p14="http://schemas.microsoft.com/office/powerpoint/2010/main" val="2664138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Science</a:t>
            </a:r>
            <a:endParaRPr lang="en-US" dirty="0"/>
          </a:p>
        </p:txBody>
      </p:sp>
      <p:sp>
        <p:nvSpPr>
          <p:cNvPr id="3" name="Content Placeholder 2"/>
          <p:cNvSpPr>
            <a:spLocks noGrp="1"/>
          </p:cNvSpPr>
          <p:nvPr>
            <p:ph idx="1"/>
          </p:nvPr>
        </p:nvSpPr>
        <p:spPr/>
        <p:txBody>
          <a:bodyPr/>
          <a:lstStyle/>
          <a:p>
            <a:pPr marL="0" indent="0">
              <a:buNone/>
            </a:pPr>
            <a:r>
              <a:rPr lang="en-US" dirty="0" smtClean="0"/>
              <a:t>8. Gather </a:t>
            </a:r>
            <a:r>
              <a:rPr lang="en-US" dirty="0"/>
              <a:t>and analyze data using appropriate summary statistics </a:t>
            </a:r>
          </a:p>
          <a:p>
            <a:pPr marL="0" indent="0">
              <a:buNone/>
            </a:pPr>
            <a:endParaRPr lang="en-US" dirty="0"/>
          </a:p>
        </p:txBody>
      </p:sp>
    </p:spTree>
    <p:extLst>
      <p:ext uri="{BB962C8B-B14F-4D97-AF65-F5344CB8AC3E}">
        <p14:creationId xmlns:p14="http://schemas.microsoft.com/office/powerpoint/2010/main" val="1273964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Science Standards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69021700"/>
              </p:ext>
            </p:extLst>
          </p:nvPr>
        </p:nvGraphicFramePr>
        <p:xfrm>
          <a:off x="533400" y="1600200"/>
          <a:ext cx="8229600" cy="4648202"/>
        </p:xfrm>
        <a:graphic>
          <a:graphicData uri="http://schemas.openxmlformats.org/drawingml/2006/table">
            <a:tbl>
              <a:tblPr>
                <a:tableStyleId>{5C22544A-7EE6-4342-B048-85BDC9FD1C3A}</a:tableStyleId>
              </a:tblPr>
              <a:tblGrid>
                <a:gridCol w="8229600"/>
              </a:tblGrid>
              <a:tr h="664029">
                <a:tc>
                  <a:txBody>
                    <a:bodyPr/>
                    <a:lstStyle/>
                    <a:p>
                      <a:pPr marL="342900" marR="0" indent="-342900">
                        <a:spcBef>
                          <a:spcPts val="0"/>
                        </a:spcBef>
                        <a:spcAft>
                          <a:spcPts val="0"/>
                        </a:spcAft>
                        <a:buFont typeface="Arial" pitchFamily="34" charset="0"/>
                        <a:buChar char="•"/>
                      </a:pPr>
                      <a:r>
                        <a:rPr lang="en-US" sz="2000" dirty="0" smtClean="0">
                          <a:effectLst/>
                        </a:rPr>
                        <a:t> </a:t>
                      </a:r>
                      <a:r>
                        <a:rPr lang="en-US" sz="2000" dirty="0">
                          <a:effectLst/>
                        </a:rPr>
                        <a:t>Students shall demonstrate an understanding that science is a way of knowing.</a:t>
                      </a:r>
                      <a:endParaRPr lang="en-US" sz="2000" dirty="0">
                        <a:effectLst/>
                        <a:latin typeface="Arial"/>
                        <a:ea typeface="Times New Roman"/>
                        <a:cs typeface="Times New Roman"/>
                      </a:endParaRPr>
                    </a:p>
                  </a:txBody>
                  <a:tcPr marL="68580" marR="68580" marT="0" marB="0"/>
                </a:tc>
              </a:tr>
              <a:tr h="664029">
                <a:tc>
                  <a:txBody>
                    <a:bodyPr/>
                    <a:lstStyle/>
                    <a:p>
                      <a:pPr marL="342900" marR="0" indent="-342900">
                        <a:spcBef>
                          <a:spcPts val="0"/>
                        </a:spcBef>
                        <a:spcAft>
                          <a:spcPts val="0"/>
                        </a:spcAft>
                        <a:buFont typeface="Arial" pitchFamily="34" charset="0"/>
                        <a:buChar char="•"/>
                      </a:pPr>
                      <a:r>
                        <a:rPr lang="en-US" sz="2000" dirty="0" smtClean="0">
                          <a:effectLst/>
                        </a:rPr>
                        <a:t> </a:t>
                      </a:r>
                      <a:r>
                        <a:rPr lang="en-US" sz="2000" dirty="0">
                          <a:effectLst/>
                        </a:rPr>
                        <a:t>Students shall design and safely conduct a scientific inquiry to solve valid problems.</a:t>
                      </a:r>
                      <a:endParaRPr lang="en-US" sz="2000" dirty="0">
                        <a:effectLst/>
                        <a:latin typeface="Times New Roman"/>
                        <a:ea typeface="Times New Roman"/>
                      </a:endParaRPr>
                    </a:p>
                  </a:txBody>
                  <a:tcPr marL="68580" marR="68580" marT="0" marB="0"/>
                </a:tc>
              </a:tr>
              <a:tr h="664029">
                <a:tc>
                  <a:txBody>
                    <a:bodyPr/>
                    <a:lstStyle/>
                    <a:p>
                      <a:pPr marL="342900" marR="0" indent="-342900">
                        <a:spcBef>
                          <a:spcPts val="0"/>
                        </a:spcBef>
                        <a:spcAft>
                          <a:spcPts val="0"/>
                        </a:spcAft>
                        <a:buFont typeface="Arial" pitchFamily="34" charset="0"/>
                        <a:buChar char="•"/>
                      </a:pPr>
                      <a:r>
                        <a:rPr lang="en-US" sz="2000" dirty="0" smtClean="0">
                          <a:effectLst/>
                        </a:rPr>
                        <a:t>Students </a:t>
                      </a:r>
                      <a:r>
                        <a:rPr lang="en-US" sz="2000" dirty="0">
                          <a:effectLst/>
                        </a:rPr>
                        <a:t>shall demonstrate an understanding of current life science theories.</a:t>
                      </a:r>
                      <a:endParaRPr lang="en-US" sz="2000" dirty="0">
                        <a:effectLst/>
                        <a:latin typeface="Times New Roman"/>
                        <a:ea typeface="Times New Roman"/>
                      </a:endParaRPr>
                    </a:p>
                  </a:txBody>
                  <a:tcPr marL="68580" marR="68580" marT="0" marB="0"/>
                </a:tc>
              </a:tr>
              <a:tr h="1328057">
                <a:tc>
                  <a:txBody>
                    <a:bodyPr/>
                    <a:lstStyle/>
                    <a:p>
                      <a:pPr marL="342900" marR="0" indent="-342900">
                        <a:spcBef>
                          <a:spcPts val="0"/>
                        </a:spcBef>
                        <a:spcAft>
                          <a:spcPts val="0"/>
                        </a:spcAft>
                        <a:buFont typeface="Arial" pitchFamily="34" charset="0"/>
                        <a:buChar char="•"/>
                      </a:pPr>
                      <a:r>
                        <a:rPr lang="en-US" sz="2000" dirty="0" smtClean="0">
                          <a:effectLst/>
                        </a:rPr>
                        <a:t> </a:t>
                      </a:r>
                      <a:r>
                        <a:rPr lang="en-US" sz="2000" dirty="0">
                          <a:effectLst/>
                        </a:rPr>
                        <a:t>Students shall use mathematics, science equipment, and technology as tools to communicate and </a:t>
                      </a:r>
                      <a:r>
                        <a:rPr lang="en-US" sz="2000" dirty="0" smtClean="0">
                          <a:effectLst/>
                        </a:rPr>
                        <a:t>solve </a:t>
                      </a:r>
                      <a:r>
                        <a:rPr lang="en-US" sz="2000" dirty="0">
                          <a:effectLst/>
                        </a:rPr>
                        <a:t>life science problems.</a:t>
                      </a:r>
                      <a:endParaRPr lang="en-US" sz="2000" dirty="0">
                        <a:effectLst/>
                        <a:latin typeface="Times New Roman"/>
                        <a:ea typeface="Times New Roman"/>
                      </a:endParaRPr>
                    </a:p>
                  </a:txBody>
                  <a:tcPr marL="68580" marR="68580" marT="0" marB="0"/>
                </a:tc>
              </a:tr>
              <a:tr h="664029">
                <a:tc>
                  <a:txBody>
                    <a:bodyPr/>
                    <a:lstStyle/>
                    <a:p>
                      <a:pPr marL="342900" marR="0" indent="-342900">
                        <a:spcBef>
                          <a:spcPts val="0"/>
                        </a:spcBef>
                        <a:spcAft>
                          <a:spcPts val="0"/>
                        </a:spcAft>
                        <a:buFont typeface="Arial" pitchFamily="34" charset="0"/>
                        <a:buChar char="•"/>
                      </a:pPr>
                      <a:r>
                        <a:rPr lang="en-US" sz="2000" dirty="0" smtClean="0">
                          <a:effectLst/>
                        </a:rPr>
                        <a:t> </a:t>
                      </a:r>
                      <a:r>
                        <a:rPr lang="en-US" sz="2000" dirty="0">
                          <a:effectLst/>
                        </a:rPr>
                        <a:t>Students shall describe the connections between pure and applied science.</a:t>
                      </a:r>
                      <a:endParaRPr lang="en-US" sz="2000" dirty="0">
                        <a:effectLst/>
                        <a:latin typeface="Times New Roman"/>
                        <a:ea typeface="Times New Roman"/>
                      </a:endParaRPr>
                    </a:p>
                  </a:txBody>
                  <a:tcPr marL="68580" marR="68580" marT="0" marB="0"/>
                </a:tc>
              </a:tr>
              <a:tr h="664029">
                <a:tc>
                  <a:txBody>
                    <a:bodyPr/>
                    <a:lstStyle/>
                    <a:p>
                      <a:pPr marL="342900" marR="0" indent="-342900">
                        <a:spcBef>
                          <a:spcPts val="0"/>
                        </a:spcBef>
                        <a:spcAft>
                          <a:spcPts val="0"/>
                        </a:spcAft>
                        <a:buFont typeface="Arial" pitchFamily="34" charset="0"/>
                        <a:buChar char="•"/>
                      </a:pPr>
                      <a:r>
                        <a:rPr lang="en-US" sz="2000" dirty="0" smtClean="0">
                          <a:effectLst/>
                        </a:rPr>
                        <a:t> </a:t>
                      </a:r>
                      <a:r>
                        <a:rPr lang="en-US" sz="2000" dirty="0">
                          <a:effectLst/>
                        </a:rPr>
                        <a:t>Students shall describe various life science careers and the training required for the selected career.</a:t>
                      </a:r>
                      <a:endParaRPr lang="en-US" sz="20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322233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Science</a:t>
            </a:r>
            <a:endParaRPr lang="en-US" dirty="0"/>
          </a:p>
        </p:txBody>
      </p:sp>
      <p:sp>
        <p:nvSpPr>
          <p:cNvPr id="3" name="Content Placeholder 2"/>
          <p:cNvSpPr>
            <a:spLocks noGrp="1"/>
          </p:cNvSpPr>
          <p:nvPr>
            <p:ph idx="1"/>
          </p:nvPr>
        </p:nvSpPr>
        <p:spPr/>
        <p:txBody>
          <a:bodyPr/>
          <a:lstStyle/>
          <a:p>
            <a:pPr marL="0" indent="0">
              <a:buNone/>
            </a:pPr>
            <a:r>
              <a:rPr lang="en-US" dirty="0" smtClean="0"/>
              <a:t>9. Formulate </a:t>
            </a:r>
            <a:r>
              <a:rPr lang="en-US" dirty="0"/>
              <a:t>valid conclusions without bias</a:t>
            </a:r>
          </a:p>
          <a:p>
            <a:pPr marL="0" indent="0">
              <a:buNone/>
            </a:pPr>
            <a:endParaRPr lang="en-US" dirty="0"/>
          </a:p>
        </p:txBody>
      </p:sp>
    </p:spTree>
    <p:extLst>
      <p:ext uri="{BB962C8B-B14F-4D97-AF65-F5344CB8AC3E}">
        <p14:creationId xmlns:p14="http://schemas.microsoft.com/office/powerpoint/2010/main" val="492260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Science</a:t>
            </a:r>
            <a:endParaRPr lang="en-US" dirty="0"/>
          </a:p>
        </p:txBody>
      </p:sp>
      <p:sp>
        <p:nvSpPr>
          <p:cNvPr id="3" name="Content Placeholder 2"/>
          <p:cNvSpPr>
            <a:spLocks noGrp="1"/>
          </p:cNvSpPr>
          <p:nvPr>
            <p:ph idx="1"/>
          </p:nvPr>
        </p:nvSpPr>
        <p:spPr/>
        <p:txBody>
          <a:bodyPr/>
          <a:lstStyle/>
          <a:p>
            <a:pPr marL="0" indent="0">
              <a:buNone/>
            </a:pPr>
            <a:r>
              <a:rPr lang="en-US" dirty="0" smtClean="0"/>
              <a:t>10. Communicate </a:t>
            </a:r>
            <a:r>
              <a:rPr lang="en-US" dirty="0"/>
              <a:t>experimental results using appropriate reports, figures, and tables</a:t>
            </a:r>
          </a:p>
          <a:p>
            <a:pPr marL="0" indent="0">
              <a:buNone/>
            </a:pPr>
            <a:endParaRPr lang="en-US" dirty="0"/>
          </a:p>
        </p:txBody>
      </p:sp>
    </p:spTree>
    <p:extLst>
      <p:ext uri="{BB962C8B-B14F-4D97-AF65-F5344CB8AC3E}">
        <p14:creationId xmlns:p14="http://schemas.microsoft.com/office/powerpoint/2010/main" val="2238883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Science</a:t>
            </a:r>
            <a:endParaRPr lang="en-US" dirty="0"/>
          </a:p>
        </p:txBody>
      </p:sp>
      <p:sp>
        <p:nvSpPr>
          <p:cNvPr id="3" name="Content Placeholder 2"/>
          <p:cNvSpPr>
            <a:spLocks noGrp="1"/>
          </p:cNvSpPr>
          <p:nvPr>
            <p:ph idx="1"/>
          </p:nvPr>
        </p:nvSpPr>
        <p:spPr/>
        <p:txBody>
          <a:bodyPr/>
          <a:lstStyle/>
          <a:p>
            <a:pPr marL="0" indent="0">
              <a:buNone/>
            </a:pPr>
            <a:r>
              <a:rPr lang="en-US" dirty="0" smtClean="0"/>
              <a:t>11. Recognize </a:t>
            </a:r>
            <a:r>
              <a:rPr lang="en-US" dirty="0"/>
              <a:t>that theories are scientific explanations that require empirical data, verification, and peer review</a:t>
            </a:r>
          </a:p>
          <a:p>
            <a:pPr marL="0" indent="0">
              <a:buNone/>
            </a:pPr>
            <a:endParaRPr lang="en-US" dirty="0"/>
          </a:p>
        </p:txBody>
      </p:sp>
    </p:spTree>
    <p:extLst>
      <p:ext uri="{BB962C8B-B14F-4D97-AF65-F5344CB8AC3E}">
        <p14:creationId xmlns:p14="http://schemas.microsoft.com/office/powerpoint/2010/main" val="2896569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Science</a:t>
            </a:r>
            <a:endParaRPr lang="en-US" dirty="0"/>
          </a:p>
        </p:txBody>
      </p:sp>
      <p:sp>
        <p:nvSpPr>
          <p:cNvPr id="3" name="Content Placeholder 2"/>
          <p:cNvSpPr>
            <a:spLocks noGrp="1"/>
          </p:cNvSpPr>
          <p:nvPr>
            <p:ph idx="1"/>
          </p:nvPr>
        </p:nvSpPr>
        <p:spPr/>
        <p:txBody>
          <a:bodyPr/>
          <a:lstStyle/>
          <a:p>
            <a:pPr marL="0" indent="0">
              <a:buNone/>
            </a:pPr>
            <a:r>
              <a:rPr lang="en-US" dirty="0" smtClean="0"/>
              <a:t>12. Understand </a:t>
            </a:r>
            <a:r>
              <a:rPr lang="en-US" dirty="0"/>
              <a:t>that scientific theories may be modified or expanded based on additional empirical data, verification, and peer review</a:t>
            </a:r>
          </a:p>
          <a:p>
            <a:endParaRPr lang="en-US" dirty="0"/>
          </a:p>
        </p:txBody>
      </p:sp>
    </p:spTree>
    <p:extLst>
      <p:ext uri="{BB962C8B-B14F-4D97-AF65-F5344CB8AC3E}">
        <p14:creationId xmlns:p14="http://schemas.microsoft.com/office/powerpoint/2010/main" val="892173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Science</a:t>
            </a:r>
            <a:endParaRPr lang="en-US" dirty="0"/>
          </a:p>
        </p:txBody>
      </p:sp>
      <p:sp>
        <p:nvSpPr>
          <p:cNvPr id="3" name="Content Placeholder 2"/>
          <p:cNvSpPr>
            <a:spLocks noGrp="1"/>
          </p:cNvSpPr>
          <p:nvPr>
            <p:ph idx="1"/>
          </p:nvPr>
        </p:nvSpPr>
        <p:spPr/>
        <p:txBody>
          <a:bodyPr/>
          <a:lstStyle/>
          <a:p>
            <a:pPr marL="0" indent="0">
              <a:buNone/>
            </a:pPr>
            <a:r>
              <a:rPr lang="en-US" dirty="0" smtClean="0"/>
              <a:t>13. Summarize </a:t>
            </a:r>
            <a:r>
              <a:rPr lang="en-US" i="1" dirty="0"/>
              <a:t>biological evolution</a:t>
            </a:r>
            <a:endParaRPr lang="en-US" dirty="0"/>
          </a:p>
        </p:txBody>
      </p:sp>
    </p:spTree>
    <p:extLst>
      <p:ext uri="{BB962C8B-B14F-4D97-AF65-F5344CB8AC3E}">
        <p14:creationId xmlns:p14="http://schemas.microsoft.com/office/powerpoint/2010/main" val="1958130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Change in allele frequency over successive generations.  See evolution </a:t>
            </a:r>
            <a:r>
              <a:rPr lang="en-US" dirty="0" err="1" smtClean="0"/>
              <a:t>powerpoint</a:t>
            </a:r>
            <a:r>
              <a:rPr lang="en-US" dirty="0" smtClean="0"/>
              <a:t> for more information.</a:t>
            </a:r>
            <a:endParaRPr lang="en-US" dirty="0"/>
          </a:p>
        </p:txBody>
      </p:sp>
    </p:spTree>
    <p:extLst>
      <p:ext uri="{BB962C8B-B14F-4D97-AF65-F5344CB8AC3E}">
        <p14:creationId xmlns:p14="http://schemas.microsoft.com/office/powerpoint/2010/main" val="1403743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Science</a:t>
            </a:r>
            <a:endParaRPr lang="en-US" dirty="0"/>
          </a:p>
        </p:txBody>
      </p:sp>
      <p:sp>
        <p:nvSpPr>
          <p:cNvPr id="3" name="Content Placeholder 2"/>
          <p:cNvSpPr>
            <a:spLocks noGrp="1"/>
          </p:cNvSpPr>
          <p:nvPr>
            <p:ph idx="1"/>
          </p:nvPr>
        </p:nvSpPr>
        <p:spPr/>
        <p:txBody>
          <a:bodyPr/>
          <a:lstStyle/>
          <a:p>
            <a:pPr marL="0" indent="0">
              <a:buNone/>
            </a:pPr>
            <a:r>
              <a:rPr lang="en-US" dirty="0" smtClean="0"/>
              <a:t>14. Relate </a:t>
            </a:r>
            <a:r>
              <a:rPr lang="en-US" dirty="0"/>
              <a:t>the development of the </a:t>
            </a:r>
            <a:r>
              <a:rPr lang="en-US" i="1" dirty="0"/>
              <a:t>cell theory </a:t>
            </a:r>
            <a:r>
              <a:rPr lang="en-US" dirty="0"/>
              <a:t>to current trends in cellular biology</a:t>
            </a:r>
          </a:p>
        </p:txBody>
      </p:sp>
    </p:spTree>
    <p:extLst>
      <p:ext uri="{BB962C8B-B14F-4D97-AF65-F5344CB8AC3E}">
        <p14:creationId xmlns:p14="http://schemas.microsoft.com/office/powerpoint/2010/main" val="877442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mtClean="0"/>
              <a:t>Cell Theory</a:t>
            </a:r>
          </a:p>
        </p:txBody>
      </p:sp>
      <p:sp>
        <p:nvSpPr>
          <p:cNvPr id="3075" name="Content Placeholder 2"/>
          <p:cNvSpPr>
            <a:spLocks noGrp="1"/>
          </p:cNvSpPr>
          <p:nvPr>
            <p:ph idx="1"/>
          </p:nvPr>
        </p:nvSpPr>
        <p:spPr/>
        <p:txBody>
          <a:bodyPr/>
          <a:lstStyle/>
          <a:p>
            <a:r>
              <a:rPr lang="en-US" dirty="0" smtClean="0"/>
              <a:t>All living things are composed of cells</a:t>
            </a:r>
          </a:p>
          <a:p>
            <a:r>
              <a:rPr lang="en-US" dirty="0" smtClean="0"/>
              <a:t>Cells are the basic units of structure and function in living things</a:t>
            </a:r>
          </a:p>
          <a:p>
            <a:r>
              <a:rPr lang="en-US" dirty="0" smtClean="0"/>
              <a:t>New cells are produced from existing cells</a:t>
            </a:r>
          </a:p>
          <a:p>
            <a:endParaRPr lang="en-US" dirty="0" smtClean="0"/>
          </a:p>
          <a:p>
            <a:pPr marL="0" indent="0">
              <a:buNone/>
            </a:pPr>
            <a:endParaRPr lang="en-US" dirty="0" smtClean="0"/>
          </a:p>
        </p:txBody>
      </p:sp>
    </p:spTree>
    <p:extLst>
      <p:ext uri="{BB962C8B-B14F-4D97-AF65-F5344CB8AC3E}">
        <p14:creationId xmlns:p14="http://schemas.microsoft.com/office/powerpoint/2010/main" val="856363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Science</a:t>
            </a:r>
            <a:endParaRPr lang="en-US" dirty="0"/>
          </a:p>
        </p:txBody>
      </p:sp>
      <p:sp>
        <p:nvSpPr>
          <p:cNvPr id="3" name="Content Placeholder 2"/>
          <p:cNvSpPr>
            <a:spLocks noGrp="1"/>
          </p:cNvSpPr>
          <p:nvPr>
            <p:ph idx="1"/>
          </p:nvPr>
        </p:nvSpPr>
        <p:spPr/>
        <p:txBody>
          <a:bodyPr/>
          <a:lstStyle/>
          <a:p>
            <a:pPr marL="0" indent="0">
              <a:buNone/>
            </a:pPr>
            <a:r>
              <a:rPr lang="en-US" dirty="0" smtClean="0"/>
              <a:t>15. Describe </a:t>
            </a:r>
            <a:r>
              <a:rPr lang="en-US" dirty="0"/>
              <a:t>the relationship between the </a:t>
            </a:r>
            <a:r>
              <a:rPr lang="en-US" i="1" dirty="0"/>
              <a:t>germ theory of disease</a:t>
            </a:r>
            <a:r>
              <a:rPr lang="en-US" dirty="0"/>
              <a:t> and our current knowledge of immunology and control of infectious diseases</a:t>
            </a:r>
          </a:p>
          <a:p>
            <a:endParaRPr lang="en-US" dirty="0"/>
          </a:p>
        </p:txBody>
      </p:sp>
    </p:spTree>
    <p:extLst>
      <p:ext uri="{BB962C8B-B14F-4D97-AF65-F5344CB8AC3E}">
        <p14:creationId xmlns:p14="http://schemas.microsoft.com/office/powerpoint/2010/main" val="3240899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Germ theory of disease is </a:t>
            </a:r>
            <a:r>
              <a:rPr lang="en-US" dirty="0"/>
              <a:t>a theory that proposes that microorganisms are the cause of many diseases.</a:t>
            </a:r>
            <a:br>
              <a:rPr lang="en-US" dirty="0"/>
            </a:br>
            <a:endParaRPr lang="en-US" dirty="0"/>
          </a:p>
          <a:p>
            <a:pPr marL="0" indent="0">
              <a:buNone/>
            </a:pPr>
            <a:endParaRPr lang="en-US" dirty="0"/>
          </a:p>
        </p:txBody>
      </p:sp>
    </p:spTree>
    <p:extLst>
      <p:ext uri="{BB962C8B-B14F-4D97-AF65-F5344CB8AC3E}">
        <p14:creationId xmlns:p14="http://schemas.microsoft.com/office/powerpoint/2010/main" val="1235070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Science</a:t>
            </a:r>
            <a:endParaRPr lang="en-US" dirty="0"/>
          </a:p>
        </p:txBody>
      </p:sp>
      <p:sp>
        <p:nvSpPr>
          <p:cNvPr id="3" name="Content Placeholder 2"/>
          <p:cNvSpPr>
            <a:spLocks noGrp="1"/>
          </p:cNvSpPr>
          <p:nvPr>
            <p:ph idx="1"/>
          </p:nvPr>
        </p:nvSpPr>
        <p:spPr/>
        <p:txBody>
          <a:bodyPr/>
          <a:lstStyle/>
          <a:p>
            <a:pPr marL="0" indent="0">
              <a:buNone/>
            </a:pPr>
            <a:r>
              <a:rPr lang="en-US" dirty="0" smtClean="0"/>
              <a:t>1. Explain </a:t>
            </a:r>
            <a:r>
              <a:rPr lang="en-US" dirty="0"/>
              <a:t>why science is limited to natural explanations of how the world works</a:t>
            </a:r>
          </a:p>
        </p:txBody>
      </p:sp>
    </p:spTree>
    <p:extLst>
      <p:ext uri="{BB962C8B-B14F-4D97-AF65-F5344CB8AC3E}">
        <p14:creationId xmlns:p14="http://schemas.microsoft.com/office/powerpoint/2010/main" val="2892311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Science</a:t>
            </a:r>
            <a:endParaRPr lang="en-US" dirty="0"/>
          </a:p>
        </p:txBody>
      </p:sp>
      <p:sp>
        <p:nvSpPr>
          <p:cNvPr id="3" name="Content Placeholder 2"/>
          <p:cNvSpPr>
            <a:spLocks noGrp="1"/>
          </p:cNvSpPr>
          <p:nvPr>
            <p:ph idx="1"/>
          </p:nvPr>
        </p:nvSpPr>
        <p:spPr/>
        <p:txBody>
          <a:bodyPr/>
          <a:lstStyle/>
          <a:p>
            <a:pPr marL="0" indent="0">
              <a:buNone/>
            </a:pPr>
            <a:r>
              <a:rPr lang="en-US" dirty="0" smtClean="0"/>
              <a:t>16. Relate </a:t>
            </a:r>
            <a:r>
              <a:rPr lang="en-US" dirty="0"/>
              <a:t>the </a:t>
            </a:r>
            <a:r>
              <a:rPr lang="en-US" i="1" dirty="0"/>
              <a:t>chromosome theory of heredity </a:t>
            </a:r>
            <a:r>
              <a:rPr lang="en-US" dirty="0"/>
              <a:t>to recent findings in genetic research</a:t>
            </a:r>
            <a:r>
              <a:rPr lang="en-US" i="1" dirty="0"/>
              <a:t> </a:t>
            </a:r>
            <a:r>
              <a:rPr lang="en-US" dirty="0"/>
              <a:t>(e.g., </a:t>
            </a:r>
            <a:r>
              <a:rPr lang="en-US" i="1" dirty="0"/>
              <a:t>Human Genome Project-HGP, chromosome therapy)</a:t>
            </a:r>
            <a:endParaRPr lang="en-US" dirty="0"/>
          </a:p>
          <a:p>
            <a:endParaRPr lang="en-US" dirty="0"/>
          </a:p>
        </p:txBody>
      </p:sp>
    </p:spTree>
    <p:extLst>
      <p:ext uri="{BB962C8B-B14F-4D97-AF65-F5344CB8AC3E}">
        <p14:creationId xmlns:p14="http://schemas.microsoft.com/office/powerpoint/2010/main" val="148352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Chromosome theory of heritance is the </a:t>
            </a:r>
            <a:r>
              <a:rPr lang="en-US" dirty="0"/>
              <a:t>idea that genes, the units of heredity, are physical in nature and are found in the </a:t>
            </a:r>
            <a:r>
              <a:rPr lang="en-US" dirty="0" smtClean="0"/>
              <a:t>chromosomes</a:t>
            </a:r>
          </a:p>
          <a:p>
            <a:endParaRPr lang="en-US" dirty="0"/>
          </a:p>
        </p:txBody>
      </p:sp>
    </p:spTree>
    <p:extLst>
      <p:ext uri="{BB962C8B-B14F-4D97-AF65-F5344CB8AC3E}">
        <p14:creationId xmlns:p14="http://schemas.microsoft.com/office/powerpoint/2010/main" val="1508736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Science</a:t>
            </a:r>
            <a:endParaRPr lang="en-US" dirty="0"/>
          </a:p>
        </p:txBody>
      </p:sp>
      <p:sp>
        <p:nvSpPr>
          <p:cNvPr id="3" name="Content Placeholder 2"/>
          <p:cNvSpPr>
            <a:spLocks noGrp="1"/>
          </p:cNvSpPr>
          <p:nvPr>
            <p:ph idx="1"/>
          </p:nvPr>
        </p:nvSpPr>
        <p:spPr/>
        <p:txBody>
          <a:bodyPr/>
          <a:lstStyle/>
          <a:p>
            <a:pPr marL="0" indent="0">
              <a:buNone/>
            </a:pPr>
            <a:r>
              <a:rPr lang="en-US" dirty="0" smtClean="0"/>
              <a:t>17. Research </a:t>
            </a:r>
            <a:r>
              <a:rPr lang="en-US" dirty="0"/>
              <a:t>current events and topics in biology</a:t>
            </a:r>
          </a:p>
        </p:txBody>
      </p:sp>
    </p:spTree>
    <p:extLst>
      <p:ext uri="{BB962C8B-B14F-4D97-AF65-F5344CB8AC3E}">
        <p14:creationId xmlns:p14="http://schemas.microsoft.com/office/powerpoint/2010/main" val="2932308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Science</a:t>
            </a:r>
            <a:endParaRPr lang="en-US" dirty="0"/>
          </a:p>
        </p:txBody>
      </p:sp>
      <p:sp>
        <p:nvSpPr>
          <p:cNvPr id="3" name="Content Placeholder 2"/>
          <p:cNvSpPr>
            <a:spLocks noGrp="1"/>
          </p:cNvSpPr>
          <p:nvPr>
            <p:ph idx="1"/>
          </p:nvPr>
        </p:nvSpPr>
        <p:spPr/>
        <p:txBody>
          <a:bodyPr/>
          <a:lstStyle/>
          <a:p>
            <a:pPr marL="0" indent="0">
              <a:buNone/>
            </a:pPr>
            <a:r>
              <a:rPr lang="en-US" dirty="0" smtClean="0"/>
              <a:t>18. Collect </a:t>
            </a:r>
            <a:r>
              <a:rPr lang="en-US" dirty="0"/>
              <a:t>and analyze scientific data using appropriate mathematical calculations, figures, and tables</a:t>
            </a:r>
          </a:p>
        </p:txBody>
      </p:sp>
    </p:spTree>
    <p:extLst>
      <p:ext uri="{BB962C8B-B14F-4D97-AF65-F5344CB8AC3E}">
        <p14:creationId xmlns:p14="http://schemas.microsoft.com/office/powerpoint/2010/main" val="1997176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Science</a:t>
            </a:r>
            <a:endParaRPr lang="en-US" dirty="0"/>
          </a:p>
        </p:txBody>
      </p:sp>
      <p:sp>
        <p:nvSpPr>
          <p:cNvPr id="3" name="Content Placeholder 2"/>
          <p:cNvSpPr>
            <a:spLocks noGrp="1"/>
          </p:cNvSpPr>
          <p:nvPr>
            <p:ph idx="1"/>
          </p:nvPr>
        </p:nvSpPr>
        <p:spPr/>
        <p:txBody>
          <a:bodyPr/>
          <a:lstStyle/>
          <a:p>
            <a:pPr marL="0" indent="0">
              <a:buNone/>
            </a:pPr>
            <a:r>
              <a:rPr lang="en-US" dirty="0" smtClean="0"/>
              <a:t>19. Use </a:t>
            </a:r>
            <a:r>
              <a:rPr lang="en-US" dirty="0"/>
              <a:t>appropriate equipment and </a:t>
            </a:r>
            <a:r>
              <a:rPr lang="en-US" i="1" dirty="0"/>
              <a:t>technology</a:t>
            </a:r>
            <a:r>
              <a:rPr lang="en-US" dirty="0"/>
              <a:t> as tools for solving problems (e.g., microscopes, centrifuges, flexible arm cameras, computer software and hardware)</a:t>
            </a:r>
          </a:p>
          <a:p>
            <a:endParaRPr lang="en-US" dirty="0"/>
          </a:p>
        </p:txBody>
      </p:sp>
    </p:spTree>
    <p:extLst>
      <p:ext uri="{BB962C8B-B14F-4D97-AF65-F5344CB8AC3E}">
        <p14:creationId xmlns:p14="http://schemas.microsoft.com/office/powerpoint/2010/main" val="1703945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Science</a:t>
            </a:r>
            <a:endParaRPr lang="en-US" dirty="0"/>
          </a:p>
        </p:txBody>
      </p:sp>
      <p:sp>
        <p:nvSpPr>
          <p:cNvPr id="3" name="Content Placeholder 2"/>
          <p:cNvSpPr>
            <a:spLocks noGrp="1"/>
          </p:cNvSpPr>
          <p:nvPr>
            <p:ph idx="1"/>
          </p:nvPr>
        </p:nvSpPr>
        <p:spPr/>
        <p:txBody>
          <a:bodyPr/>
          <a:lstStyle/>
          <a:p>
            <a:pPr marL="0" indent="0">
              <a:buNone/>
            </a:pPr>
            <a:r>
              <a:rPr lang="en-US" dirty="0" smtClean="0"/>
              <a:t>20. Utilize </a:t>
            </a:r>
            <a:r>
              <a:rPr lang="en-US" i="1" dirty="0"/>
              <a:t>technology</a:t>
            </a:r>
            <a:r>
              <a:rPr lang="en-US" dirty="0"/>
              <a:t> to communicate research findings</a:t>
            </a:r>
          </a:p>
          <a:p>
            <a:endParaRPr lang="en-US" dirty="0"/>
          </a:p>
        </p:txBody>
      </p:sp>
    </p:spTree>
    <p:extLst>
      <p:ext uri="{BB962C8B-B14F-4D97-AF65-F5344CB8AC3E}">
        <p14:creationId xmlns:p14="http://schemas.microsoft.com/office/powerpoint/2010/main" val="1545385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Science</a:t>
            </a:r>
            <a:endParaRPr lang="en-US" dirty="0"/>
          </a:p>
        </p:txBody>
      </p:sp>
      <p:sp>
        <p:nvSpPr>
          <p:cNvPr id="3" name="Content Placeholder 2"/>
          <p:cNvSpPr>
            <a:spLocks noGrp="1"/>
          </p:cNvSpPr>
          <p:nvPr>
            <p:ph idx="1"/>
          </p:nvPr>
        </p:nvSpPr>
        <p:spPr/>
        <p:txBody>
          <a:bodyPr/>
          <a:lstStyle/>
          <a:p>
            <a:pPr marL="0" indent="0">
              <a:buNone/>
            </a:pPr>
            <a:r>
              <a:rPr lang="en-US" dirty="0" smtClean="0"/>
              <a:t>21. Compare </a:t>
            </a:r>
            <a:r>
              <a:rPr lang="en-US" dirty="0"/>
              <a:t>and contrast biological concepts in </a:t>
            </a:r>
            <a:r>
              <a:rPr lang="en-US" i="1" dirty="0"/>
              <a:t>pure science</a:t>
            </a:r>
            <a:r>
              <a:rPr lang="en-US" dirty="0"/>
              <a:t> and </a:t>
            </a:r>
            <a:r>
              <a:rPr lang="en-US" i="1" dirty="0"/>
              <a:t>applied science</a:t>
            </a:r>
            <a:r>
              <a:rPr lang="en-US" dirty="0"/>
              <a:t> </a:t>
            </a:r>
          </a:p>
        </p:txBody>
      </p:sp>
    </p:spTree>
    <p:extLst>
      <p:ext uri="{BB962C8B-B14F-4D97-AF65-F5344CB8AC3E}">
        <p14:creationId xmlns:p14="http://schemas.microsoft.com/office/powerpoint/2010/main" val="1032350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difference between pure and applied science is that pure science is conducted for the sake of knowing (basic cell research), applied science attempts to solve practical problems (engineering, artificial selection)</a:t>
            </a:r>
            <a:endParaRPr lang="en-US" dirty="0" smtClean="0"/>
          </a:p>
        </p:txBody>
      </p:sp>
    </p:spTree>
    <p:extLst>
      <p:ext uri="{BB962C8B-B14F-4D97-AF65-F5344CB8AC3E}">
        <p14:creationId xmlns:p14="http://schemas.microsoft.com/office/powerpoint/2010/main" val="11467652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Science</a:t>
            </a:r>
            <a:endParaRPr lang="en-US" dirty="0"/>
          </a:p>
        </p:txBody>
      </p:sp>
      <p:sp>
        <p:nvSpPr>
          <p:cNvPr id="3" name="Content Placeholder 2"/>
          <p:cNvSpPr>
            <a:spLocks noGrp="1"/>
          </p:cNvSpPr>
          <p:nvPr>
            <p:ph idx="1"/>
          </p:nvPr>
        </p:nvSpPr>
        <p:spPr/>
        <p:txBody>
          <a:bodyPr/>
          <a:lstStyle/>
          <a:p>
            <a:pPr marL="0" indent="0">
              <a:buNone/>
            </a:pPr>
            <a:r>
              <a:rPr lang="en-US" dirty="0" smtClean="0"/>
              <a:t>22. Discuss </a:t>
            </a:r>
            <a:r>
              <a:rPr lang="en-US" dirty="0"/>
              <a:t>why scientists should work within ethical parameters</a:t>
            </a:r>
          </a:p>
          <a:p>
            <a:endParaRPr lang="en-US" dirty="0"/>
          </a:p>
        </p:txBody>
      </p:sp>
    </p:spTree>
    <p:extLst>
      <p:ext uri="{BB962C8B-B14F-4D97-AF65-F5344CB8AC3E}">
        <p14:creationId xmlns:p14="http://schemas.microsoft.com/office/powerpoint/2010/main" val="37948514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An experimenter wanted to see if smoking cigarettes caused lung cancer.  He found 6 children, all in good health and equal in age.  He put 3 of them in chambers with nicotine smoke for 30 minutes a day for a year.  He put the other 3 in chambers without smoke for 30 minutes a day for a year.  After that, the kids were tested for the presence of cancerous cells in the lung.</a:t>
            </a:r>
          </a:p>
          <a:p>
            <a:pPr marL="0" indent="0">
              <a:buNone/>
            </a:pPr>
            <a:r>
              <a:rPr lang="en-US" dirty="0"/>
              <a:t> </a:t>
            </a:r>
          </a:p>
          <a:p>
            <a:pPr marL="0" lvl="0" indent="0">
              <a:buNone/>
            </a:pPr>
            <a:r>
              <a:rPr lang="en-US" dirty="0"/>
              <a:t>Using if and then statements, write a possible hypothesis for this experiment:</a:t>
            </a:r>
          </a:p>
          <a:p>
            <a:pPr marL="0" indent="0">
              <a:buNone/>
            </a:pPr>
            <a:r>
              <a:rPr lang="en-US" dirty="0"/>
              <a:t> </a:t>
            </a:r>
          </a:p>
          <a:p>
            <a:pPr marL="0" indent="0">
              <a:buNone/>
            </a:pPr>
            <a:r>
              <a:rPr lang="en-US" dirty="0"/>
              <a:t>  </a:t>
            </a:r>
          </a:p>
          <a:p>
            <a:pPr marL="0" indent="0">
              <a:buNone/>
            </a:pPr>
            <a:r>
              <a:rPr lang="en-US" dirty="0"/>
              <a:t> </a:t>
            </a:r>
          </a:p>
          <a:p>
            <a:pPr marL="0" lvl="0" indent="0">
              <a:buNone/>
            </a:pPr>
            <a:r>
              <a:rPr lang="en-US" dirty="0"/>
              <a:t>What is the independent variable for this experiment?</a:t>
            </a:r>
          </a:p>
          <a:p>
            <a:pPr marL="0" indent="0">
              <a:buNone/>
            </a:pPr>
            <a:r>
              <a:rPr lang="en-US" dirty="0"/>
              <a:t> </a:t>
            </a:r>
          </a:p>
          <a:p>
            <a:pPr marL="0" indent="0">
              <a:buNone/>
            </a:pPr>
            <a:r>
              <a:rPr lang="en-US" dirty="0"/>
              <a:t> </a:t>
            </a:r>
          </a:p>
          <a:p>
            <a:pPr marL="0" lvl="0" indent="0">
              <a:buNone/>
            </a:pPr>
            <a:r>
              <a:rPr lang="en-US" dirty="0"/>
              <a:t>What is the dependent variable for this experiment?</a:t>
            </a:r>
          </a:p>
          <a:p>
            <a:pPr marL="0" indent="0">
              <a:buNone/>
            </a:pPr>
            <a:r>
              <a:rPr lang="en-US" dirty="0"/>
              <a:t> </a:t>
            </a:r>
          </a:p>
          <a:p>
            <a:pPr marL="0" indent="0">
              <a:buNone/>
            </a:pPr>
            <a:r>
              <a:rPr lang="en-US" dirty="0"/>
              <a:t> </a:t>
            </a:r>
          </a:p>
          <a:p>
            <a:pPr marL="0" lvl="0" indent="0">
              <a:buNone/>
            </a:pPr>
            <a:r>
              <a:rPr lang="en-US" dirty="0"/>
              <a:t>Could this experiment be performed in real life?  Why?</a:t>
            </a:r>
          </a:p>
          <a:p>
            <a:endParaRPr lang="en-US" dirty="0"/>
          </a:p>
        </p:txBody>
      </p:sp>
    </p:spTree>
    <p:extLst>
      <p:ext uri="{BB962C8B-B14F-4D97-AF65-F5344CB8AC3E}">
        <p14:creationId xmlns:p14="http://schemas.microsoft.com/office/powerpoint/2010/main" val="4199112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endParaRPr lang="en-US"/>
          </a:p>
        </p:txBody>
      </p:sp>
      <p:sp>
        <p:nvSpPr>
          <p:cNvPr id="2051" name="Rectangle 3"/>
          <p:cNvSpPr>
            <a:spLocks noGrp="1" noChangeArrowheads="1"/>
          </p:cNvSpPr>
          <p:nvPr>
            <p:ph type="subTitle" idx="1"/>
          </p:nvPr>
        </p:nvSpPr>
        <p:spPr>
          <a:xfrm>
            <a:off x="4724400" y="1905000"/>
            <a:ext cx="4114800" cy="5486400"/>
          </a:xfrm>
        </p:spPr>
        <p:txBody>
          <a:bodyPr/>
          <a:lstStyle/>
          <a:p>
            <a:r>
              <a:rPr lang="en-US"/>
              <a:t>Which is the scientific answer to the problem?  Why?</a:t>
            </a:r>
          </a:p>
        </p:txBody>
      </p:sp>
      <p:pic>
        <p:nvPicPr>
          <p:cNvPr id="2053" name="Picture 5" descr="su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7164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416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Science</a:t>
            </a:r>
            <a:endParaRPr lang="en-US" dirty="0"/>
          </a:p>
        </p:txBody>
      </p:sp>
      <p:sp>
        <p:nvSpPr>
          <p:cNvPr id="3" name="Content Placeholder 2"/>
          <p:cNvSpPr>
            <a:spLocks noGrp="1"/>
          </p:cNvSpPr>
          <p:nvPr>
            <p:ph idx="1"/>
          </p:nvPr>
        </p:nvSpPr>
        <p:spPr/>
        <p:txBody>
          <a:bodyPr/>
          <a:lstStyle/>
          <a:p>
            <a:pPr marL="0" indent="0">
              <a:buNone/>
            </a:pPr>
            <a:r>
              <a:rPr lang="en-US" dirty="0" smtClean="0"/>
              <a:t>23. Evaluate </a:t>
            </a:r>
            <a:r>
              <a:rPr lang="en-US" dirty="0"/>
              <a:t>long-range plans concerning resource use and by-product disposal for environmental, economic, and political impact </a:t>
            </a:r>
          </a:p>
          <a:p>
            <a:endParaRPr lang="en-US" dirty="0"/>
          </a:p>
        </p:txBody>
      </p:sp>
    </p:spTree>
    <p:extLst>
      <p:ext uri="{BB962C8B-B14F-4D97-AF65-F5344CB8AC3E}">
        <p14:creationId xmlns:p14="http://schemas.microsoft.com/office/powerpoint/2010/main" val="3647563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Examine the Kyoto Protocol</a:t>
            </a:r>
            <a:endParaRPr lang="en-US" dirty="0"/>
          </a:p>
        </p:txBody>
      </p:sp>
    </p:spTree>
    <p:extLst>
      <p:ext uri="{BB962C8B-B14F-4D97-AF65-F5344CB8AC3E}">
        <p14:creationId xmlns:p14="http://schemas.microsoft.com/office/powerpoint/2010/main" val="1240073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Science</a:t>
            </a:r>
            <a:endParaRPr lang="en-US" dirty="0"/>
          </a:p>
        </p:txBody>
      </p:sp>
      <p:sp>
        <p:nvSpPr>
          <p:cNvPr id="3" name="Content Placeholder 2"/>
          <p:cNvSpPr>
            <a:spLocks noGrp="1"/>
          </p:cNvSpPr>
          <p:nvPr>
            <p:ph idx="1"/>
          </p:nvPr>
        </p:nvSpPr>
        <p:spPr/>
        <p:txBody>
          <a:bodyPr/>
          <a:lstStyle/>
          <a:p>
            <a:pPr marL="0" indent="0">
              <a:buNone/>
            </a:pPr>
            <a:r>
              <a:rPr lang="en-US" dirty="0" smtClean="0"/>
              <a:t>24. Explain </a:t>
            </a:r>
            <a:r>
              <a:rPr lang="en-US" dirty="0"/>
              <a:t>how the cyclical relationship between science and </a:t>
            </a:r>
            <a:r>
              <a:rPr lang="en-US" i="1" dirty="0"/>
              <a:t>technology</a:t>
            </a:r>
            <a:r>
              <a:rPr lang="en-US" dirty="0"/>
              <a:t> results in reciprocal advancements in science and </a:t>
            </a:r>
            <a:r>
              <a:rPr lang="en-US" i="1" dirty="0"/>
              <a:t>technology</a:t>
            </a:r>
            <a:endParaRPr lang="en-US" dirty="0"/>
          </a:p>
          <a:p>
            <a:endParaRPr lang="en-US" dirty="0"/>
          </a:p>
        </p:txBody>
      </p:sp>
    </p:spTree>
    <p:extLst>
      <p:ext uri="{BB962C8B-B14F-4D97-AF65-F5344CB8AC3E}">
        <p14:creationId xmlns:p14="http://schemas.microsoft.com/office/powerpoint/2010/main" val="28871599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Science</a:t>
            </a:r>
            <a:endParaRPr lang="en-US" dirty="0"/>
          </a:p>
        </p:txBody>
      </p:sp>
      <p:sp>
        <p:nvSpPr>
          <p:cNvPr id="3" name="Content Placeholder 2"/>
          <p:cNvSpPr>
            <a:spLocks noGrp="1"/>
          </p:cNvSpPr>
          <p:nvPr>
            <p:ph idx="1"/>
          </p:nvPr>
        </p:nvSpPr>
        <p:spPr/>
        <p:txBody>
          <a:bodyPr/>
          <a:lstStyle/>
          <a:p>
            <a:pPr marL="0" indent="0">
              <a:buNone/>
            </a:pPr>
            <a:r>
              <a:rPr lang="en-US" dirty="0" smtClean="0"/>
              <a:t>25. Research </a:t>
            </a:r>
            <a:r>
              <a:rPr lang="en-US" dirty="0"/>
              <a:t>and evaluate science careers using the following criteria:</a:t>
            </a:r>
          </a:p>
          <a:p>
            <a:pPr lvl="0"/>
            <a:r>
              <a:rPr lang="en-US" dirty="0"/>
              <a:t>educational requirements</a:t>
            </a:r>
          </a:p>
          <a:p>
            <a:pPr lvl="0"/>
            <a:r>
              <a:rPr lang="en-US" dirty="0"/>
              <a:t>salary</a:t>
            </a:r>
          </a:p>
          <a:p>
            <a:pPr lvl="0"/>
            <a:r>
              <a:rPr lang="en-US" dirty="0"/>
              <a:t>availability of jobs  </a:t>
            </a:r>
          </a:p>
          <a:p>
            <a:pPr lvl="0"/>
            <a:r>
              <a:rPr lang="en-US" dirty="0"/>
              <a:t>working conditions</a:t>
            </a:r>
          </a:p>
          <a:p>
            <a:endParaRPr lang="en-US" dirty="0"/>
          </a:p>
        </p:txBody>
      </p:sp>
    </p:spTree>
    <p:extLst>
      <p:ext uri="{BB962C8B-B14F-4D97-AF65-F5344CB8AC3E}">
        <p14:creationId xmlns:p14="http://schemas.microsoft.com/office/powerpoint/2010/main" val="2511239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r>
              <a:rPr lang="en-US" sz="4000"/>
              <a:t>Which is the scientific answer to the problem?  Why?</a:t>
            </a:r>
          </a:p>
        </p:txBody>
      </p:sp>
      <p:sp>
        <p:nvSpPr>
          <p:cNvPr id="11267" name="Rectangle 3"/>
          <p:cNvSpPr>
            <a:spLocks noGrp="1" noChangeArrowheads="1"/>
          </p:cNvSpPr>
          <p:nvPr>
            <p:ph type="body" idx="1"/>
          </p:nvPr>
        </p:nvSpPr>
        <p:spPr/>
        <p:txBody>
          <a:bodyPr/>
          <a:lstStyle/>
          <a:p>
            <a:r>
              <a:rPr lang="en-US" sz="2800"/>
              <a:t>The mechanic can only deal with material, </a:t>
            </a:r>
            <a:r>
              <a:rPr lang="en-US" sz="2800" u="sng"/>
              <a:t>measurable</a:t>
            </a:r>
            <a:r>
              <a:rPr lang="en-US" sz="2800"/>
              <a:t> things --- the engine. This is a </a:t>
            </a:r>
            <a:r>
              <a:rPr lang="en-US" sz="2800" u="sng"/>
              <a:t>natural</a:t>
            </a:r>
            <a:r>
              <a:rPr lang="en-US" sz="2800"/>
              <a:t> cause which explains the naturally occurring event.</a:t>
            </a:r>
          </a:p>
          <a:p>
            <a:r>
              <a:rPr lang="en-US" sz="2800" b="1"/>
              <a:t>Science is limited to </a:t>
            </a:r>
            <a:r>
              <a:rPr lang="en-US" sz="2800" b="1" i="1"/>
              <a:t>natural </a:t>
            </a:r>
            <a:r>
              <a:rPr lang="en-US" sz="2800" b="1"/>
              <a:t>explanations of how the world works	</a:t>
            </a:r>
          </a:p>
          <a:p>
            <a:r>
              <a:rPr lang="en-US" sz="2800"/>
              <a:t>How is this different than religious, cultural, or philosophical knowledge?</a:t>
            </a:r>
          </a:p>
          <a:p>
            <a:pPr lvl="1"/>
            <a:r>
              <a:rPr lang="en-US" sz="2400"/>
              <a:t>Review Comparison in the ways of knowing handout</a:t>
            </a:r>
          </a:p>
        </p:txBody>
      </p:sp>
    </p:spTree>
    <p:extLst>
      <p:ext uri="{BB962C8B-B14F-4D97-AF65-F5344CB8AC3E}">
        <p14:creationId xmlns:p14="http://schemas.microsoft.com/office/powerpoint/2010/main" val="2160498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Science</a:t>
            </a:r>
            <a:endParaRPr lang="en-US" dirty="0"/>
          </a:p>
        </p:txBody>
      </p:sp>
      <p:sp>
        <p:nvSpPr>
          <p:cNvPr id="3" name="Content Placeholder 2"/>
          <p:cNvSpPr>
            <a:spLocks noGrp="1"/>
          </p:cNvSpPr>
          <p:nvPr>
            <p:ph idx="1"/>
          </p:nvPr>
        </p:nvSpPr>
        <p:spPr/>
        <p:txBody>
          <a:bodyPr/>
          <a:lstStyle/>
          <a:p>
            <a:pPr marL="0" indent="0">
              <a:buNone/>
            </a:pPr>
            <a:r>
              <a:rPr lang="en-US" dirty="0" smtClean="0"/>
              <a:t>2. Compare </a:t>
            </a:r>
            <a:r>
              <a:rPr lang="en-US" dirty="0"/>
              <a:t>and contrast </a:t>
            </a:r>
            <a:r>
              <a:rPr lang="en-US" i="1" dirty="0"/>
              <a:t>hypotheses</a:t>
            </a:r>
            <a:r>
              <a:rPr lang="en-US" dirty="0"/>
              <a:t>, </a:t>
            </a:r>
            <a:r>
              <a:rPr lang="en-US" i="1" dirty="0"/>
              <a:t>theories</a:t>
            </a:r>
            <a:r>
              <a:rPr lang="en-US" dirty="0"/>
              <a:t>, and </a:t>
            </a:r>
            <a:r>
              <a:rPr lang="en-US" i="1" dirty="0"/>
              <a:t>laws</a:t>
            </a:r>
            <a:endParaRPr lang="en-US" dirty="0"/>
          </a:p>
        </p:txBody>
      </p:sp>
    </p:spTree>
    <p:extLst>
      <p:ext uri="{BB962C8B-B14F-4D97-AF65-F5344CB8AC3E}">
        <p14:creationId xmlns:p14="http://schemas.microsoft.com/office/powerpoint/2010/main" val="1798329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See hypotheses, theories, and laws handout</a:t>
            </a:r>
            <a:endParaRPr lang="en-US" dirty="0"/>
          </a:p>
        </p:txBody>
      </p:sp>
    </p:spTree>
    <p:extLst>
      <p:ext uri="{BB962C8B-B14F-4D97-AF65-F5344CB8AC3E}">
        <p14:creationId xmlns:p14="http://schemas.microsoft.com/office/powerpoint/2010/main" val="2509383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Science</a:t>
            </a:r>
            <a:endParaRPr lang="en-US" dirty="0"/>
          </a:p>
        </p:txBody>
      </p:sp>
      <p:sp>
        <p:nvSpPr>
          <p:cNvPr id="3" name="Content Placeholder 2"/>
          <p:cNvSpPr>
            <a:spLocks noGrp="1"/>
          </p:cNvSpPr>
          <p:nvPr>
            <p:ph idx="1"/>
          </p:nvPr>
        </p:nvSpPr>
        <p:spPr/>
        <p:txBody>
          <a:bodyPr/>
          <a:lstStyle/>
          <a:p>
            <a:pPr marL="0" indent="0">
              <a:buNone/>
            </a:pPr>
            <a:r>
              <a:rPr lang="en-US" dirty="0" smtClean="0"/>
              <a:t>3. Distinguish </a:t>
            </a:r>
            <a:r>
              <a:rPr lang="en-US" dirty="0"/>
              <a:t>between a scientific </a:t>
            </a:r>
            <a:r>
              <a:rPr lang="en-US" i="1" dirty="0"/>
              <a:t>theory</a:t>
            </a:r>
            <a:r>
              <a:rPr lang="en-US" dirty="0"/>
              <a:t> and the term “</a:t>
            </a:r>
            <a:r>
              <a:rPr lang="en-US" i="1" dirty="0"/>
              <a:t>theory</a:t>
            </a:r>
            <a:r>
              <a:rPr lang="en-US" dirty="0"/>
              <a:t>” used in general </a:t>
            </a:r>
            <a:r>
              <a:rPr lang="en-US" dirty="0" smtClean="0"/>
              <a:t>conversation</a:t>
            </a:r>
            <a:endParaRPr lang="en-US" dirty="0"/>
          </a:p>
        </p:txBody>
      </p:sp>
    </p:spTree>
    <p:extLst>
      <p:ext uri="{BB962C8B-B14F-4D97-AF65-F5344CB8AC3E}">
        <p14:creationId xmlns:p14="http://schemas.microsoft.com/office/powerpoint/2010/main" val="483603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A scientific theory, unlike a theory used in general conversation, means that multiple scientists have researched hypotheses, found the same results, and have published their data.  Once several scientists in the community agree on the data, the results become a theory.  The theory only gets revised when refuting evidence is revealed, or new evidence that supports the theory is presented.</a:t>
            </a:r>
            <a:endParaRPr lang="en-US" dirty="0"/>
          </a:p>
        </p:txBody>
      </p:sp>
    </p:spTree>
    <p:extLst>
      <p:ext uri="{BB962C8B-B14F-4D97-AF65-F5344CB8AC3E}">
        <p14:creationId xmlns:p14="http://schemas.microsoft.com/office/powerpoint/2010/main" val="902661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1236</Words>
  <Application>Microsoft Office PowerPoint</Application>
  <PresentationFormat>On-screen Show (4:3)</PresentationFormat>
  <Paragraphs>149</Paragraphs>
  <Slides>43</Slides>
  <Notes>1</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Nature of Science</vt:lpstr>
      <vt:lpstr>Nature of Science Standards</vt:lpstr>
      <vt:lpstr>Nature of Science</vt:lpstr>
      <vt:lpstr>PowerPoint Presentation</vt:lpstr>
      <vt:lpstr>Which is the scientific answer to the problem?  Why?</vt:lpstr>
      <vt:lpstr>Nature of Science</vt:lpstr>
      <vt:lpstr>PowerPoint Presentation</vt:lpstr>
      <vt:lpstr>Nature of Science</vt:lpstr>
      <vt:lpstr>PowerPoint Presentation</vt:lpstr>
      <vt:lpstr>Nature of Science</vt:lpstr>
      <vt:lpstr>Nature of Science</vt:lpstr>
      <vt:lpstr>PowerPoint Presentation</vt:lpstr>
      <vt:lpstr>PowerPoint Presentation</vt:lpstr>
      <vt:lpstr>PowerPoint Presentation</vt:lpstr>
      <vt:lpstr>Nature of Science</vt:lpstr>
      <vt:lpstr>PowerPoint Presentation</vt:lpstr>
      <vt:lpstr>Nature of Science</vt:lpstr>
      <vt:lpstr>PowerPoint Presentation</vt:lpstr>
      <vt:lpstr>Nature of Science</vt:lpstr>
      <vt:lpstr>Nature of Science</vt:lpstr>
      <vt:lpstr>Nature of Science</vt:lpstr>
      <vt:lpstr>Nature of Science</vt:lpstr>
      <vt:lpstr>Nature of Science</vt:lpstr>
      <vt:lpstr>Nature of Science</vt:lpstr>
      <vt:lpstr>PowerPoint Presentation</vt:lpstr>
      <vt:lpstr>Nature of Science</vt:lpstr>
      <vt:lpstr>Cell Theory</vt:lpstr>
      <vt:lpstr>Nature of Science</vt:lpstr>
      <vt:lpstr>PowerPoint Presentation</vt:lpstr>
      <vt:lpstr>Nature of Science</vt:lpstr>
      <vt:lpstr>PowerPoint Presentation</vt:lpstr>
      <vt:lpstr>Nature of Science</vt:lpstr>
      <vt:lpstr>Nature of Science</vt:lpstr>
      <vt:lpstr>Nature of Science</vt:lpstr>
      <vt:lpstr>Nature of Science</vt:lpstr>
      <vt:lpstr>Nature of Science</vt:lpstr>
      <vt:lpstr>PowerPoint Presentation</vt:lpstr>
      <vt:lpstr>Nature of Science</vt:lpstr>
      <vt:lpstr>PowerPoint Presentation</vt:lpstr>
      <vt:lpstr>Nature of Science</vt:lpstr>
      <vt:lpstr>PowerPoint Presentation</vt:lpstr>
      <vt:lpstr>Nature of Science</vt:lpstr>
      <vt:lpstr>Nature of Science</vt:lpstr>
    </vt:vector>
  </TitlesOfParts>
  <Company>fps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Nature of Science</dc:title>
  <dc:creator>Carol Koenig</dc:creator>
  <cp:lastModifiedBy>Carol Koenig</cp:lastModifiedBy>
  <cp:revision>6</cp:revision>
  <dcterms:created xsi:type="dcterms:W3CDTF">2012-03-15T19:16:08Z</dcterms:created>
  <dcterms:modified xsi:type="dcterms:W3CDTF">2012-03-15T19:50:52Z</dcterms:modified>
</cp:coreProperties>
</file>