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png" ContentType="image/png"/>
  <Override PartName="/ppt/media/image7.png" ContentType="image/png"/>
  <Override PartName="/ppt/media/image3.png" ContentType="image/png"/>
  <Override PartName="/ppt/media/image16.png" ContentType="image/png"/>
  <Override PartName="/ppt/media/image12.png" ContentType="image/png"/>
  <Override PartName="/ppt/media/image8.png" ContentType="image/png"/>
  <Override PartName="/ppt/media/image4.png" ContentType="image/png"/>
  <Override PartName="/ppt/media/image17.png" ContentType="image/png"/>
  <Override PartName="/ppt/media/image13.png" ContentType="image/png"/>
  <Override PartName="/ppt/media/image9.png" ContentType="image/png"/>
  <Override PartName="/ppt/media/image5.png" ContentType="image/png"/>
  <Override PartName="/ppt/media/image1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0.png" ContentType="image/png"/>
  <Override PartName="/ppt/media/image6.png" ContentType="image/png"/>
  <Override PartName="/ppt/media/image2.png" ContentType="image/png"/>
  <Override PartName="/ppt/media/image21.png" ContentType="image/png"/>
  <Override PartName="/ppt/media/image19.png" ContentType="image/png"/>
  <Override PartName="/ppt/media/image1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457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092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AU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AU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AU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AU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AU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AU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AU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AU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AU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1B1D1E1-D131-4101-9141-61110141B111}" type="slidenum">
              <a:rPr lang="en-AU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0600" y="5439240"/>
            <a:ext cx="1085400" cy="1904760"/>
          </a:xfrm>
          <a:prstGeom prst="rect">
            <a:avLst/>
          </a:prstGeom>
        </p:spPr>
      </p:pic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9072000" y="6152760"/>
            <a:ext cx="713880" cy="1047240"/>
          </a:xfrm>
          <a:prstGeom prst="rect">
            <a:avLst/>
          </a:prstGeom>
        </p:spPr>
      </p:pic>
      <p:sp>
        <p:nvSpPr>
          <p:cNvPr id="39" name="TextShape 1"/>
          <p:cNvSpPr txBox="1"/>
          <p:nvPr/>
        </p:nvSpPr>
        <p:spPr>
          <a:xfrm>
            <a:off x="576000" y="72000"/>
            <a:ext cx="9071640" cy="6456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Introduction to OSGi by example</a:t>
            </a:r>
            <a:endParaRPr/>
          </a:p>
          <a:p>
            <a:pPr algn="ctr"/>
            <a:r>
              <a:rPr lang="en-AU" sz="2000"/>
              <a:t>	</a:t>
            </a:r>
            <a:r>
              <a:rPr lang="en-AU" sz="2000"/>
              <a:t>	</a:t>
            </a:r>
            <a:r>
              <a:rPr lang="en-AU" sz="2000"/>
              <a:t>	</a:t>
            </a:r>
            <a:r>
              <a:rPr lang="en-AU" sz="2000"/>
              <a:t>	</a:t>
            </a:r>
            <a:r>
              <a:rPr lang="en-AU" sz="2000"/>
              <a:t>	</a:t>
            </a:r>
            <a:r>
              <a:rPr lang="en-AU" sz="2000"/>
              <a:t>	</a:t>
            </a:r>
            <a:r>
              <a:rPr lang="en-AU" sz="2000"/>
              <a:t>	</a:t>
            </a:r>
            <a:r>
              <a:rPr lang="en-AU" sz="2000"/>
              <a:t>	</a:t>
            </a:r>
            <a:r>
              <a:rPr lang="en-AU" sz="2000"/>
              <a:t>	</a:t>
            </a:r>
            <a:endParaRPr/>
          </a:p>
          <a:p>
            <a:pPr algn="ctr"/>
            <a:r>
              <a:rPr lang="en-AU" sz="2000"/>
              <a:t>	</a:t>
            </a:r>
            <a:r>
              <a:rPr lang="en-AU" sz="2000"/>
              <a:t>	</a:t>
            </a:r>
            <a:r>
              <a:rPr lang="en-AU" sz="2000"/>
              <a:t>	</a:t>
            </a:r>
            <a:r>
              <a:rPr lang="en-AU" sz="2000"/>
              <a:t>	</a:t>
            </a:r>
            <a:r>
              <a:rPr lang="en-AU" sz="2000"/>
              <a:t>	</a:t>
            </a:r>
            <a:r>
              <a:rPr lang="en-AU" sz="2000"/>
              <a:t>	</a:t>
            </a:r>
            <a:r>
              <a:rPr lang="en-AU" sz="2000"/>
              <a:t>	</a:t>
            </a:r>
            <a:r>
              <a:rPr lang="en-AU" sz="2000"/>
              <a:t>            </a:t>
            </a:r>
            <a:r>
              <a:rPr lang="en-AU" sz="2000"/>
              <a:t>Artūr Girenko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AU" sz="1400"/>
              <a:t>	</a:t>
            </a:r>
            <a:r>
              <a:rPr lang="en-AU" sz="1400"/>
              <a:t>	</a:t>
            </a:r>
            <a:r>
              <a:rPr lang="en-AU" sz="1400"/>
              <a:t>	</a:t>
            </a:r>
            <a:r>
              <a:rPr lang="en-AU" sz="1400"/>
              <a:t>	</a:t>
            </a:r>
            <a:r>
              <a:rPr lang="en-AU" sz="1400"/>
              <a:t>	</a:t>
            </a:r>
            <a:r>
              <a:rPr lang="en-AU" sz="1400"/>
              <a:t>	</a:t>
            </a:r>
            <a:r>
              <a:rPr lang="en-AU" sz="1400"/>
              <a:t>	</a:t>
            </a:r>
            <a:r>
              <a:rPr lang="en-AU" sz="1400"/>
              <a:t>	</a:t>
            </a:r>
            <a:r>
              <a:rPr lang="en-AU" sz="1400"/>
              <a:t>	</a:t>
            </a:r>
            <a:r>
              <a:rPr lang="en-AU" sz="1400"/>
              <a:t>	</a:t>
            </a:r>
            <a:r>
              <a:rPr lang="en-AU" sz="1400"/>
              <a:t>2012-09-12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1440000" y="1728000"/>
            <a:ext cx="748800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AU" sz="2400"/>
              <a:t>Configuration Manager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400"/>
              <a:t>Nauja WS versija, non-backwards compatible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400"/>
              <a:t>...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7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72000" y="6153120"/>
            <a:ext cx="713880" cy="1047240"/>
          </a:xfrm>
          <a:prstGeom prst="rect">
            <a:avLst/>
          </a:prstGeom>
        </p:spPr>
      </p:pic>
      <p:sp>
        <p:nvSpPr>
          <p:cNvPr id="74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en-AU" sz="3600"/>
              <a:t>Eksperimentai</a:t>
            </a:r>
            <a:endParaRPr/>
          </a:p>
        </p:txBody>
      </p:sp>
      <p:pic>
        <p:nvPicPr>
          <p:cNvPr descr="" id="7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0960" y="5439600"/>
            <a:ext cx="1085400" cy="190476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en-AU" sz="3600"/>
              <a:t>NORTAL visus vaišina alum!!! :)</a:t>
            </a:r>
            <a:endParaRPr/>
          </a:p>
        </p:txBody>
      </p:sp>
      <p:pic>
        <p:nvPicPr>
          <p:cNvPr descr="" id="7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87320" y="2853000"/>
            <a:ext cx="1428480" cy="2076120"/>
          </a:xfrm>
          <a:prstGeom prst="rect">
            <a:avLst/>
          </a:prstGeom>
        </p:spPr>
      </p:pic>
      <p:sp>
        <p:nvSpPr>
          <p:cNvPr id="78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endParaRPr/>
          </a:p>
          <a:p>
            <a:pPr algn="ctr" lvl="1">
              <a:buSzPct val="45000"/>
              <a:buFont typeface="StarSymbol"/>
              <a:buChar char=""/>
            </a:pPr>
            <a:endParaRPr/>
          </a:p>
          <a:p>
            <a:pPr algn="ctr" lvl="1">
              <a:buSzPct val="45000"/>
              <a:buFont typeface="StarSymbol"/>
              <a:buChar char=""/>
            </a:pPr>
            <a:endParaRPr/>
          </a:p>
          <a:p>
            <a:pPr algn="ctr" lvl="1"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79" name="TextShape 3"/>
          <p:cNvSpPr txBox="1"/>
          <p:nvPr/>
        </p:nvSpPr>
        <p:spPr>
          <a:xfrm>
            <a:off x="3888000" y="6678000"/>
            <a:ext cx="6048000" cy="522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AU"/>
              <a:t>… </a:t>
            </a:r>
            <a:r>
              <a:rPr lang="en-AU" sz="1100"/>
              <a:t>Ir kviečia prisjingti prie šaunaus NORTAL kolektyvo :)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440000" y="1728000"/>
            <a:ext cx="748800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AU" sz="2800"/>
              <a:t>Užduotis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800"/>
              <a:t>OSGi bendrai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800"/>
              <a:t>ServiceMix ar Karaf?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800"/>
              <a:t>SpringSource Enterprise Bundle Repository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800"/>
              <a:t>Features.xml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800"/>
              <a:t>SpringDM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800"/>
              <a:t>Blueprint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800"/>
              <a:t>Eksperimentai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4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72000" y="6153120"/>
            <a:ext cx="713880" cy="1047240"/>
          </a:xfrm>
          <a:prstGeom prst="rect">
            <a:avLst/>
          </a:prstGeom>
        </p:spPr>
      </p:pic>
      <p:sp>
        <p:nvSpPr>
          <p:cNvPr id="42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Dienotvarkė</a:t>
            </a:r>
            <a:endParaRPr/>
          </a:p>
        </p:txBody>
      </p:sp>
      <p:pic>
        <p:nvPicPr>
          <p:cNvPr descr="" id="4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0960" y="5439600"/>
            <a:ext cx="1085400" cy="190476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440000" y="1728000"/>
            <a:ext cx="748800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AU" sz="2600"/>
              <a:t>Ištraukos iš ApacheCon prezentacijos...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72000" y="6153120"/>
            <a:ext cx="713880" cy="1047240"/>
          </a:xfrm>
          <a:prstGeom prst="rect">
            <a:avLst/>
          </a:prstGeom>
        </p:spPr>
      </p:pic>
      <p:sp>
        <p:nvSpPr>
          <p:cNvPr id="46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Apie OSGi</a:t>
            </a:r>
            <a:endParaRPr/>
          </a:p>
        </p:txBody>
      </p:sp>
      <p:pic>
        <p:nvPicPr>
          <p:cNvPr descr="" id="4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0960" y="5439600"/>
            <a:ext cx="1085400" cy="190476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440000" y="1728000"/>
            <a:ext cx="748800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AU" sz="2400"/>
              <a:t>ServiceMix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AU" sz="2400"/>
              <a:t>Turi daug pre-installed 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AU" sz="2400"/>
              <a:t>Senos versijos visko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AU" sz="2000"/>
              <a:t>Yra commecial support (ex FuseSource, dabar RedHat)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400"/>
              <a:t>Karaf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AU" sz="2400"/>
              <a:t>Reikia viską daryti nuo nulio (kas nėr taip blogai)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AU" sz="2400"/>
              <a:t>Tobulinamas kur kas sparčiau (bent taip atrodo)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AU" sz="2400"/>
              <a:t>Turi naudingų feature'sų kaip pvz “chooseurl”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4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72000" y="6153120"/>
            <a:ext cx="713880" cy="1047240"/>
          </a:xfrm>
          <a:prstGeom prst="rect">
            <a:avLst/>
          </a:prstGeom>
        </p:spPr>
      </p:pic>
      <p:sp>
        <p:nvSpPr>
          <p:cNvPr id="50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ServiceMix ar Karaf</a:t>
            </a:r>
            <a:endParaRPr/>
          </a:p>
        </p:txBody>
      </p:sp>
      <p:pic>
        <p:nvPicPr>
          <p:cNvPr descr="" id="5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0960" y="5439600"/>
            <a:ext cx="1085400" cy="190476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440000" y="1728000"/>
            <a:ext cx="748800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AU" sz="2400"/>
              <a:t>Karaf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AU" sz="2600"/>
              <a:t>Commands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AU" sz="2400"/>
              <a:t>Bundles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AU" sz="2400"/>
              <a:t>Repositories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400"/>
              <a:t>Mums trūksta..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AU" sz="2400"/>
              <a:t>CXF 2.6.1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AU" sz="2400"/>
              <a:t>Spring 3.1.1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AU" sz="2400"/>
              <a:t>Hibernate 4</a:t>
            </a: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72000" y="6153120"/>
            <a:ext cx="713880" cy="1047240"/>
          </a:xfrm>
          <a:prstGeom prst="rect">
            <a:avLst/>
          </a:prstGeom>
        </p:spPr>
      </p:pic>
      <p:sp>
        <p:nvSpPr>
          <p:cNvPr id="54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Demo</a:t>
            </a:r>
            <a:endParaRPr/>
          </a:p>
        </p:txBody>
      </p:sp>
      <p:pic>
        <p:nvPicPr>
          <p:cNvPr descr="" id="5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0960" y="5439600"/>
            <a:ext cx="1085400" cy="190476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440000" y="1728000"/>
            <a:ext cx="748800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AU" sz="2400"/>
              <a:t>Vieta, kur galima rasti popularių non-OSGi bibliotekų su OSGi manifestais.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400"/>
              <a:t>Yra surašyti dependence'ai.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400"/>
              <a:t>Jei randat tik seną versiją, tikėtina kad originalaus naujesnės versijos jar'as turi OSGi manifestą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72000" y="6153120"/>
            <a:ext cx="713880" cy="1047240"/>
          </a:xfrm>
          <a:prstGeom prst="rect">
            <a:avLst/>
          </a:prstGeom>
        </p:spPr>
      </p:pic>
      <p:sp>
        <p:nvSpPr>
          <p:cNvPr id="58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en-AU" sz="2800"/>
              <a:t>SpringSource Enterprise Bundle Repository</a:t>
            </a:r>
            <a:endParaRPr/>
          </a:p>
        </p:txBody>
      </p:sp>
      <p:pic>
        <p:nvPicPr>
          <p:cNvPr descr="" id="5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0960" y="5439600"/>
            <a:ext cx="1085400" cy="190476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1440000" y="1728000"/>
            <a:ext cx="748800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AU" sz="2400"/>
              <a:t>Atomic deployment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400"/>
              <a:t>Karaf tooling maven plugin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400"/>
              <a:t>KAR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6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72000" y="6153120"/>
            <a:ext cx="713880" cy="1047240"/>
          </a:xfrm>
          <a:prstGeom prst="rect">
            <a:avLst/>
          </a:prstGeom>
        </p:spPr>
      </p:pic>
      <p:sp>
        <p:nvSpPr>
          <p:cNvPr id="62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en-AU" sz="2800"/>
              <a:t>Features.xml</a:t>
            </a:r>
            <a:endParaRPr/>
          </a:p>
        </p:txBody>
      </p:sp>
      <p:pic>
        <p:nvPicPr>
          <p:cNvPr descr="" id="6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0960" y="5439600"/>
            <a:ext cx="1085400" cy="190476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1440000" y="1728000"/>
            <a:ext cx="748800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AU" sz="2400"/>
              <a:t>Spring DM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AU" sz="2400"/>
              <a:t>DAO bundle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AU" sz="2400"/>
              <a:t>Service bundle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400"/>
              <a:t>Blueprint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AU" sz="2400"/>
              <a:t>WS bundle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6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72000" y="6153120"/>
            <a:ext cx="713880" cy="1047240"/>
          </a:xfrm>
          <a:prstGeom prst="rect">
            <a:avLst/>
          </a:prstGeom>
        </p:spPr>
      </p:pic>
      <p:sp>
        <p:nvSpPr>
          <p:cNvPr id="66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en-AU" sz="3600"/>
              <a:t>Dirbam toliau</a:t>
            </a:r>
            <a:endParaRPr/>
          </a:p>
        </p:txBody>
      </p:sp>
      <p:pic>
        <p:nvPicPr>
          <p:cNvPr descr="" id="6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0960" y="5439600"/>
            <a:ext cx="1085400" cy="190476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1440000" y="1728000"/>
            <a:ext cx="748800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AU" sz="2400"/>
              <a:t>Web app vis dar veikia su tuo pačiu kodu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400"/>
              <a:t>WS nebepasileis su jetty, bet veikia kaip OSGi bundle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2400"/>
              <a:t>Lyg ir kodas tapo tvarkingesnis...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 lvl="1"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6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72000" y="6153120"/>
            <a:ext cx="713880" cy="1047240"/>
          </a:xfrm>
          <a:prstGeom prst="rect">
            <a:avLst/>
          </a:prstGeom>
        </p:spPr>
      </p:pic>
      <p:sp>
        <p:nvSpPr>
          <p:cNvPr id="70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en-AU" sz="3600"/>
              <a:t>Dirbam toliau</a:t>
            </a:r>
            <a:endParaRPr/>
          </a:p>
        </p:txBody>
      </p:sp>
      <p:pic>
        <p:nvPicPr>
          <p:cNvPr descr="" id="7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0960" y="5439600"/>
            <a:ext cx="1085400" cy="190476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