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81" r:id="rId4"/>
    <p:sldId id="282" r:id="rId5"/>
    <p:sldId id="285" r:id="rId6"/>
    <p:sldId id="286" r:id="rId7"/>
    <p:sldId id="287" r:id="rId8"/>
    <p:sldId id="297" r:id="rId9"/>
    <p:sldId id="298" r:id="rId10"/>
    <p:sldId id="299" r:id="rId11"/>
    <p:sldId id="280" r:id="rId12"/>
    <p:sldId id="292" r:id="rId13"/>
    <p:sldId id="288" r:id="rId14"/>
    <p:sldId id="295" r:id="rId15"/>
    <p:sldId id="300" r:id="rId16"/>
    <p:sldId id="301" r:id="rId17"/>
    <p:sldId id="291" r:id="rId18"/>
    <p:sldId id="293" r:id="rId19"/>
    <p:sldId id="294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E8"/>
    <a:srgbClr val="CBD4CE"/>
    <a:srgbClr val="1C7852"/>
    <a:srgbClr val="F8F8F8"/>
    <a:srgbClr val="D9D01D"/>
    <a:srgbClr val="00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EA57E-98E1-4202-81D8-3F8BC2FD5602}" v="280" dt="2018-03-15T12:32:37.927"/>
    <p1510:client id="{1CFC0395-6B9D-4293-96D8-704D9B7F8436}" v="1" dt="2018-03-15T12:19:22.213"/>
    <p1510:client id="{2ECD82D4-AE78-4727-B856-1BD64F08CAC8}" v="9" dt="2018-03-15T12:52:23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6DCEF-D3C7-4319-8EBD-B062655338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FC50C-F967-4B20-8168-2A60885B19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29F7D-0B73-48CE-9596-B0BC8506FB10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65728-5AE7-45BD-AD4A-DDCD18BC48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62CC5-4C7F-416A-A47E-26F5416137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E6035-B248-4CF5-871B-B31E67F00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5220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6B361-3C26-4C9F-ADD5-31686A83A70C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2AA76-8CB3-4B80-AD5E-93F738237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718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028F-01AB-4F23-B272-2E9200E53ADD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2D2A-1995-4C7B-A060-84B241AE9437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E71F-972C-4616-A0B5-EEF3587FF03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8263-5724-4043-9797-0EA62B3F7EA1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6864-5F2D-408B-A2FC-A9C0AE41D4D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99B9-A5BF-4C72-9D20-96E3DF8D789C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39F0-95DC-4DDF-8C31-BC4825D4F3DB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B415-5B2A-4271-B259-60F8A1441F33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3B43-D1FE-4C58-A914-36F17A91EE82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0FDE-38B2-48F0-A2F2-05A56F35FB24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ADA5-50EB-4D5B-9176-9D37A51B05CA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E78-428E-4C00-87B7-FD286DE84F64}" type="datetime1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EFB-4327-47E3-B285-C69D627233A4}" type="datetime1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39F-3AE0-475C-814B-38206C69435B}" type="datetime1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BC6-3BB1-4946-AEBE-C386F4051EB2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47E3-4103-4001-AD7E-5DB08CFD02A8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2A5B-06C9-4159-B7B3-FECFFC0350E1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60840" y="1744684"/>
            <a:ext cx="3721338" cy="1003429"/>
          </a:xfrm>
        </p:spPr>
        <p:txBody>
          <a:bodyPr/>
          <a:lstStyle/>
          <a:p>
            <a:pPr algn="l"/>
            <a:r>
              <a:rPr lang="en-CA">
                <a:solidFill>
                  <a:srgbClr val="1C78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Revue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60840" y="2748114"/>
            <a:ext cx="5190320" cy="883882"/>
          </a:xfrm>
        </p:spPr>
        <p:txBody>
          <a:bodyPr/>
          <a:lstStyle/>
          <a:p>
            <a:pPr algn="l"/>
            <a:r>
              <a:rPr lang="en-CA" sz="4000" err="1"/>
              <a:t>Équipe</a:t>
            </a:r>
            <a:r>
              <a:rPr lang="en-CA" sz="4000"/>
              <a:t> 3 – S5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3" y="0"/>
            <a:ext cx="3039474" cy="506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A9705-3043-460A-A83B-E91887704B38}"/>
              </a:ext>
            </a:extLst>
          </p:cNvPr>
          <p:cNvSpPr txBox="1"/>
          <p:nvPr/>
        </p:nvSpPr>
        <p:spPr>
          <a:xfrm>
            <a:off x="1460840" y="4135508"/>
            <a:ext cx="3900669" cy="1477328"/>
          </a:xfrm>
          <a:prstGeom prst="rect">
            <a:avLst/>
          </a:prstGeom>
          <a:noFill/>
        </p:spPr>
        <p:txBody>
          <a:bodyPr vert="horz" wrap="square" rtlCol="0" anchor="t">
            <a:spAutoFit/>
          </a:bodyPr>
          <a:lstStyle/>
          <a:p>
            <a:r>
              <a:rPr lang="en-CA"/>
              <a:t>A</a:t>
            </a:r>
            <a:r>
              <a:rPr lang="fr-CA" err="1"/>
              <a:t>mazigh</a:t>
            </a:r>
            <a:r>
              <a:rPr lang="fr-CA"/>
              <a:t> </a:t>
            </a:r>
            <a:r>
              <a:rPr lang="fr-CA" err="1"/>
              <a:t>Abibsi</a:t>
            </a:r>
          </a:p>
          <a:p>
            <a:r>
              <a:rPr lang="fr-CA"/>
              <a:t>Magalie Brière</a:t>
            </a:r>
          </a:p>
          <a:p>
            <a:r>
              <a:rPr lang="en-CA"/>
              <a:t>F</a:t>
            </a:r>
            <a:r>
              <a:rPr lang="fr-CA" err="1"/>
              <a:t>elipe</a:t>
            </a:r>
            <a:r>
              <a:rPr lang="fr-CA"/>
              <a:t> Correa-Ramirez</a:t>
            </a:r>
          </a:p>
          <a:p>
            <a:r>
              <a:rPr lang="en-CA"/>
              <a:t>P</a:t>
            </a:r>
            <a:r>
              <a:rPr lang="fr-CA" err="1"/>
              <a:t>hilippe</a:t>
            </a:r>
            <a:r>
              <a:rPr lang="fr-CA"/>
              <a:t> Gosselin-Bouchard</a:t>
            </a:r>
          </a:p>
          <a:p>
            <a:r>
              <a:rPr lang="en-CA"/>
              <a:t>C</a:t>
            </a:r>
            <a:r>
              <a:rPr lang="fr-CA"/>
              <a:t>harles-Olivier Jacques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568F6-855A-4D77-A378-3DAEA99466EC}"/>
              </a:ext>
            </a:extLst>
          </p:cNvPr>
          <p:cNvSpPr txBox="1"/>
          <p:nvPr/>
        </p:nvSpPr>
        <p:spPr>
          <a:xfrm flipH="1">
            <a:off x="5182178" y="4135508"/>
            <a:ext cx="3554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Olivier Laberge</a:t>
            </a:r>
          </a:p>
          <a:p>
            <a:r>
              <a:rPr lang="fr-FR"/>
              <a:t>Emile Laplante</a:t>
            </a:r>
          </a:p>
          <a:p>
            <a:r>
              <a:rPr lang="fr-FR"/>
              <a:t>Simon Milhomme</a:t>
            </a:r>
          </a:p>
          <a:p>
            <a:r>
              <a:rPr lang="fr-FR"/>
              <a:t>Nicolas Roy</a:t>
            </a:r>
          </a:p>
          <a:p>
            <a:r>
              <a:rPr lang="fr-FR"/>
              <a:t>Louis-Philippe </a:t>
            </a:r>
            <a:r>
              <a:rPr lang="fr-FR" err="1"/>
              <a:t>Tatlock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49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25991-12C4-4A69-AC51-CAD4F113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Diagramme de fonctions PIC 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9FC8D9-A25A-4592-9A1C-C757BA3C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pic>
        <p:nvPicPr>
          <p:cNvPr id="6" name="Image 6" descr="Une image contenant carte de visite&#10;&#10;Description générée avec un niveau de confiance très élevé">
            <a:extLst>
              <a:ext uri="{FF2B5EF4-FFF2-40B4-BE49-F238E27FC236}">
                <a16:creationId xmlns:a16="http://schemas.microsoft.com/office/drawing/2014/main" id="{21B53B6F-8B68-4DDA-AD11-CDC793ED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24" y="1819254"/>
            <a:ext cx="9783501" cy="370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1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E4F4-ECAB-49EE-888A-567CB6F7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08" y="333555"/>
            <a:ext cx="8979437" cy="767787"/>
          </a:xfrm>
        </p:spPr>
        <p:txBody>
          <a:bodyPr>
            <a:normAutofit fontScale="90000"/>
          </a:bodyPr>
          <a:lstStyle/>
          <a:p>
            <a:r>
              <a:rPr lang="fr-CA" sz="4000"/>
              <a:t>Assurance qualité : Niveau fonctionnel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fr-CA"/>
              <a:t> 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D3C5570-D97B-4DD1-8035-4705697E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495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b="1" smtClean="0">
                <a:solidFill>
                  <a:srgbClr val="F8F8F8"/>
                </a:solidFill>
              </a:rPr>
              <a:pPr/>
              <a:t>11</a:t>
            </a:fld>
            <a:endParaRPr lang="en-US" sz="1200" b="1">
              <a:solidFill>
                <a:srgbClr val="F8F8F8"/>
              </a:solidFill>
            </a:endParaRPr>
          </a:p>
        </p:txBody>
      </p:sp>
      <p:pic>
        <p:nvPicPr>
          <p:cNvPr id="6" name="Image 6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0ECE9020-1FF6-4C00-B67C-E4AA4A60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543050"/>
            <a:ext cx="11291132" cy="430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FBFA4-30DC-4038-9644-BE529E2C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Assurance qualité : Tests unitaires des fonctions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CCEE4F-2872-427B-A31D-5D39F8A1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/>
          </a:p>
        </p:txBody>
      </p:sp>
      <p:pic>
        <p:nvPicPr>
          <p:cNvPr id="9" name="Image 9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F1F05572-3F5C-4152-8521-8CBBCF9D4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314" y="2158433"/>
            <a:ext cx="8267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7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E4F4-ECAB-49EE-888A-567CB6F7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08" y="333555"/>
            <a:ext cx="8979437" cy="767787"/>
          </a:xfrm>
        </p:spPr>
        <p:txBody>
          <a:bodyPr>
            <a:normAutofit fontScale="90000"/>
          </a:bodyPr>
          <a:lstStyle/>
          <a:p>
            <a:r>
              <a:rPr lang="fr-CA" sz="4000"/>
              <a:t>Assurance qualité </a:t>
            </a:r>
            <a:r>
              <a:rPr lang="en-CA" sz="4000"/>
              <a:t>: Tests </a:t>
            </a:r>
            <a:r>
              <a:rPr lang="en-CA" sz="4000" err="1"/>
              <a:t>unitaires</a:t>
            </a:r>
            <a:r>
              <a:rPr lang="en-CA" sz="4000"/>
              <a:t> du </a:t>
            </a:r>
            <a:r>
              <a:rPr lang="en-CA" sz="4000" err="1"/>
              <a:t>matériel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fr-CA"/>
              <a:t> 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D3C5570-D97B-4DD1-8035-4705697E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495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b="1" smtClean="0">
                <a:solidFill>
                  <a:srgbClr val="F8F8F8"/>
                </a:solidFill>
              </a:rPr>
              <a:pPr/>
              <a:t>13</a:t>
            </a:fld>
            <a:endParaRPr lang="en-US" sz="1200" b="1">
              <a:solidFill>
                <a:srgbClr val="F8F8F8"/>
              </a:solidFill>
            </a:endParaRPr>
          </a:p>
        </p:txBody>
      </p:sp>
      <p:pic>
        <p:nvPicPr>
          <p:cNvPr id="20" name="Image 20">
            <a:extLst>
              <a:ext uri="{FF2B5EF4-FFF2-40B4-BE49-F238E27FC236}">
                <a16:creationId xmlns:a16="http://schemas.microsoft.com/office/drawing/2014/main" id="{4892A942-7C2C-4E73-B9F4-63E5051A7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910" y="1524000"/>
            <a:ext cx="7563836" cy="52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9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E4F4-ECAB-49EE-888A-567CB6F7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08" y="333555"/>
            <a:ext cx="8979437" cy="767787"/>
          </a:xfrm>
        </p:spPr>
        <p:txBody>
          <a:bodyPr>
            <a:normAutofit fontScale="90000"/>
          </a:bodyPr>
          <a:lstStyle/>
          <a:p>
            <a:r>
              <a:rPr lang="fr-CA" sz="4000"/>
              <a:t>Assurance qualité : Architecture hiérarchique globale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fr-CA"/>
              <a:t> 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D3C5570-D97B-4DD1-8035-4705697E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495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b="1" smtClean="0">
                <a:solidFill>
                  <a:srgbClr val="F8F8F8"/>
                </a:solidFill>
              </a:rPr>
              <a:pPr/>
              <a:t>14</a:t>
            </a:fld>
            <a:endParaRPr lang="en-US" sz="1200" b="1">
              <a:solidFill>
                <a:srgbClr val="F8F8F8"/>
              </a:solidFill>
            </a:endParaRPr>
          </a:p>
        </p:txBody>
      </p:sp>
      <p:pic>
        <p:nvPicPr>
          <p:cNvPr id="3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0F4B927-629C-452D-927E-31F5B45A5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905" y="2214835"/>
            <a:ext cx="8598593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0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BCDF6-3CE9-4293-9AC5-158D90C0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Assurance qualité : Qualité général du plan d’intégration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D60465-2BF6-4FA0-8BFA-53623D0B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pic>
        <p:nvPicPr>
          <p:cNvPr id="13" name="Image 1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9E0FFB3-F2D0-47C7-B24B-0CDA0F45A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1932317"/>
            <a:ext cx="9917304" cy="46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8A306-F98C-46B6-930A-6C065ED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Assurance qualité : Qualité général du plan d’intégration</a:t>
            </a:r>
            <a:endParaRPr lang="fr-FR"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8CCD854-6DB6-489F-8CEB-AB7B751EF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932317"/>
            <a:ext cx="9930279" cy="466814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2F5B0-F26C-48EB-8D64-346C673F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E4F4-ECAB-49EE-888A-567CB6F7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08" y="333555"/>
            <a:ext cx="8979437" cy="767787"/>
          </a:xfrm>
        </p:spPr>
        <p:txBody>
          <a:bodyPr>
            <a:normAutofit fontScale="90000"/>
          </a:bodyPr>
          <a:lstStyle/>
          <a:p>
            <a:r>
              <a:rPr lang="fr-CA" sz="4000"/>
              <a:t>Gestion des risques</a:t>
            </a:r>
            <a:br>
              <a:rPr lang="en-US">
                <a:solidFill>
                  <a:schemeClr val="tx1"/>
                </a:solidFill>
              </a:rPr>
            </a:br>
            <a:r>
              <a:rPr lang="fr-CA"/>
              <a:t> 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D3C5570-D97B-4DD1-8035-4705697E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495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b="1" smtClean="0">
                <a:solidFill>
                  <a:srgbClr val="F8F8F8"/>
                </a:solidFill>
              </a:rPr>
              <a:pPr/>
              <a:t>17</a:t>
            </a:fld>
            <a:endParaRPr lang="en-US" sz="1200" b="1">
              <a:solidFill>
                <a:srgbClr val="F8F8F8"/>
              </a:solidFill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47D812FF-690C-4EA3-8ACC-1876F8DC5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683" y="1028700"/>
            <a:ext cx="7285893" cy="57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4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69FB7-44F1-4F79-8A6D-5ABDB9A3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Gestion des risques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0E70BD-9BB4-4F60-97AA-6CFBDEDA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/>
          </a:p>
        </p:txBody>
      </p:sp>
      <p:pic>
        <p:nvPicPr>
          <p:cNvPr id="9" name="Image 9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09CF957F-1ECE-4591-9ECA-368E735C2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323975"/>
            <a:ext cx="8174358" cy="46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3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5B324-0982-482B-9BF0-51BF3569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Gestion des risques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27F14E-C55B-448C-B5B2-1284C19C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/>
          </a:p>
        </p:txBody>
      </p:sp>
      <p:pic>
        <p:nvPicPr>
          <p:cNvPr id="7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64DF12B-F6EC-421D-B73F-895C21AB0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" y="1932317"/>
            <a:ext cx="10395147" cy="39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9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E4F4-ECAB-49EE-888A-567CB6F7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08" y="333555"/>
            <a:ext cx="6508831" cy="767787"/>
          </a:xfrm>
        </p:spPr>
        <p:txBody>
          <a:bodyPr>
            <a:normAutofit fontScale="90000"/>
          </a:bodyPr>
          <a:lstStyle/>
          <a:p>
            <a:r>
              <a:rPr lang="fr-CA" sz="4000"/>
              <a:t>Sommaire de la présentation</a:t>
            </a:r>
            <a:br>
              <a:rPr lang="fr-CA"/>
            </a:br>
            <a:r>
              <a:rPr lang="fr-CA"/>
              <a:t>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D3C5570-D97B-4DD1-8035-4705697E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495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b="1" smtClean="0">
                <a:solidFill>
                  <a:srgbClr val="F8F8F8"/>
                </a:solidFill>
              </a:rPr>
              <a:pPr/>
              <a:t>2</a:t>
            </a:fld>
            <a:endParaRPr lang="en-US" sz="1200" b="1">
              <a:solidFill>
                <a:srgbClr val="F8F8F8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EF9078-33FD-4820-A339-BE568762F051}"/>
              </a:ext>
            </a:extLst>
          </p:cNvPr>
          <p:cNvSpPr txBox="1"/>
          <p:nvPr/>
        </p:nvSpPr>
        <p:spPr>
          <a:xfrm>
            <a:off x="1153608" y="1101342"/>
            <a:ext cx="6764907" cy="7417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SzPct val="125000"/>
              <a:buBlip>
                <a:blip r:embed="rId2"/>
              </a:buBlip>
            </a:pPr>
            <a:r>
              <a:rPr lang="en-CA" sz="2800"/>
              <a:t>Gestion de </a:t>
            </a:r>
            <a:r>
              <a:rPr lang="en-CA" sz="2800" err="1"/>
              <a:t>projet</a:t>
            </a:r>
            <a:endParaRPr lang="en-CA" sz="2800"/>
          </a:p>
          <a:p>
            <a:pPr marL="914400" lvl="1" indent="-457200">
              <a:buSzPct val="125000"/>
              <a:buBlip>
                <a:blip r:embed="rId2"/>
              </a:buBlip>
            </a:pPr>
            <a:r>
              <a:rPr lang="en-CA" sz="2000" err="1"/>
              <a:t>Diagramme</a:t>
            </a:r>
            <a:r>
              <a:rPr lang="en-CA" sz="2000"/>
              <a:t> de Gantt</a:t>
            </a:r>
          </a:p>
          <a:p>
            <a:pPr marL="914400" lvl="1" indent="-457200">
              <a:buSzPct val="125000"/>
              <a:buBlip>
                <a:blip r:embed="rId2"/>
              </a:buBlip>
            </a:pPr>
            <a:r>
              <a:rPr lang="en-CA" sz="2000" err="1"/>
              <a:t>Courbe</a:t>
            </a:r>
            <a:r>
              <a:rPr lang="en-CA" sz="2000"/>
              <a:t> </a:t>
            </a:r>
            <a:r>
              <a:rPr lang="en-CA" sz="2000" err="1"/>
              <a:t>en</a:t>
            </a:r>
            <a:r>
              <a:rPr lang="en-CA" sz="2000"/>
              <a:t> S</a:t>
            </a:r>
            <a:endParaRPr lang="fr-FR" sz="2000"/>
          </a:p>
          <a:p>
            <a:pPr marL="457200" indent="-457200">
              <a:lnSpc>
                <a:spcPct val="150000"/>
              </a:lnSpc>
              <a:buSzPct val="125000"/>
              <a:buBlip>
                <a:blip r:embed="rId3"/>
              </a:buBlip>
            </a:pPr>
            <a:r>
              <a:rPr lang="en-CA" sz="2800"/>
              <a:t>Technique</a:t>
            </a:r>
          </a:p>
          <a:p>
            <a:pPr marL="914400" lvl="1" indent="-457200">
              <a:buSzPct val="125000"/>
              <a:buBlip>
                <a:blip r:embed="rId3"/>
              </a:buBlip>
            </a:pPr>
            <a:r>
              <a:rPr lang="en-CA" sz="2000"/>
              <a:t>Cahier des charges</a:t>
            </a:r>
          </a:p>
          <a:p>
            <a:pPr marL="914400" lvl="1" indent="-457200">
              <a:buSzPct val="125000"/>
              <a:buBlip>
                <a:blip r:embed="rId3"/>
              </a:buBlip>
            </a:pPr>
            <a:r>
              <a:rPr lang="en-CA" sz="2000" err="1"/>
              <a:t>Diagramme</a:t>
            </a:r>
            <a:r>
              <a:rPr lang="en-CA" sz="2000"/>
              <a:t> UML</a:t>
            </a:r>
          </a:p>
          <a:p>
            <a:pPr marL="914400" lvl="1" indent="-457200">
              <a:buSzPct val="125000"/>
              <a:buBlip>
                <a:blip r:embed="rId3"/>
              </a:buBlip>
            </a:pPr>
            <a:r>
              <a:rPr lang="en-CA" sz="2000" err="1"/>
              <a:t>Diagramme</a:t>
            </a:r>
            <a:r>
              <a:rPr lang="en-CA" sz="2000"/>
              <a:t> des </a:t>
            </a:r>
            <a:r>
              <a:rPr lang="en-CA" sz="2000" err="1"/>
              <a:t>fonctions</a:t>
            </a:r>
            <a:endParaRPr lang="en-CA" sz="2000"/>
          </a:p>
          <a:p>
            <a:pPr marL="914400" lvl="1" indent="-457200">
              <a:buSzPct val="125000"/>
              <a:buBlip>
                <a:blip r:embed="rId3"/>
              </a:buBlip>
            </a:pPr>
            <a:r>
              <a:rPr lang="en-CA" sz="2000" err="1"/>
              <a:t>Schéma</a:t>
            </a:r>
            <a:r>
              <a:rPr lang="en-CA" sz="2000"/>
              <a:t> </a:t>
            </a:r>
            <a:r>
              <a:rPr lang="en-CA" sz="2000" err="1"/>
              <a:t>matériel</a:t>
            </a:r>
            <a:endParaRPr lang="fr-FR" sz="2000"/>
          </a:p>
          <a:p>
            <a:pPr marL="457200" indent="-457200">
              <a:lnSpc>
                <a:spcPct val="150000"/>
              </a:lnSpc>
              <a:buSzPct val="125000"/>
              <a:buBlip>
                <a:blip r:embed="rId4"/>
              </a:buBlip>
            </a:pPr>
            <a:r>
              <a:rPr lang="en-CA" sz="2800"/>
              <a:t>Assurance </a:t>
            </a:r>
            <a:r>
              <a:rPr lang="en-CA" sz="2800" err="1"/>
              <a:t>qualité</a:t>
            </a:r>
            <a:endParaRPr lang="en-CA" sz="2800"/>
          </a:p>
          <a:p>
            <a:pPr marL="914400" lvl="1" indent="-457200">
              <a:buSzPct val="125000"/>
              <a:buBlip>
                <a:blip r:embed="rId4"/>
              </a:buBlip>
            </a:pPr>
            <a:r>
              <a:rPr lang="en-CA" sz="2000"/>
              <a:t>Plans </a:t>
            </a:r>
            <a:r>
              <a:rPr lang="en-CA" sz="2000" err="1"/>
              <a:t>détaillés</a:t>
            </a:r>
            <a:endParaRPr lang="en-CA" sz="2000"/>
          </a:p>
          <a:p>
            <a:pPr marL="914400" lvl="1" indent="-457200">
              <a:buSzPct val="125000"/>
              <a:buBlip>
                <a:blip r:embed="rId4"/>
              </a:buBlip>
            </a:pPr>
            <a:r>
              <a:rPr lang="en-CA" sz="2000" err="1"/>
              <a:t>Qualité</a:t>
            </a:r>
            <a:r>
              <a:rPr lang="en-CA" sz="2000"/>
              <a:t> du plan </a:t>
            </a:r>
            <a:r>
              <a:rPr lang="en-CA" sz="2000" err="1"/>
              <a:t>d’intégration</a:t>
            </a:r>
            <a:endParaRPr lang="en-CA" sz="2000"/>
          </a:p>
          <a:p>
            <a:pPr marL="914400" lvl="1" indent="-457200">
              <a:buSzPct val="125000"/>
              <a:buBlip>
                <a:blip r:embed="rId4"/>
              </a:buBlip>
            </a:pPr>
            <a:r>
              <a:rPr lang="en-CA" sz="2000" err="1"/>
              <a:t>Qualité</a:t>
            </a:r>
            <a:r>
              <a:rPr lang="en-CA" sz="2000"/>
              <a:t> de </a:t>
            </a:r>
            <a:r>
              <a:rPr lang="en-CA" sz="2000" err="1"/>
              <a:t>l’architecture</a:t>
            </a:r>
            <a:r>
              <a:rPr lang="en-CA" sz="2000"/>
              <a:t> </a:t>
            </a:r>
            <a:r>
              <a:rPr lang="en-CA" sz="2000" err="1"/>
              <a:t>hiérarchique</a:t>
            </a:r>
            <a:r>
              <a:rPr lang="en-CA" sz="2000"/>
              <a:t> </a:t>
            </a:r>
            <a:r>
              <a:rPr lang="en-CA" sz="2000" err="1"/>
              <a:t>globale</a:t>
            </a:r>
            <a:endParaRPr lang="en-CA" sz="2000"/>
          </a:p>
          <a:p>
            <a:pPr marL="914400" lvl="1" indent="-457200">
              <a:buSzPct val="125000"/>
              <a:buBlip>
                <a:blip r:embed="rId4"/>
              </a:buBlip>
            </a:pPr>
            <a:r>
              <a:rPr lang="en-CA" sz="2000"/>
              <a:t>Gestion de </a:t>
            </a:r>
            <a:r>
              <a:rPr lang="en-CA" sz="2000" err="1"/>
              <a:t>risque</a:t>
            </a:r>
            <a:endParaRPr lang="en-CA" sz="2000"/>
          </a:p>
          <a:p>
            <a:pPr marL="457200" indent="-457200">
              <a:lnSpc>
                <a:spcPct val="150000"/>
              </a:lnSpc>
              <a:buSzPct val="125000"/>
              <a:buBlip>
                <a:blip r:embed="rId5"/>
              </a:buBlip>
            </a:pPr>
            <a:endParaRPr lang="fr-FR" sz="2800"/>
          </a:p>
          <a:p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D3C5570-D97B-4DD1-8035-4705697E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495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b="1" smtClean="0">
                <a:solidFill>
                  <a:srgbClr val="F8F8F8"/>
                </a:solidFill>
              </a:rPr>
              <a:pPr/>
              <a:t>20</a:t>
            </a:fld>
            <a:endParaRPr lang="en-US" sz="1200" b="1">
              <a:solidFill>
                <a:srgbClr val="F8F8F8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22DB2C-E57A-4362-9136-C36A07D0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334" y="2690327"/>
            <a:ext cx="8596668" cy="1320800"/>
          </a:xfrm>
        </p:spPr>
        <p:txBody>
          <a:bodyPr/>
          <a:lstStyle/>
          <a:p>
            <a:r>
              <a:rPr lang="en-CA"/>
              <a:t>Questions ? 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311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E4F4-ECAB-49EE-888A-567CB6F7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08" y="333555"/>
            <a:ext cx="7971731" cy="767787"/>
          </a:xfrm>
        </p:spPr>
        <p:txBody>
          <a:bodyPr>
            <a:normAutofit fontScale="90000"/>
          </a:bodyPr>
          <a:lstStyle/>
          <a:p>
            <a:r>
              <a:rPr lang="fr-CA" sz="4000"/>
              <a:t>Gestion de projet : Diagramme Gantt</a:t>
            </a:r>
            <a:br>
              <a:rPr lang="fr-CA"/>
            </a:br>
            <a:r>
              <a:rPr lang="fr-CA"/>
              <a:t>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D3C5570-D97B-4DD1-8035-4705697E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495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b="1" smtClean="0">
                <a:solidFill>
                  <a:srgbClr val="F8F8F8"/>
                </a:solidFill>
              </a:rPr>
              <a:pPr/>
              <a:t>3</a:t>
            </a:fld>
            <a:endParaRPr lang="en-US" sz="1200" b="1">
              <a:solidFill>
                <a:srgbClr val="F8F8F8"/>
              </a:solidFill>
            </a:endParaRPr>
          </a:p>
        </p:txBody>
      </p:sp>
      <p:pic>
        <p:nvPicPr>
          <p:cNvPr id="10" name="Image 10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B3E6626E-4D3A-459F-9B9F-D717572E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663" y="1396567"/>
            <a:ext cx="9872786" cy="46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7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E4F4-ECAB-49EE-888A-567CB6F7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08" y="333555"/>
            <a:ext cx="7971731" cy="767787"/>
          </a:xfrm>
        </p:spPr>
        <p:txBody>
          <a:bodyPr>
            <a:normAutofit fontScale="90000"/>
          </a:bodyPr>
          <a:lstStyle/>
          <a:p>
            <a:r>
              <a:rPr lang="fr-CA" sz="4000"/>
              <a:t>Gestion de projet : Courbe en S</a:t>
            </a:r>
            <a:br>
              <a:rPr lang="fr-CA"/>
            </a:br>
            <a:r>
              <a:rPr lang="fr-CA"/>
              <a:t>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D3C5570-D97B-4DD1-8035-4705697E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495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b="1" smtClean="0">
                <a:solidFill>
                  <a:srgbClr val="F8F8F8"/>
                </a:solidFill>
              </a:rPr>
              <a:pPr/>
              <a:t>4</a:t>
            </a:fld>
            <a:endParaRPr lang="en-US" sz="1200" b="1">
              <a:solidFill>
                <a:srgbClr val="F8F8F8"/>
              </a:solidFill>
            </a:endParaRPr>
          </a:p>
        </p:txBody>
      </p:sp>
      <p:pic>
        <p:nvPicPr>
          <p:cNvPr id="6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46042450-67AA-4281-80DF-A19F5BF65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254" y="1100884"/>
            <a:ext cx="6765723" cy="491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8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E4F4-ECAB-49EE-888A-567CB6F7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08" y="333555"/>
            <a:ext cx="8149012" cy="1184674"/>
          </a:xfrm>
        </p:spPr>
        <p:txBody>
          <a:bodyPr>
            <a:normAutofit fontScale="90000"/>
          </a:bodyPr>
          <a:lstStyle/>
          <a:p>
            <a:r>
              <a:rPr lang="fr-CA" sz="4000"/>
              <a:t>Technique: Schéma matériel</a:t>
            </a:r>
            <a:br>
              <a:rPr lang="fr-CA"/>
            </a:br>
            <a:r>
              <a:rPr lang="fr-CA"/>
              <a:t>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D3C5570-D97B-4DD1-8035-4705697E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495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b="1" smtClean="0">
                <a:solidFill>
                  <a:srgbClr val="F8F8F8"/>
                </a:solidFill>
              </a:rPr>
              <a:pPr/>
              <a:t>5</a:t>
            </a:fld>
            <a:endParaRPr lang="en-US" sz="1200" b="1">
              <a:solidFill>
                <a:srgbClr val="F8F8F8"/>
              </a:solidFill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6AA6A13C-15A4-40BC-8337-97645EC35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81" y="1628775"/>
            <a:ext cx="10923688" cy="4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E4F4-ECAB-49EE-888A-567CB6F7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33" y="0"/>
            <a:ext cx="8904792" cy="1184674"/>
          </a:xfrm>
        </p:spPr>
        <p:txBody>
          <a:bodyPr>
            <a:normAutofit fontScale="90000"/>
          </a:bodyPr>
          <a:lstStyle/>
          <a:p>
            <a:r>
              <a:rPr lang="fr-CA" sz="4000"/>
              <a:t>Technique: Cahier des charges fonctionnel</a:t>
            </a:r>
            <a:br>
              <a:rPr lang="fr-CA"/>
            </a:br>
            <a:r>
              <a:rPr lang="fr-CA"/>
              <a:t>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D3C5570-D97B-4DD1-8035-4705697E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495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b="1" smtClean="0">
                <a:solidFill>
                  <a:srgbClr val="F8F8F8"/>
                </a:solidFill>
              </a:rPr>
              <a:pPr/>
              <a:t>6</a:t>
            </a:fld>
            <a:endParaRPr lang="en-US" sz="1200" b="1">
              <a:solidFill>
                <a:srgbClr val="F8F8F8"/>
              </a:solidFill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18E9C00-9C5D-4778-B836-F1343048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62156"/>
              </p:ext>
            </p:extLst>
          </p:nvPr>
        </p:nvGraphicFramePr>
        <p:xfrm>
          <a:off x="837102" y="649601"/>
          <a:ext cx="7539696" cy="6125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74">
                  <a:extLst>
                    <a:ext uri="{9D8B030D-6E8A-4147-A177-3AD203B41FA5}">
                      <a16:colId xmlns:a16="http://schemas.microsoft.com/office/drawing/2014/main" val="2663669715"/>
                    </a:ext>
                  </a:extLst>
                </a:gridCol>
                <a:gridCol w="2505074">
                  <a:extLst>
                    <a:ext uri="{9D8B030D-6E8A-4147-A177-3AD203B41FA5}">
                      <a16:colId xmlns:a16="http://schemas.microsoft.com/office/drawing/2014/main" val="3126652242"/>
                    </a:ext>
                  </a:extLst>
                </a:gridCol>
                <a:gridCol w="1557998">
                  <a:extLst>
                    <a:ext uri="{9D8B030D-6E8A-4147-A177-3AD203B41FA5}">
                      <a16:colId xmlns:a16="http://schemas.microsoft.com/office/drawing/2014/main" val="3043726307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56426476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606596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69649506"/>
                    </a:ext>
                  </a:extLst>
                </a:gridCol>
              </a:tblGrid>
              <a:tr h="136941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Fonction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Spécification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Critère d'appréciation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Niveau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Flexibilité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Classe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0365081"/>
                  </a:ext>
                </a:extLst>
              </a:tr>
              <a:tr h="136941">
                <a:tc rowSpan="5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Fpr1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Jouer l'audio de l'entrée à la sortie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Plage dynamique 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0.5Vpp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+/-0.2V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F1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2282526"/>
                  </a:ext>
                </a:extLst>
              </a:tr>
              <a:tr h="13694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0.5Vpp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+/-0.2V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F0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299246"/>
                  </a:ext>
                </a:extLst>
              </a:tr>
              <a:tr h="13694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Plage Fréquentielle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EBE8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10Hz - 20kHz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+/-10%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F2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8403966"/>
                  </a:ext>
                </a:extLst>
              </a:tr>
              <a:tr h="13694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10Hz - 20kHz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+/-10%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F2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2612624"/>
                  </a:ext>
                </a:extLst>
              </a:tr>
              <a:tr h="26640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Latence entre entrée et sortie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15ms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+/-10ms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F1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4694226"/>
                  </a:ext>
                </a:extLst>
              </a:tr>
              <a:tr h="136941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Fpr2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Modifier l'audio entre l'entrée et la sortie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Nombre d'effet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 effets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+/-2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F2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4411011"/>
                  </a:ext>
                </a:extLst>
              </a:tr>
              <a:tr h="266405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Fsec1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Activer la sortie audio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Simplicité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 bouton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F1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2879654"/>
                  </a:ext>
                </a:extLst>
              </a:tr>
              <a:tr h="266405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Fsec2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Activer la modification de l'audio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Simplicité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 bouton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F1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5145297"/>
                  </a:ext>
                </a:extLst>
              </a:tr>
              <a:tr h="266405">
                <a:tc rowSpan="3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Fsec3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CBD4CE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Ajuster les  bandes de fréquences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Nombre de bande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 bandes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F0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544486"/>
                  </a:ext>
                </a:extLst>
              </a:tr>
              <a:tr h="13694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Gain variable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10dB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+/-5dB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F2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6944372"/>
                  </a:ext>
                </a:extLst>
              </a:tr>
              <a:tr h="13694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Platitude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0dB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+/-1dB</a:t>
                      </a:r>
                      <a:endParaRPr lang="fr-F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F0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5389729"/>
                  </a:ext>
                </a:extLst>
              </a:tr>
              <a:tr h="266405">
                <a:tc rowSpan="2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Fsec4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Modifier l'audio d'un octave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EBE8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Précision de la fondamentale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+/-5%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F0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22206"/>
                  </a:ext>
                </a:extLst>
              </a:tr>
              <a:tr h="2737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Ressemblance du contenu spectral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80%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F0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3203151"/>
                  </a:ext>
                </a:extLst>
              </a:tr>
              <a:tr h="273775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Fsec5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CBD4CE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Avoir un interface pour pouvoir modifier la configuration des effets actuelle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CBD4CE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Nombre de boutons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6 boutons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Minimum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F1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1344603"/>
                  </a:ext>
                </a:extLst>
              </a:tr>
              <a:tr h="382236">
                <a:tc rowSpan="2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Fsec6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EB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>
                          <a:effectLst/>
                        </a:rPr>
                        <a:t>Afficher la configuration des effets actuelle</a:t>
                      </a:r>
                      <a:endParaRPr lang="fr-CA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EBE8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Latence entre les changements et l'affichage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15ms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+/-10ms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F1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1510708"/>
                  </a:ext>
                </a:extLst>
              </a:tr>
              <a:tr h="26640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Taille des caractères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7746025"/>
                  </a:ext>
                </a:extLst>
              </a:tr>
              <a:tr h="256685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Fsec7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Enregistrer des configurations d'effet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Nombre d'enregistrement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 enregistrement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Minimum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F0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8591674"/>
                  </a:ext>
                </a:extLst>
              </a:tr>
              <a:tr h="273775">
                <a:tc rowSpan="2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Fcont1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Avoir un connecteur audio d'entrée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Pouvoir accueillir une guitare ou un micro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Jack 1/4"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F0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3534849"/>
                  </a:ext>
                </a:extLst>
              </a:tr>
              <a:tr h="186143">
                <a:tc vMerge="1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Être mono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902836"/>
                  </a:ext>
                </a:extLst>
              </a:tr>
              <a:tr h="266405">
                <a:tc rowSpan="2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Fcont2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CBD4C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Avoir un connecteur audio de sortie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CBD4CE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err="1">
                          <a:effectLst/>
                        </a:rPr>
                        <a:t>Acceuillire</a:t>
                      </a:r>
                      <a:r>
                        <a:rPr lang="fr-FR" sz="900">
                          <a:effectLst/>
                        </a:rPr>
                        <a:t> un casque d'écoute 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Jack 3.5mm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F0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52821317"/>
                  </a:ext>
                </a:extLst>
              </a:tr>
              <a:tr h="266405">
                <a:tc vMerge="1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Être </a:t>
                      </a:r>
                      <a:r>
                        <a:rPr lang="fr-FR" sz="900" err="1">
                          <a:effectLst/>
                        </a:rPr>
                        <a:t>stereo</a:t>
                      </a:r>
                      <a:endParaRPr lang="fr-FR" sz="9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2787889"/>
                  </a:ext>
                </a:extLst>
              </a:tr>
              <a:tr h="266405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Fcont4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Être alimenté par une prise murale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Standard Nord-Américain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60Hz 120V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F0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0015587"/>
                  </a:ext>
                </a:extLst>
              </a:tr>
              <a:tr h="266405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Fcont5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Avoir un interrupteur pour l'alimentation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Accessibilité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Facilement accessible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F0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73013"/>
                  </a:ext>
                </a:extLst>
              </a:tr>
              <a:tr h="266405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Fcont6</a:t>
                      </a:r>
                      <a:endParaRPr lang="fr-F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Avoir un indicateur de mise sous tension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Visibilité</a:t>
                      </a:r>
                      <a:endParaRPr lang="fr-F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Témoin lumineux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F0</a:t>
                      </a:r>
                      <a:endParaRPr lang="fr-F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1768862"/>
                  </a:ext>
                </a:extLst>
              </a:tr>
              <a:tr h="266405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Fcont7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Respecter le budget estimé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Prix total du projet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10 800$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F0</a:t>
                      </a:r>
                      <a:endParaRPr lang="fr-F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419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51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E4F4-ECAB-49EE-888A-567CB6F7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07" y="333555"/>
            <a:ext cx="9063413" cy="1184674"/>
          </a:xfrm>
        </p:spPr>
        <p:txBody>
          <a:bodyPr>
            <a:normAutofit fontScale="90000"/>
          </a:bodyPr>
          <a:lstStyle/>
          <a:p>
            <a:r>
              <a:rPr lang="fr-CA" sz="4000"/>
              <a:t>Technique: Diagrammes UML</a:t>
            </a:r>
            <a:br>
              <a:rPr lang="fr-CA"/>
            </a:br>
            <a:r>
              <a:rPr lang="fr-CA"/>
              <a:t>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D3C5570-D97B-4DD1-8035-4705697E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495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b="1" smtClean="0">
                <a:solidFill>
                  <a:srgbClr val="F8F8F8"/>
                </a:solidFill>
              </a:rPr>
              <a:pPr/>
              <a:t>7</a:t>
            </a:fld>
            <a:endParaRPr lang="en-US" sz="1200" b="1">
              <a:solidFill>
                <a:srgbClr val="F8F8F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7E25A-2A22-44D5-B4AC-2EE281B1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04" y="1269594"/>
            <a:ext cx="3749509" cy="2505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6E809-8ED7-4B79-B65C-D8DADCF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72" y="1269594"/>
            <a:ext cx="1420994" cy="2526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E01C07-AE17-4989-92EC-EE7CA5651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614" y="3891297"/>
            <a:ext cx="2865904" cy="2651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5DBF06-9456-40EC-8BCD-47FB36853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187" y="3891298"/>
            <a:ext cx="2644462" cy="2446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DF5D0-08D8-4C7D-B47C-561AE300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06" y="1077182"/>
            <a:ext cx="8180511" cy="5465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98AEFD-10BB-441A-8EA5-860478E30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94" y="1073528"/>
            <a:ext cx="3169439" cy="56355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45C629-BF24-467B-97E2-8E8BC4173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196" y="1082185"/>
            <a:ext cx="5233481" cy="54200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9B02A3-FB27-4D59-931B-F1E058073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913" y="1082185"/>
            <a:ext cx="6091896" cy="563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2C528-AC6B-45AB-B6C7-D03008F5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Diagramme de fonctions DSP routine principale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526593-F6CA-4678-A5C1-4B97B2B6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/>
          </a:p>
        </p:txBody>
      </p:sp>
      <p:pic>
        <p:nvPicPr>
          <p:cNvPr id="11" name="Image 11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7596E33-67E7-4124-8A4A-B109BAB66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14" y="2181225"/>
            <a:ext cx="11823866" cy="38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7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E3283-15C1-45E4-B70C-0C7B0843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Diagramme de fonctions DSP interruptions</a:t>
            </a:r>
            <a:endParaRPr lang="fr-FR" err="1"/>
          </a:p>
        </p:txBody>
      </p:sp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BDFB639-2872-44BC-8B64-544BD93F7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305" y="2190610"/>
            <a:ext cx="9656709" cy="393384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88683-2822-4BCD-9BB5-DEE652F3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2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te">
  <a:themeElements>
    <a:clrScheme name="Custom 4">
      <a:dk1>
        <a:sysClr val="windowText" lastClr="000000"/>
      </a:dk1>
      <a:lt1>
        <a:srgbClr val="FFFF00"/>
      </a:lt1>
      <a:dk2>
        <a:srgbClr val="B0B0B0"/>
      </a:dk2>
      <a:lt2>
        <a:srgbClr val="EBEBEB"/>
      </a:lt2>
      <a:accent1>
        <a:srgbClr val="006C40"/>
      </a:accent1>
      <a:accent2>
        <a:srgbClr val="FFFF0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FFFF00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xture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441</Words>
  <Application>Microsoft Office PowerPoint</Application>
  <PresentationFormat>Widescreen</PresentationFormat>
  <Paragraphs>184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Facette</vt:lpstr>
      <vt:lpstr>Revue 2</vt:lpstr>
      <vt:lpstr>Sommaire de la présentation  </vt:lpstr>
      <vt:lpstr>Gestion de projet : Diagramme Gantt  </vt:lpstr>
      <vt:lpstr>Gestion de projet : Courbe en S  </vt:lpstr>
      <vt:lpstr>Technique: Schéma matériel  </vt:lpstr>
      <vt:lpstr>Technique: Cahier des charges fonctionnel  </vt:lpstr>
      <vt:lpstr>Technique: Diagrammes UML  </vt:lpstr>
      <vt:lpstr>Diagramme de fonctions DSP routine principale</vt:lpstr>
      <vt:lpstr>Diagramme de fonctions DSP interruptions</vt:lpstr>
      <vt:lpstr>Diagramme de fonctions PIC </vt:lpstr>
      <vt:lpstr>Assurance qualité : Niveau fonctionnel  </vt:lpstr>
      <vt:lpstr>Assurance qualité : Tests unitaires des fonctions</vt:lpstr>
      <vt:lpstr>Assurance qualité : Tests unitaires du matériel  </vt:lpstr>
      <vt:lpstr>Assurance qualité : Architecture hiérarchique globale  </vt:lpstr>
      <vt:lpstr>Assurance qualité : Qualité général du plan d’intégration</vt:lpstr>
      <vt:lpstr>Assurance qualité : Qualité général du plan d’intégration</vt:lpstr>
      <vt:lpstr>Gestion des risques  </vt:lpstr>
      <vt:lpstr>Gestion des risques</vt:lpstr>
      <vt:lpstr>Gestion des risques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2</dc:title>
  <dc:creator>simon milhomme</dc:creator>
  <cp:lastModifiedBy>Simon Milhomme</cp:lastModifiedBy>
  <cp:revision>2</cp:revision>
  <dcterms:modified xsi:type="dcterms:W3CDTF">2018-03-15T13:26:44Z</dcterms:modified>
</cp:coreProperties>
</file>