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  <p:sldMasterId id="2147484076" r:id="rId2"/>
  </p:sldMasterIdLst>
  <p:notesMasterIdLst>
    <p:notesMasterId r:id="rId11"/>
  </p:notesMasterIdLst>
  <p:handoutMasterIdLst>
    <p:handoutMasterId r:id="rId12"/>
  </p:handoutMasterIdLst>
  <p:sldIdLst>
    <p:sldId id="430" r:id="rId3"/>
    <p:sldId id="431" r:id="rId4"/>
    <p:sldId id="435" r:id="rId5"/>
    <p:sldId id="436" r:id="rId6"/>
    <p:sldId id="437" r:id="rId7"/>
    <p:sldId id="438" r:id="rId8"/>
    <p:sldId id="432" r:id="rId9"/>
    <p:sldId id="433" r:id="rId10"/>
  </p:sldIdLst>
  <p:sldSz cx="11430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Gill Sans MT" panose="020B0502020104020203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FC9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>
      <p:cViewPr varScale="1">
        <p:scale>
          <a:sx n="64" d="100"/>
          <a:sy n="64" d="100"/>
        </p:scale>
        <p:origin x="832" y="40"/>
      </p:cViewPr>
      <p:guideLst>
        <p:guide orient="horz" pos="2160"/>
        <p:guide pos="36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B18F58-204C-480C-A859-1282686C90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96A99-2FB3-4ABE-A3C5-9C06DACA1C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A6F778C-B9B9-4423-973C-E2CB162D6D60}" type="datetimeFigureOut">
              <a:rPr lang="en-US"/>
              <a:pPr>
                <a:defRPr/>
              </a:pPr>
              <a:t>8/5/2019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E39F7-6B33-410E-97CA-24293E6FD7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Detecting threats on Controller and Data Plane in SDN using Machine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CD5CC-69DF-47B3-99AC-A0FE9F11B0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57B9BB0-3F52-43A4-8599-11D9B477B6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5DD153-181A-4978-A252-73306255F4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8B126C-E0E9-4DEB-B901-9002F5E03C0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0A5AA3-8392-46B9-BAA3-8F35C281E607}" type="datetimeFigureOut">
              <a:rPr lang="en-IN"/>
              <a:pPr>
                <a:defRPr/>
              </a:pPr>
              <a:t>05-08-2019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6697815-6846-4C47-B360-A8A147A2BA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180E7D2-2508-4F13-9835-7F7AD890F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F94B5-B047-411C-90BB-F79FEFB7CC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Detecting threats on Controller and Data Plane in SDN using Machine Learning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F2724-EA9C-40FC-827B-5D10365775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FD4D5F2-AEF2-4F60-B517-FF816B91357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2130425"/>
            <a:ext cx="97155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886200"/>
            <a:ext cx="8001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E446C-2080-4701-BDE0-07B41F07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04990-137F-4CAF-9B49-B6860D685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7054E-BF67-46EF-8744-47090286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D0739-F33D-4A2E-9037-65F97553F8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060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E88B4-F3FF-45F1-BE6E-82DA88FA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CD997-52A6-49B3-9FB7-42538EF2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2A1D8-DB60-4762-A70E-8193DCFA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892CC-DB2E-4945-AE0D-AD451C451B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270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86750" y="274638"/>
            <a:ext cx="25717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74638"/>
            <a:ext cx="75628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A178A-EDD5-40DF-875E-6C81C303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2EBC2-772C-4C85-9059-D916934E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AE120-3942-4982-B5FB-DB6B91C0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EC2CB-03FA-4607-9E19-1A721BAAC5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291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6668" y="802299"/>
            <a:ext cx="8097256" cy="2541431"/>
          </a:xfrm>
        </p:spPr>
        <p:txBody>
          <a:bodyPr bIns="0" anchor="b">
            <a:normAutofit/>
          </a:bodyPr>
          <a:lstStyle>
            <a:lvl1pPr algn="l">
              <a:defRPr sz="61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6669" y="3531205"/>
            <a:ext cx="809725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88" b="0" cap="all" baseline="0">
                <a:solidFill>
                  <a:schemeClr val="tx1"/>
                </a:solidFill>
              </a:defRPr>
            </a:lvl1pPr>
            <a:lvl2pPr marL="428625" indent="0" algn="ctr">
              <a:buNone/>
              <a:defRPr sz="1688"/>
            </a:lvl2pPr>
            <a:lvl3pPr marL="857250" indent="0" algn="ctr">
              <a:buNone/>
              <a:defRPr sz="1688"/>
            </a:lvl3pPr>
            <a:lvl4pPr marL="1285875" indent="0" algn="ctr">
              <a:buNone/>
              <a:defRPr sz="1500"/>
            </a:lvl4pPr>
            <a:lvl5pPr marL="1714500" indent="0" algn="ctr">
              <a:buNone/>
              <a:defRPr sz="1500"/>
            </a:lvl5pPr>
            <a:lvl6pPr marL="2143125" indent="0" algn="ctr">
              <a:buNone/>
              <a:defRPr sz="1500"/>
            </a:lvl6pPr>
            <a:lvl7pPr marL="2571750" indent="0" algn="ctr">
              <a:buNone/>
              <a:defRPr sz="1500"/>
            </a:lvl7pPr>
            <a:lvl8pPr marL="3000375" indent="0" algn="ctr">
              <a:buNone/>
              <a:defRPr sz="1500"/>
            </a:lvl8pPr>
            <a:lvl9pPr marL="34290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5469" y="329308"/>
            <a:ext cx="4663045" cy="309201"/>
          </a:xfrm>
        </p:spPr>
        <p:txBody>
          <a:bodyPr/>
          <a:lstStyle/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47811" y="798973"/>
            <a:ext cx="760330" cy="503578"/>
          </a:xfrm>
        </p:spPr>
        <p:txBody>
          <a:bodyPr/>
          <a:lstStyle/>
          <a:p>
            <a:pPr>
              <a:defRPr/>
            </a:pPr>
            <a:fld id="{612D0739-F33D-4A2E-9037-65F97553F8C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266669" y="3528542"/>
            <a:ext cx="809725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468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A08E2C-AEB7-42A7-B2FD-A41F19CCD9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363027" y="1847088"/>
            <a:ext cx="900705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452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349" y="1756130"/>
            <a:ext cx="8102957" cy="1887950"/>
          </a:xfrm>
        </p:spPr>
        <p:txBody>
          <a:bodyPr anchor="b">
            <a:normAutofit/>
          </a:bodyPr>
          <a:lstStyle>
            <a:lvl1pPr algn="l"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349" y="3806196"/>
            <a:ext cx="8091043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688">
                <a:solidFill>
                  <a:schemeClr val="tx1"/>
                </a:solidFill>
              </a:defRPr>
            </a:lvl1pPr>
            <a:lvl2pPr marL="428625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2pPr>
            <a:lvl3pPr marL="857250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5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1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3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9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716FAA-7AFF-47A1-873A-9D99F692119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63349" y="3804985"/>
            <a:ext cx="80910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170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641" y="804890"/>
            <a:ext cx="900528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6873" y="2010879"/>
            <a:ext cx="4354830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910" y="2017343"/>
            <a:ext cx="43548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57BDF2-2605-4287-BBA5-E993B16E69D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363027" y="1847088"/>
            <a:ext cx="900705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740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742" y="804164"/>
            <a:ext cx="9007182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6742" y="2019550"/>
            <a:ext cx="4354830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63" b="0" cap="all" baseline="0">
                <a:solidFill>
                  <a:schemeClr val="accent1"/>
                </a:solidFill>
              </a:defRPr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6742" y="2824270"/>
            <a:ext cx="4354830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1589" y="2023004"/>
            <a:ext cx="4354830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63" b="0" cap="all" baseline="0">
                <a:solidFill>
                  <a:schemeClr val="accent1"/>
                </a:solidFill>
              </a:defRPr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1589" y="2821491"/>
            <a:ext cx="4354830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F6A5C4-3932-4C0C-9025-EDB23E1A909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363027" y="1847088"/>
            <a:ext cx="900705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853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65D4EE-A235-425C-8C5C-4343F9B522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363027" y="1847088"/>
            <a:ext cx="900705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2056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54EE6-6281-4DD6-80F4-CBC66D90D7F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22977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380" y="798973"/>
            <a:ext cx="3068530" cy="2247117"/>
          </a:xfrm>
        </p:spPr>
        <p:txBody>
          <a:bodyPr anchor="b">
            <a:normAutofit/>
          </a:bodyPr>
          <a:lstStyle>
            <a:lvl1pPr algn="l"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482" y="798974"/>
            <a:ext cx="5636691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379" y="3205492"/>
            <a:ext cx="3070325" cy="2248181"/>
          </a:xfrm>
        </p:spPr>
        <p:txBody>
          <a:bodyPr/>
          <a:lstStyle>
            <a:lvl1pPr marL="0" indent="0" algn="l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883EE5-0C62-41CB-AFF1-51DC3862A85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357762" y="3205491"/>
            <a:ext cx="306514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23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CFE-B7BA-4111-BF2B-A725B2BF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729C3-0197-4B65-B617-3DA30508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CFEF8-1DA5-4E6D-9C0A-3AF09EFC0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08E2C-AEB7-42A7-B2FD-A41F19CCD9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2262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010051" y="482171"/>
            <a:ext cx="3819875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505" y="1129513"/>
            <a:ext cx="5186558" cy="1830584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16615" y="1122543"/>
            <a:ext cx="2616723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000"/>
            </a:lvl1pPr>
            <a:lvl2pPr marL="428625" indent="0">
              <a:buNone/>
              <a:defRPr sz="2625"/>
            </a:lvl2pPr>
            <a:lvl3pPr marL="857250" indent="0">
              <a:buNone/>
              <a:defRPr sz="2250"/>
            </a:lvl3pPr>
            <a:lvl4pPr marL="1285875" indent="0">
              <a:buNone/>
              <a:defRPr sz="1875"/>
            </a:lvl4pPr>
            <a:lvl5pPr marL="1714500" indent="0">
              <a:buNone/>
              <a:defRPr sz="1875"/>
            </a:lvl5pPr>
            <a:lvl6pPr marL="2143125" indent="0">
              <a:buNone/>
              <a:defRPr sz="1875"/>
            </a:lvl6pPr>
            <a:lvl7pPr marL="2571750" indent="0">
              <a:buNone/>
              <a:defRPr sz="1875"/>
            </a:lvl7pPr>
            <a:lvl8pPr marL="3000375" indent="0">
              <a:buNone/>
              <a:defRPr sz="1875"/>
            </a:lvl8pPr>
            <a:lvl9pPr marL="3429000" indent="0">
              <a:buNone/>
              <a:defRPr sz="18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9683" y="3145992"/>
            <a:ext cx="5179129" cy="2003742"/>
          </a:xfrm>
        </p:spPr>
        <p:txBody>
          <a:bodyPr>
            <a:normAutofit/>
          </a:bodyPr>
          <a:lstStyle>
            <a:lvl1pPr marL="0" indent="0" algn="l">
              <a:buNone/>
              <a:defRPr sz="1688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56921" y="5469857"/>
            <a:ext cx="5181892" cy="320123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56921" y="318641"/>
            <a:ext cx="5194691" cy="320931"/>
          </a:xfrm>
        </p:spPr>
        <p:txBody>
          <a:bodyPr/>
          <a:lstStyle/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4180C3-61A3-41B6-8212-D34BF48B860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356921" y="3143605"/>
            <a:ext cx="518189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596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9D7CB8-DE28-4E41-91B0-7869C0D9B2B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363027" y="1847088"/>
            <a:ext cx="900705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578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9167" y="798974"/>
            <a:ext cx="1514758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4380" y="798974"/>
            <a:ext cx="7339528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A24D7-71A4-4030-BAB0-A9A47148C20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8849167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177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7920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6531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502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9453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83950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BB4C58B4-7FE6-4101-92D7-1B1ABBD03B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1500" y="635635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6FD1675-3207-4CAB-95FA-F0663AFE98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05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4406900"/>
            <a:ext cx="97155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288" y="2906713"/>
            <a:ext cx="97155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12248-B53A-4F34-9622-7CD97B614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AFAB6-D48A-465C-AD1E-99721C30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D5C14-391A-4352-9D47-B1EA830D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16FAA-7AFF-47A1-873A-9D99F69211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475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600200"/>
            <a:ext cx="50673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91200" y="1600200"/>
            <a:ext cx="50673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B28DBEA-DDCC-425F-87C4-90EE12E8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757EE0C-CDF4-4700-A549-9584F14A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9D8F60C-BF02-459C-B225-7BEA23A3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7BDF2-2605-4287-BBA5-E993B16E69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535113"/>
            <a:ext cx="50498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174875"/>
            <a:ext cx="50498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07075" y="1535113"/>
            <a:ext cx="50514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7075" y="2174875"/>
            <a:ext cx="50514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6672318-F1A0-41EA-B8AD-C2594DB2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84827CB-22F3-4716-949F-C3147E96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EEE1CB-4A80-48DD-B572-D5C78D3E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6A5C4-3932-4C0C-9025-EDB23E1A90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52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4FE21EF-82BD-4C33-B8A4-24458E8B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B848B30-6770-41CC-BBD4-006A0AD4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1EF67AC-04BA-4B31-A884-61CFD879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5D4EE-A235-425C-8C5C-4343F9B522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10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1362773-7BCB-4A88-B579-EE6AC7EC0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17D424D-F515-4660-A78E-BA9BDF12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BCCC3C1-B450-4F3F-83CE-7FF6F81E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83330-7FA3-4047-92C3-4A8C98C161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37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3050"/>
            <a:ext cx="376078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813" y="273050"/>
            <a:ext cx="638968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1435100"/>
            <a:ext cx="376078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659ADA0-19F9-4348-A376-7B47CAEE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6E8C820-C7EB-4A8F-9FFA-09CD436B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4F777A8-A50A-487C-AF27-9DB52079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A7C5E-320E-4580-AAEE-0BB1C969E5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65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963" y="4800600"/>
            <a:ext cx="68580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39963" y="612775"/>
            <a:ext cx="68580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963" y="5367338"/>
            <a:ext cx="68580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BC5FE76-471B-414B-B6E9-A4DFD505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8A3F024-BF0A-4E59-BA7F-C24D10FD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31B6403-9932-42B9-BD87-74ECA317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CA796-B1FA-4BEE-9936-1F91699796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29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0C018233-59C2-4413-A813-F4CA938F8CE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71500" y="274638"/>
            <a:ext cx="1028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C146D073-66A7-474A-B315-8D39C7379BC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71500" y="1600200"/>
            <a:ext cx="10287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2D352-E447-4B9B-8F10-222CB8386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1500" y="635635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1DF95-E1CD-40DE-8BDE-A628BF6EF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5250" y="6356350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F4B6E-D688-4EF8-B95A-B4D64D2C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91500" y="635635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2CAB754-CAE4-4C0C-9769-698E5331E5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7"/>
            <a:ext cx="11430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1430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0856" y="804520"/>
            <a:ext cx="9003070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0856" y="2015733"/>
            <a:ext cx="9003070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82005" y="330370"/>
            <a:ext cx="3281920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0855" y="329308"/>
            <a:ext cx="556765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0057" y="798973"/>
            <a:ext cx="760330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625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1430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37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  <p:sldLayoutId id="2147484042" r:id="rId13"/>
    <p:sldLayoutId id="2147484044" r:id="rId14"/>
    <p:sldLayoutId id="2147484045" r:id="rId15"/>
    <p:sldLayoutId id="2147484046" r:id="rId16"/>
    <p:sldLayoutId id="2147484058" r:id="rId17"/>
  </p:sldLayoutIdLst>
  <p:hf hdr="0" ftr="0"/>
  <p:txStyles>
    <p:titleStyle>
      <a:lvl1pPr algn="l" defTabSz="857250" rtl="0" eaLnBrk="1" latinLnBrk="0" hangingPunct="1">
        <a:lnSpc>
          <a:spcPct val="90000"/>
        </a:lnSpc>
        <a:spcBef>
          <a:spcPct val="0"/>
        </a:spcBef>
        <a:buNone/>
        <a:defRPr sz="30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14313" indent="-214313" algn="l" defTabSz="857250" rtl="0" eaLnBrk="1" latinLnBrk="0" hangingPunct="1">
        <a:lnSpc>
          <a:spcPct val="120000"/>
        </a:lnSpc>
        <a:spcBef>
          <a:spcPts val="938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75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42938" indent="-214313" algn="l" defTabSz="857250" rtl="0" eaLnBrk="1" latinLnBrk="0" hangingPunct="1">
        <a:lnSpc>
          <a:spcPct val="120000"/>
        </a:lnSpc>
        <a:spcBef>
          <a:spcPts val="46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88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71563" indent="-214313" algn="l" defTabSz="857250" rtl="0" eaLnBrk="1" latinLnBrk="0" hangingPunct="1">
        <a:lnSpc>
          <a:spcPct val="120000"/>
        </a:lnSpc>
        <a:spcBef>
          <a:spcPts val="46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00188" indent="-214313" algn="l" defTabSz="857250" rtl="0" eaLnBrk="1" latinLnBrk="0" hangingPunct="1">
        <a:lnSpc>
          <a:spcPct val="120000"/>
        </a:lnSpc>
        <a:spcBef>
          <a:spcPts val="46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13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28813" indent="-214313" algn="l" defTabSz="857250" rtl="0" eaLnBrk="1" latinLnBrk="0" hangingPunct="1">
        <a:lnSpc>
          <a:spcPct val="120000"/>
        </a:lnSpc>
        <a:spcBef>
          <a:spcPts val="46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25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357438" indent="-214313" algn="l" defTabSz="857250" rtl="0" eaLnBrk="1" latinLnBrk="0" hangingPunct="1">
        <a:lnSpc>
          <a:spcPct val="120000"/>
        </a:lnSpc>
        <a:spcBef>
          <a:spcPts val="46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25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86063" indent="-214313" algn="l" defTabSz="857250" rtl="0" eaLnBrk="1" latinLnBrk="0" hangingPunct="1">
        <a:lnSpc>
          <a:spcPct val="120000"/>
        </a:lnSpc>
        <a:spcBef>
          <a:spcPts val="46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25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14688" indent="-214313" algn="l" defTabSz="857250" rtl="0" eaLnBrk="1" latinLnBrk="0" hangingPunct="1">
        <a:lnSpc>
          <a:spcPct val="120000"/>
        </a:lnSpc>
        <a:spcBef>
          <a:spcPts val="46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25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43313" indent="-214313" algn="l" defTabSz="857250" rtl="0" eaLnBrk="1" latinLnBrk="0" hangingPunct="1">
        <a:lnSpc>
          <a:spcPct val="120000"/>
        </a:lnSpc>
        <a:spcBef>
          <a:spcPts val="46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25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1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0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4C6B73-776C-41CA-912F-8D0F1895951D}"/>
              </a:ext>
            </a:extLst>
          </p:cNvPr>
          <p:cNvSpPr txBox="1"/>
          <p:nvPr/>
        </p:nvSpPr>
        <p:spPr>
          <a:xfrm>
            <a:off x="566428" y="836712"/>
            <a:ext cx="102971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600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algn="ctr"/>
            <a:r>
              <a:rPr lang="en-IN" sz="60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Computer</a:t>
            </a:r>
          </a:p>
          <a:p>
            <a:pPr algn="ctr"/>
            <a:r>
              <a:rPr lang="en-IN" sz="60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Graphics and</a:t>
            </a:r>
          </a:p>
          <a:p>
            <a:pPr algn="ctr"/>
            <a:r>
              <a:rPr lang="en-IN" sz="60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Multimedia(CSL205)</a:t>
            </a:r>
          </a:p>
          <a:p>
            <a:pPr algn="ctr"/>
            <a:endParaRPr lang="en-IN" sz="600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CADD0-8258-4E24-905B-7461A0AD8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16" y="2015733"/>
            <a:ext cx="10729192" cy="345061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4C6B73-776C-41CA-912F-8D0F1895951D}"/>
              </a:ext>
            </a:extLst>
          </p:cNvPr>
          <p:cNvSpPr txBox="1"/>
          <p:nvPr/>
        </p:nvSpPr>
        <p:spPr>
          <a:xfrm>
            <a:off x="818456" y="1936283"/>
            <a:ext cx="1029714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Module-1</a:t>
            </a:r>
          </a:p>
          <a:p>
            <a:endParaRPr lang="en-IN" sz="2800" b="1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algn="just"/>
            <a:r>
              <a:rPr lang="en-IN" sz="28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Introduction to computer graphics</a:t>
            </a:r>
            <a:r>
              <a:rPr lang="en-IN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. Fundamental concepts: pixels, aspect ratio, transformations, clipping, etc. Basic line generation algorithm. Evolution of computer graphics systems. Real-life applications of computer graphics.</a:t>
            </a:r>
          </a:p>
          <a:p>
            <a:endParaRPr lang="en-IN" sz="200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0CF31F-7BE1-4E13-A18B-F003BB2A13C0}"/>
              </a:ext>
            </a:extLst>
          </p:cNvPr>
          <p:cNvSpPr txBox="1">
            <a:spLocks/>
          </p:cNvSpPr>
          <p:nvPr/>
        </p:nvSpPr>
        <p:spPr>
          <a:xfrm>
            <a:off x="602432" y="620688"/>
            <a:ext cx="4300736" cy="831627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IN" dirty="0"/>
              <a:t>Syllabus Outline</a:t>
            </a:r>
          </a:p>
        </p:txBody>
      </p:sp>
    </p:spTree>
    <p:extLst>
      <p:ext uri="{BB962C8B-B14F-4D97-AF65-F5344CB8AC3E}">
        <p14:creationId xmlns:p14="http://schemas.microsoft.com/office/powerpoint/2010/main" val="204749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4C6B73-776C-41CA-912F-8D0F1895951D}"/>
              </a:ext>
            </a:extLst>
          </p:cNvPr>
          <p:cNvSpPr txBox="1"/>
          <p:nvPr/>
        </p:nvSpPr>
        <p:spPr>
          <a:xfrm>
            <a:off x="746448" y="1844824"/>
            <a:ext cx="102971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Module-2</a:t>
            </a:r>
          </a:p>
          <a:p>
            <a:pPr algn="just"/>
            <a:endParaRPr lang="en-IN" sz="280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algn="just"/>
            <a:r>
              <a:rPr lang="en-IN" sz="28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Viewing and Clipping: </a:t>
            </a:r>
            <a:r>
              <a:rPr lang="en-IN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Window-to-Viewport Coordinate transformation, point clipping, line clipping algorithms: Cohen–Sutherland Line Clipping Algorithm, Liang Barsky Line Clipping Algorithm. Polygon Clipping Algorithms: Sutherland-Hodgman Algorithm, Connected Component Problem and its solution using </a:t>
            </a:r>
            <a:r>
              <a:rPr lang="en-IN" sz="280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Weiler</a:t>
            </a:r>
            <a:r>
              <a:rPr lang="en-IN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-Atherton Algorithm.</a:t>
            </a:r>
          </a:p>
          <a:p>
            <a:endParaRPr lang="en-IN" sz="200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0CF31F-7BE1-4E13-A18B-F003BB2A13C0}"/>
              </a:ext>
            </a:extLst>
          </p:cNvPr>
          <p:cNvSpPr txBox="1">
            <a:spLocks/>
          </p:cNvSpPr>
          <p:nvPr/>
        </p:nvSpPr>
        <p:spPr>
          <a:xfrm>
            <a:off x="602432" y="620688"/>
            <a:ext cx="4300736" cy="831627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IN" dirty="0"/>
              <a:t>Syllabus Outline</a:t>
            </a:r>
          </a:p>
        </p:txBody>
      </p:sp>
    </p:spTree>
    <p:extLst>
      <p:ext uri="{BB962C8B-B14F-4D97-AF65-F5344CB8AC3E}">
        <p14:creationId xmlns:p14="http://schemas.microsoft.com/office/powerpoint/2010/main" val="351429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4C6B73-776C-41CA-912F-8D0F1895951D}"/>
              </a:ext>
            </a:extLst>
          </p:cNvPr>
          <p:cNvSpPr txBox="1"/>
          <p:nvPr/>
        </p:nvSpPr>
        <p:spPr>
          <a:xfrm>
            <a:off x="818456" y="1936283"/>
            <a:ext cx="102971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Module-3</a:t>
            </a:r>
          </a:p>
          <a:p>
            <a:pPr algn="just"/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Two-Dimensional Geometric Transformations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: Different types of transformations and their corresponding matrix representations: Rotation, Translation, Scaling. Homogeneous Coordinates, Composite Transformations. Three-Dimensional Geometric Transformations: Matrix representation for 3-D rotation, 3-D rotation in homogenous coordinates, matrix representation for 3-D scaling and 3-D translation. </a:t>
            </a:r>
            <a:endParaRPr lang="en-IN" sz="200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0CF31F-7BE1-4E13-A18B-F003BB2A13C0}"/>
              </a:ext>
            </a:extLst>
          </p:cNvPr>
          <p:cNvSpPr txBox="1">
            <a:spLocks/>
          </p:cNvSpPr>
          <p:nvPr/>
        </p:nvSpPr>
        <p:spPr>
          <a:xfrm>
            <a:off x="602432" y="620688"/>
            <a:ext cx="4300736" cy="831627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IN" dirty="0"/>
              <a:t>Syllabus Outline</a:t>
            </a:r>
          </a:p>
        </p:txBody>
      </p:sp>
    </p:spTree>
    <p:extLst>
      <p:ext uri="{BB962C8B-B14F-4D97-AF65-F5344CB8AC3E}">
        <p14:creationId xmlns:p14="http://schemas.microsoft.com/office/powerpoint/2010/main" val="210522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4C6B73-776C-41CA-912F-8D0F1895951D}"/>
              </a:ext>
            </a:extLst>
          </p:cNvPr>
          <p:cNvSpPr txBox="1"/>
          <p:nvPr/>
        </p:nvSpPr>
        <p:spPr>
          <a:xfrm>
            <a:off x="818456" y="1936283"/>
            <a:ext cx="102971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Module-4</a:t>
            </a:r>
          </a:p>
          <a:p>
            <a:pPr algn="just"/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Computer Animation: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Key terminologies/jargons: Morphing, Twinning, Keyframes, Anticipation, Follow-up, Modeling, Decoration, Compositing, Rendering, Flickr, Flickr rate, Fade-in, Fade-out, Exaggeration, etc. Twelve Principles of Computer Animation. Persistence of vision. Evolution of animation and adoption of Computer-generated imagery (CGI). Processes involved in computer animation.</a:t>
            </a:r>
            <a:endParaRPr lang="en-IN" sz="200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0CF31F-7BE1-4E13-A18B-F003BB2A13C0}"/>
              </a:ext>
            </a:extLst>
          </p:cNvPr>
          <p:cNvSpPr txBox="1">
            <a:spLocks/>
          </p:cNvSpPr>
          <p:nvPr/>
        </p:nvSpPr>
        <p:spPr>
          <a:xfrm>
            <a:off x="602432" y="620688"/>
            <a:ext cx="4300736" cy="831627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IN" dirty="0"/>
              <a:t>Syllabus Outline</a:t>
            </a:r>
          </a:p>
        </p:txBody>
      </p:sp>
    </p:spTree>
    <p:extLst>
      <p:ext uri="{BB962C8B-B14F-4D97-AF65-F5344CB8AC3E}">
        <p14:creationId xmlns:p14="http://schemas.microsoft.com/office/powerpoint/2010/main" val="197584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4C6B73-776C-41CA-912F-8D0F1895951D}"/>
              </a:ext>
            </a:extLst>
          </p:cNvPr>
          <p:cNvSpPr txBox="1"/>
          <p:nvPr/>
        </p:nvSpPr>
        <p:spPr>
          <a:xfrm>
            <a:off x="818456" y="1936283"/>
            <a:ext cx="10297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Module-5</a:t>
            </a:r>
          </a:p>
          <a:p>
            <a:pPr algn="just"/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Types of camera shots: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extreme long shot, long shot, medium shot, closeup, extreme closeup, dolly shot, bird’s eye view shot, master shot, point-of-view (POV) shot, etc. Camera zooming vs panning. Storyboarding in animation, preparation of the textual storyboards for various real-time scenarios. </a:t>
            </a:r>
            <a:endParaRPr lang="en-IN" sz="200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0CF31F-7BE1-4E13-A18B-F003BB2A13C0}"/>
              </a:ext>
            </a:extLst>
          </p:cNvPr>
          <p:cNvSpPr txBox="1">
            <a:spLocks/>
          </p:cNvSpPr>
          <p:nvPr/>
        </p:nvSpPr>
        <p:spPr>
          <a:xfrm>
            <a:off x="602432" y="620688"/>
            <a:ext cx="4300736" cy="831627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IN" dirty="0"/>
              <a:t>Syllabus Outline</a:t>
            </a:r>
          </a:p>
        </p:txBody>
      </p:sp>
    </p:spTree>
    <p:extLst>
      <p:ext uri="{BB962C8B-B14F-4D97-AF65-F5344CB8AC3E}">
        <p14:creationId xmlns:p14="http://schemas.microsoft.com/office/powerpoint/2010/main" val="355393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0CF31F-7BE1-4E13-A18B-F003BB2A13C0}"/>
              </a:ext>
            </a:extLst>
          </p:cNvPr>
          <p:cNvSpPr txBox="1">
            <a:spLocks/>
          </p:cNvSpPr>
          <p:nvPr/>
        </p:nvSpPr>
        <p:spPr>
          <a:xfrm>
            <a:off x="458414" y="242736"/>
            <a:ext cx="7776866" cy="831627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IN" dirty="0"/>
              <a:t>Evaluation Scheme (Tentative)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EBFE14-5864-4D85-9FB7-34523B07B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81671"/>
              </p:ext>
            </p:extLst>
          </p:nvPr>
        </p:nvGraphicFramePr>
        <p:xfrm>
          <a:off x="1162173" y="1700808"/>
          <a:ext cx="8241555" cy="3312368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5256584">
                  <a:extLst>
                    <a:ext uri="{9D8B030D-6E8A-4147-A177-3AD203B41FA5}">
                      <a16:colId xmlns:a16="http://schemas.microsoft.com/office/drawing/2014/main" val="158783305"/>
                    </a:ext>
                  </a:extLst>
                </a:gridCol>
                <a:gridCol w="2984971">
                  <a:extLst>
                    <a:ext uri="{9D8B030D-6E8A-4147-A177-3AD203B41FA5}">
                      <a16:colId xmlns:a16="http://schemas.microsoft.com/office/drawing/2014/main" val="34889559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Components of Course Evaluation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Percentage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42930198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Mid Term Examination-1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0042249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Mid Term Examination-2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3119113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End Term Examination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75517496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lvl="0" indent="0" algn="l" defTabSz="85725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effectLst/>
                        </a:rPr>
                        <a:t>End Term Lab Examination/Project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26732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048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4C6B73-776C-41CA-912F-8D0F1895951D}"/>
              </a:ext>
            </a:extLst>
          </p:cNvPr>
          <p:cNvSpPr txBox="1"/>
          <p:nvPr/>
        </p:nvSpPr>
        <p:spPr>
          <a:xfrm>
            <a:off x="458415" y="1556792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0CF31F-7BE1-4E13-A18B-F003BB2A13C0}"/>
              </a:ext>
            </a:extLst>
          </p:cNvPr>
          <p:cNvSpPr txBox="1">
            <a:spLocks/>
          </p:cNvSpPr>
          <p:nvPr/>
        </p:nvSpPr>
        <p:spPr>
          <a:xfrm>
            <a:off x="242392" y="242736"/>
            <a:ext cx="5616624" cy="831627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IN" sz="4000" dirty="0"/>
              <a:t>Objectives of the Course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DC568D-0CD3-407C-A348-0BC9E1D6AE7A}"/>
              </a:ext>
            </a:extLst>
          </p:cNvPr>
          <p:cNvSpPr txBox="1">
            <a:spLocks/>
          </p:cNvSpPr>
          <p:nvPr/>
        </p:nvSpPr>
        <p:spPr>
          <a:xfrm>
            <a:off x="464161" y="1253331"/>
            <a:ext cx="10507424" cy="435133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/>
              <a:t>To make the students understand the preliminary concepts of Computer Graphics</a:t>
            </a:r>
          </a:p>
          <a:p>
            <a:endParaRPr lang="en-IN" sz="2800" dirty="0"/>
          </a:p>
          <a:p>
            <a:r>
              <a:rPr lang="en-IN" sz="2800" dirty="0"/>
              <a:t>To introduce the underlying mathematical foundations behind graphics.</a:t>
            </a:r>
          </a:p>
          <a:p>
            <a:endParaRPr lang="en-IN" sz="2800" dirty="0"/>
          </a:p>
          <a:p>
            <a:r>
              <a:rPr lang="en-IN" sz="2800" dirty="0"/>
              <a:t>To introduce the concept of ‘Computer Animation’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800" dirty="0"/>
          </a:p>
          <a:p>
            <a:r>
              <a:rPr lang="en-IN" sz="2800" dirty="0"/>
              <a:t>To develop/strengthen creative thinking in students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9221887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nnett_Template1" id="{F04BC1C0-DFFB-47A2-835F-BB8EA3BCA67D}" vid="{E1ACB976-6FE4-49C4-87BC-C2AC14573FC9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Bennett_Template1</Template>
  <TotalTime>1499</TotalTime>
  <Words>348</Words>
  <Application>Microsoft Office PowerPoint</Application>
  <PresentationFormat>Custom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Arial</vt:lpstr>
      <vt:lpstr>Gill Sans MT</vt:lpstr>
      <vt:lpstr>Custom Design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Apoorva Mishra</dc:creator>
  <cp:lastModifiedBy>Apoorva</cp:lastModifiedBy>
  <cp:revision>34</cp:revision>
  <dcterms:created xsi:type="dcterms:W3CDTF">2019-01-03T06:03:13Z</dcterms:created>
  <dcterms:modified xsi:type="dcterms:W3CDTF">2019-08-05T05:33:28Z</dcterms:modified>
</cp:coreProperties>
</file>