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/>
    <p:restoredTop sz="94625"/>
  </p:normalViewPr>
  <p:slideViewPr>
    <p:cSldViewPr snapToGrid="0" snapToObjects="1">
      <p:cViewPr varScale="1">
        <p:scale>
          <a:sx n="121" d="100"/>
          <a:sy n="121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B8DF-1B5D-6044-A1F0-0C9D08E2D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4844-99BE-8748-B25F-BFBF6CA7C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D4F-95FE-C645-BF45-499B05F7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F34-4391-1B4A-A105-E641D2D6E040}" type="datetimeFigureOut">
              <a:rPr lang="en-AU" smtClean="0"/>
              <a:t>17/6/20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47A46-FFA3-C840-9694-9EA6DA3D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9BA2-773E-6843-8EFB-D5C0FA2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0D88-9FC5-FE4D-9C36-A4C8F0B3DF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56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F023-2265-BB47-B52B-30784BA8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28D36-A8AC-9547-8D59-777DF8CE9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4CB4C-6AA7-B341-B509-B1308A24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F34-4391-1B4A-A105-E641D2D6E040}" type="datetimeFigureOut">
              <a:rPr lang="en-AU" smtClean="0"/>
              <a:t>17/6/20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6C1A-2A16-4443-86E2-E6B456D5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57FE-593C-D642-873B-68EFCF55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0D88-9FC5-FE4D-9C36-A4C8F0B3DF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05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CE3B2-23C0-9749-88F0-783465DB6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1E72C-0A43-E244-AEB1-18762E412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7573-BCCE-A348-9656-6D2AEA4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F34-4391-1B4A-A105-E641D2D6E040}" type="datetimeFigureOut">
              <a:rPr lang="en-AU" smtClean="0"/>
              <a:t>17/6/20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803C0-4B4C-BD4D-B097-B05F41D2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F0FF-E24E-1C4B-97CC-6DAEF35C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0D88-9FC5-FE4D-9C36-A4C8F0B3DF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30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D22E-06E0-AA45-8585-9C5ED693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9978-1EE5-1F42-95EE-DBF35ED1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C336-2FED-794E-8F01-B55AAD7F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F34-4391-1B4A-A105-E641D2D6E040}" type="datetimeFigureOut">
              <a:rPr lang="en-AU" smtClean="0"/>
              <a:t>17/6/20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D64A-C5C0-A248-9980-7F955907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B87D-D378-5249-9B36-D177F369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0D88-9FC5-FE4D-9C36-A4C8F0B3DF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19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DD76-4232-AC4B-8689-70E8EC4C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E421C-1529-BF42-8F3D-08B87753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FD86-AE6F-9E44-B819-9D03B2A3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F34-4391-1B4A-A105-E641D2D6E040}" type="datetimeFigureOut">
              <a:rPr lang="en-AU" smtClean="0"/>
              <a:t>17/6/20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F7EA-DB05-464C-B37B-4EF8CB01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FFF1A-2A6D-1D44-87D2-2564F045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0D88-9FC5-FE4D-9C36-A4C8F0B3DF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6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F218-C3CC-EC42-A3B2-57BA259F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4FE3-A9FB-754D-862E-E36EA5BD7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16973-CBD9-AB47-8C7E-4B2E9D816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32C14-9CF9-F044-82B4-15DCD736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F34-4391-1B4A-A105-E641D2D6E040}" type="datetimeFigureOut">
              <a:rPr lang="en-AU" smtClean="0"/>
              <a:t>17/6/20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245CC-DE0A-4141-9515-C122FD96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3D6FC-5741-3148-8454-A36F4424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0D88-9FC5-FE4D-9C36-A4C8F0B3DF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10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438F-715F-2947-BCDE-5486026F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A8896-42EE-6B47-8736-2EBB67F8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DC35-47EB-5648-A09B-10107DBD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56984-254B-6C44-8EEC-4E31373C0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EC4E-04EB-A443-A171-7365AAE3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65B19-8900-784B-A3C9-FEBD9AA3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F34-4391-1B4A-A105-E641D2D6E040}" type="datetimeFigureOut">
              <a:rPr lang="en-AU" smtClean="0"/>
              <a:t>17/6/20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FAA3A-9D6C-4043-8EB3-CD6506E2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A68B1-181F-E24F-A93E-FAB290D8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0D88-9FC5-FE4D-9C36-A4C8F0B3DF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54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4FDD-3D7C-3746-BA33-C3D554B7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44229-6280-ED4B-BE9C-E6D5C9D2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F34-4391-1B4A-A105-E641D2D6E040}" type="datetimeFigureOut">
              <a:rPr lang="en-AU" smtClean="0"/>
              <a:t>17/6/20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4D572-74ED-4D47-B465-57DDB263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BC72D-2F7E-F841-8B89-019726F2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0D88-9FC5-FE4D-9C36-A4C8F0B3DF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6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361B9-B033-6F4C-9DCE-838EF795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F34-4391-1B4A-A105-E641D2D6E040}" type="datetimeFigureOut">
              <a:rPr lang="en-AU" smtClean="0"/>
              <a:t>17/6/20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4513D-4B21-AF46-AD22-1E59EF26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85BB2-1318-3D43-B7B7-458D4417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0D88-9FC5-FE4D-9C36-A4C8F0B3DF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8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8457-4E36-4E40-8855-88713659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4DA5-7023-944F-8335-8661B4FB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9FDF4-3DDD-3F4F-96F2-3DFF62C9E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F1A6-4115-BF4C-B6C0-2AB3F76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F34-4391-1B4A-A105-E641D2D6E040}" type="datetimeFigureOut">
              <a:rPr lang="en-AU" smtClean="0"/>
              <a:t>17/6/20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55B34-430A-D84E-A4C3-575E9C56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8B8A1-5789-C441-9526-7461CFCC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0D88-9FC5-FE4D-9C36-A4C8F0B3DF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86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0EF8-1F8F-054D-AC94-575998F0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FDDD4-8588-0C4C-A51C-549E5BC74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4A20-CAF9-384E-BBB7-FE69C27AF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3FB71-022B-2243-AF50-48E64F07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CF34-4391-1B4A-A105-E641D2D6E040}" type="datetimeFigureOut">
              <a:rPr lang="en-AU" smtClean="0"/>
              <a:t>17/6/20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987CA-1785-C547-B164-3394F800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3443C-B3D7-5840-89B5-615820EC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0D88-9FC5-FE4D-9C36-A4C8F0B3DF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6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10037-610B-324D-BCB7-A97C361E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F3643-ED2C-BA4A-B9AC-A2AEB6E1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5AEC-A904-DA44-9E9E-547D69495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CF34-4391-1B4A-A105-E641D2D6E040}" type="datetimeFigureOut">
              <a:rPr lang="en-AU" smtClean="0"/>
              <a:t>17/6/20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6A2E-EDF9-3945-87E0-A800C7B81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644E-0BE9-C54D-9B6B-91B445A36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0D88-9FC5-FE4D-9C36-A4C8F0B3DF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3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134F-346E-3841-8470-22FBE835F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Introduction to BIDS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F9311-263A-BC41-A983-37A003264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Dragan Rangelov</a:t>
            </a:r>
          </a:p>
        </p:txBody>
      </p:sp>
    </p:spTree>
    <p:extLst>
      <p:ext uri="{BB962C8B-B14F-4D97-AF65-F5344CB8AC3E}">
        <p14:creationId xmlns:p14="http://schemas.microsoft.com/office/powerpoint/2010/main" val="354858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BB09-D3E1-0440-983D-03C2D469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 primer on JSON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9618-DF73-1045-9EE7-C718F9EA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JavaScript Object Notation (or Jason)</a:t>
            </a:r>
          </a:p>
          <a:p>
            <a:r>
              <a:rPr lang="en-AU" dirty="0"/>
              <a:t>Language-independent format, a text file with ”.</a:t>
            </a:r>
            <a:r>
              <a:rPr lang="en-AU" dirty="0" err="1"/>
              <a:t>json</a:t>
            </a:r>
            <a:r>
              <a:rPr lang="en-AU" dirty="0"/>
              <a:t>” extension</a:t>
            </a:r>
          </a:p>
          <a:p>
            <a:r>
              <a:rPr lang="en-AU" dirty="0"/>
              <a:t>That is organised in a specific way:</a:t>
            </a:r>
          </a:p>
          <a:p>
            <a:pPr lvl="1"/>
            <a:r>
              <a:rPr lang="en-AU" dirty="0"/>
              <a:t>Attribute-value pairs, “task”: “Stroop”</a:t>
            </a:r>
          </a:p>
          <a:p>
            <a:r>
              <a:rPr lang="en-AU" dirty="0"/>
              <a:t>Such files can be easily parsed by most (all?) programming languages</a:t>
            </a:r>
          </a:p>
          <a:p>
            <a:r>
              <a:rPr lang="en-AU" dirty="0"/>
              <a:t>And read in as a language-specific data structure:</a:t>
            </a:r>
          </a:p>
          <a:p>
            <a:pPr lvl="1"/>
            <a:r>
              <a:rPr lang="en-AU" dirty="0"/>
              <a:t>MATLAB – structure</a:t>
            </a:r>
          </a:p>
          <a:p>
            <a:pPr lvl="1"/>
            <a:r>
              <a:rPr lang="en-AU" dirty="0"/>
              <a:t>Python – dictionary</a:t>
            </a:r>
          </a:p>
          <a:p>
            <a:pPr lvl="1"/>
            <a:r>
              <a:rPr lang="en-AU" dirty="0"/>
              <a:t>R - data frames (lists, too)</a:t>
            </a:r>
          </a:p>
        </p:txBody>
      </p:sp>
    </p:spTree>
    <p:extLst>
      <p:ext uri="{BB962C8B-B14F-4D97-AF65-F5344CB8AC3E}">
        <p14:creationId xmlns:p14="http://schemas.microsoft.com/office/powerpoint/2010/main" val="50722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EB58-3C0D-3041-B458-D7516A7B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JSON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665B-0FB4-3743-A7D5-B324DB0A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you cannot do with JSON</a:t>
            </a:r>
          </a:p>
          <a:p>
            <a:pPr lvl="1"/>
            <a:r>
              <a:rPr lang="en-AU" dirty="0"/>
              <a:t>Cannot evaluate statements, e.g., x = cos(theta)</a:t>
            </a:r>
          </a:p>
          <a:p>
            <a:pPr lvl="1"/>
            <a:r>
              <a:rPr lang="en-AU" dirty="0"/>
              <a:t>Cannot check for syntax errors (easily)</a:t>
            </a:r>
          </a:p>
          <a:p>
            <a:pPr lvl="1"/>
            <a:r>
              <a:rPr lang="en-AU" dirty="0"/>
              <a:t>Because – it’s a simple text file</a:t>
            </a:r>
          </a:p>
          <a:p>
            <a:r>
              <a:rPr lang="en-AU" dirty="0"/>
              <a:t>What you can do with JSON</a:t>
            </a:r>
          </a:p>
          <a:p>
            <a:pPr lvl="1"/>
            <a:r>
              <a:rPr lang="en-AU" dirty="0"/>
              <a:t>Store anything that can be converted to strings (which is a lot/if not all)</a:t>
            </a:r>
          </a:p>
          <a:p>
            <a:pPr lvl="1"/>
            <a:r>
              <a:rPr lang="en-AU" dirty="0"/>
              <a:t>Can </a:t>
            </a:r>
            <a:r>
              <a:rPr lang="en-AU" dirty="0">
                <a:solidFill>
                  <a:srgbClr val="C00000"/>
                </a:solidFill>
              </a:rPr>
              <a:t>organise structured metadata </a:t>
            </a:r>
            <a:r>
              <a:rPr lang="en-AU" dirty="0"/>
              <a:t>easily</a:t>
            </a:r>
          </a:p>
        </p:txBody>
      </p:sp>
    </p:spTree>
    <p:extLst>
      <p:ext uri="{BB962C8B-B14F-4D97-AF65-F5344CB8AC3E}">
        <p14:creationId xmlns:p14="http://schemas.microsoft.com/office/powerpoint/2010/main" val="23927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B8BB-488D-6945-B2A2-18B9A1DC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C101E-076F-3644-B39E-B3EE30C4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Modality-specific data</a:t>
            </a:r>
          </a:p>
          <a:p>
            <a:pPr lvl="1"/>
            <a:r>
              <a:rPr lang="en-AU" dirty="0"/>
              <a:t>Will depend on the nature of the acquired data</a:t>
            </a:r>
          </a:p>
          <a:p>
            <a:pPr lvl="1"/>
            <a:r>
              <a:rPr lang="en-AU" dirty="0"/>
              <a:t>Behaviour, fMRI, EEG/MEG, eye-movements, questionnaires, …</a:t>
            </a:r>
          </a:p>
          <a:p>
            <a:r>
              <a:rPr lang="en-AU" dirty="0"/>
              <a:t>Metadata – </a:t>
            </a:r>
            <a:r>
              <a:rPr lang="en-AU" dirty="0" err="1"/>
              <a:t>json</a:t>
            </a:r>
            <a:r>
              <a:rPr lang="en-AU" dirty="0"/>
              <a:t> files</a:t>
            </a:r>
          </a:p>
          <a:p>
            <a:pPr lvl="1"/>
            <a:r>
              <a:rPr lang="en-AU" dirty="0"/>
              <a:t>fMRI – hardware specifics, sequence parameters, etc. …</a:t>
            </a:r>
          </a:p>
          <a:p>
            <a:pPr lvl="1"/>
            <a:r>
              <a:rPr lang="en-AU" dirty="0"/>
              <a:t>EEG - hardware specifics (filters, sampling frequency, manufacturer, etc.)</a:t>
            </a:r>
          </a:p>
          <a:p>
            <a:pPr lvl="1"/>
            <a:r>
              <a:rPr lang="en-AU" dirty="0"/>
              <a:t>You get the idea</a:t>
            </a:r>
          </a:p>
          <a:p>
            <a:r>
              <a:rPr lang="en-AU" dirty="0"/>
              <a:t>This is boring and tedious (if not impossible) to create by hand</a:t>
            </a:r>
          </a:p>
          <a:p>
            <a:r>
              <a:rPr lang="en-AU" dirty="0"/>
              <a:t>There are tools that automate this process (dcm2niix, </a:t>
            </a:r>
            <a:r>
              <a:rPr lang="en-AU" dirty="0" err="1"/>
              <a:t>mne</a:t>
            </a:r>
            <a:r>
              <a:rPr lang="en-AU" dirty="0"/>
              <a:t>-python)</a:t>
            </a:r>
          </a:p>
        </p:txBody>
      </p:sp>
    </p:spTree>
    <p:extLst>
      <p:ext uri="{BB962C8B-B14F-4D97-AF65-F5344CB8AC3E}">
        <p14:creationId xmlns:p14="http://schemas.microsoft.com/office/powerpoint/2010/main" val="11525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D5F9-E6BC-F647-8A84-6F57F05E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data – also part of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D07E-B762-474E-9D6E-E5E4AE7A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Used in task-based neuroimaging (broadly defined)</a:t>
            </a:r>
          </a:p>
          <a:p>
            <a:r>
              <a:rPr lang="en-AU" dirty="0"/>
              <a:t>As opposed to resting-state neuroimaging</a:t>
            </a:r>
          </a:p>
          <a:p>
            <a:r>
              <a:rPr lang="en-AU" dirty="0"/>
              <a:t>Describe </a:t>
            </a:r>
            <a:r>
              <a:rPr lang="en-AU" dirty="0">
                <a:solidFill>
                  <a:srgbClr val="C00000"/>
                </a:solidFill>
              </a:rPr>
              <a:t>timing and other properties</a:t>
            </a:r>
            <a:r>
              <a:rPr lang="en-AU" dirty="0"/>
              <a:t> recorded during the imaging session:</a:t>
            </a:r>
          </a:p>
          <a:p>
            <a:pPr lvl="1"/>
            <a:r>
              <a:rPr lang="en-AU" dirty="0"/>
              <a:t>Essentially list of triggers (for EEG) or events (for fMRI)</a:t>
            </a:r>
          </a:p>
          <a:p>
            <a:pPr lvl="2"/>
            <a:r>
              <a:rPr lang="en-AU" dirty="0"/>
              <a:t>Onset, duration</a:t>
            </a:r>
          </a:p>
          <a:p>
            <a:pPr lvl="1"/>
            <a:r>
              <a:rPr lang="en-AU" dirty="0"/>
              <a:t>BUT, you can add other data as well – eye-data, reaction times, etc.</a:t>
            </a:r>
          </a:p>
          <a:p>
            <a:pPr lvl="1"/>
            <a:r>
              <a:rPr lang="en-AU" dirty="0"/>
              <a:t>Which later on facilitates cross-modal analyses</a:t>
            </a:r>
          </a:p>
        </p:txBody>
      </p:sp>
    </p:spTree>
    <p:extLst>
      <p:ext uri="{BB962C8B-B14F-4D97-AF65-F5344CB8AC3E}">
        <p14:creationId xmlns:p14="http://schemas.microsoft.com/office/powerpoint/2010/main" val="58384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069C-FCCF-6A45-A11D-873F0B61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Physiological and other continuous 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E742-3131-BC46-88DD-4B14A686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Eye position / Respiration / heart beat / GSR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324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1B03-0568-504E-9106-481C9D60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F807-AD99-D547-A051-DFD7A979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Imaging data:</a:t>
            </a:r>
          </a:p>
          <a:p>
            <a:pPr lvl="1"/>
            <a:r>
              <a:rPr lang="en-AU" dirty="0"/>
              <a:t>MRI – </a:t>
            </a:r>
            <a:r>
              <a:rPr lang="en-AU" dirty="0" err="1"/>
              <a:t>nifti</a:t>
            </a:r>
            <a:endParaRPr lang="en-AU" dirty="0"/>
          </a:p>
          <a:p>
            <a:pPr lvl="1"/>
            <a:r>
              <a:rPr lang="en-AU" dirty="0"/>
              <a:t>MEG – no consensus</a:t>
            </a:r>
          </a:p>
          <a:p>
            <a:pPr lvl="1"/>
            <a:r>
              <a:rPr lang="en-AU" dirty="0"/>
              <a:t>(</a:t>
            </a:r>
            <a:r>
              <a:rPr lang="en-AU" dirty="0" err="1"/>
              <a:t>i</a:t>
            </a:r>
            <a:r>
              <a:rPr lang="en-AU" dirty="0"/>
              <a:t>)EEG – </a:t>
            </a:r>
            <a:r>
              <a:rPr lang="en-AU" dirty="0" err="1"/>
              <a:t>edf</a:t>
            </a:r>
            <a:r>
              <a:rPr lang="en-AU" dirty="0"/>
              <a:t>, </a:t>
            </a:r>
            <a:r>
              <a:rPr lang="en-AU" dirty="0" err="1"/>
              <a:t>biosemi</a:t>
            </a:r>
            <a:r>
              <a:rPr lang="en-AU" dirty="0"/>
              <a:t>, </a:t>
            </a:r>
            <a:r>
              <a:rPr lang="en-AU" dirty="0" err="1"/>
              <a:t>brainvision</a:t>
            </a:r>
            <a:r>
              <a:rPr lang="en-AU" dirty="0"/>
              <a:t>, </a:t>
            </a:r>
            <a:r>
              <a:rPr lang="en-AU" dirty="0" err="1"/>
              <a:t>eeglab</a:t>
            </a:r>
            <a:endParaRPr lang="en-AU" dirty="0"/>
          </a:p>
          <a:p>
            <a:r>
              <a:rPr lang="en-AU" dirty="0"/>
              <a:t>Other data:</a:t>
            </a:r>
          </a:p>
          <a:p>
            <a:pPr lvl="1"/>
            <a:r>
              <a:rPr lang="en-AU" dirty="0"/>
              <a:t>Compressed tab-separated values (</a:t>
            </a:r>
            <a:r>
              <a:rPr lang="en-AU" dirty="0" err="1"/>
              <a:t>tsv.gz</a:t>
            </a:r>
            <a:r>
              <a:rPr lang="en-AU" dirty="0"/>
              <a:t>) text files</a:t>
            </a:r>
          </a:p>
        </p:txBody>
      </p:sp>
    </p:spTree>
    <p:extLst>
      <p:ext uri="{BB962C8B-B14F-4D97-AF65-F5344CB8AC3E}">
        <p14:creationId xmlns:p14="http://schemas.microsoft.com/office/powerpoint/2010/main" val="6247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5B8-E59F-9C4F-8AD2-4C5A5D5B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Organisation of files and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990C-2D1D-2941-8171-107074C3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Clear separation of data and metadata:</a:t>
            </a:r>
          </a:p>
          <a:p>
            <a:pPr lvl="1"/>
            <a:r>
              <a:rPr lang="en-AU" dirty="0"/>
              <a:t>fMRI data file (e.g., </a:t>
            </a:r>
            <a:r>
              <a:rPr lang="en-AU" dirty="0" err="1"/>
              <a:t>nifti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Accompanying (sidecar) </a:t>
            </a:r>
            <a:r>
              <a:rPr lang="en-AU" dirty="0" err="1"/>
              <a:t>json</a:t>
            </a:r>
            <a:r>
              <a:rPr lang="en-AU" dirty="0"/>
              <a:t> file</a:t>
            </a:r>
          </a:p>
          <a:p>
            <a:pPr lvl="1"/>
            <a:r>
              <a:rPr lang="en-AU" dirty="0"/>
              <a:t>Matching file names, different extensions</a:t>
            </a:r>
          </a:p>
          <a:p>
            <a:r>
              <a:rPr lang="en-AU" dirty="0"/>
              <a:t>The file names are prescribed using fields containing pairs of values, separated by a hyphen “-”:</a:t>
            </a:r>
          </a:p>
          <a:p>
            <a:pPr lvl="1"/>
            <a:r>
              <a:rPr lang="en-AU" dirty="0"/>
              <a:t>Subject field: sub-&lt;</a:t>
            </a:r>
            <a:r>
              <a:rPr lang="en-AU" dirty="0" err="1"/>
              <a:t>subID</a:t>
            </a:r>
            <a:r>
              <a:rPr lang="en-AU" dirty="0"/>
              <a:t>&gt;</a:t>
            </a:r>
          </a:p>
          <a:p>
            <a:pPr lvl="1"/>
            <a:r>
              <a:rPr lang="en-AU" dirty="0"/>
              <a:t>Session field: </a:t>
            </a:r>
            <a:r>
              <a:rPr lang="en-AU" dirty="0" err="1"/>
              <a:t>ses</a:t>
            </a:r>
            <a:r>
              <a:rPr lang="en-AU" dirty="0"/>
              <a:t>-&lt;</a:t>
            </a:r>
            <a:r>
              <a:rPr lang="en-AU" dirty="0" err="1"/>
              <a:t>sesID</a:t>
            </a:r>
            <a:r>
              <a:rPr lang="en-AU" dirty="0"/>
              <a:t>&gt;</a:t>
            </a:r>
          </a:p>
          <a:p>
            <a:pPr lvl="1"/>
            <a:r>
              <a:rPr lang="en-AU" dirty="0"/>
              <a:t>Site field: unspecified</a:t>
            </a:r>
          </a:p>
          <a:p>
            <a:pPr lvl="1"/>
            <a:r>
              <a:rPr lang="en-AU" dirty="0"/>
              <a:t>Task field: task-&lt;</a:t>
            </a:r>
            <a:r>
              <a:rPr lang="en-AU" dirty="0" err="1"/>
              <a:t>taskID</a:t>
            </a:r>
            <a:r>
              <a:rPr lang="en-AU" dirty="0"/>
              <a:t>&gt;</a:t>
            </a:r>
          </a:p>
          <a:p>
            <a:pPr lvl="1"/>
            <a:r>
              <a:rPr lang="en-AU" dirty="0"/>
              <a:t>Modality field: keyword, e.g., ‘bold’, ‘physio’, ‘events’</a:t>
            </a:r>
          </a:p>
          <a:p>
            <a:r>
              <a:rPr lang="en-AU" dirty="0"/>
              <a:t>Different fields are separated by an underscore “_”.</a:t>
            </a:r>
          </a:p>
        </p:txBody>
      </p:sp>
    </p:spTree>
    <p:extLst>
      <p:ext uri="{BB962C8B-B14F-4D97-AF65-F5344CB8AC3E}">
        <p14:creationId xmlns:p14="http://schemas.microsoft.com/office/powerpoint/2010/main" val="23042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8416E-CA4D-EB44-BFF8-8EFE63263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61" t="9630" r="14652" b="2963"/>
          <a:stretch/>
        </p:blipFill>
        <p:spPr>
          <a:xfrm>
            <a:off x="1761067" y="431800"/>
            <a:ext cx="8593666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7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C5C-D90E-0746-AAF7-5C28A562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Metadata inheritance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D238-7787-AD47-B40B-8B64E444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Each dataset inherits more general metadata:</a:t>
            </a:r>
          </a:p>
          <a:p>
            <a:pPr lvl="1"/>
            <a:r>
              <a:rPr lang="en-AU" dirty="0"/>
              <a:t>If all participants performed a single task, e.g., “Stroop”, then the task description applies to all of them</a:t>
            </a:r>
          </a:p>
          <a:p>
            <a:pPr lvl="1"/>
            <a:r>
              <a:rPr lang="en-AU" dirty="0"/>
              <a:t>Single </a:t>
            </a:r>
            <a:r>
              <a:rPr lang="en-AU" dirty="0" err="1"/>
              <a:t>task.json</a:t>
            </a:r>
            <a:r>
              <a:rPr lang="en-AU" dirty="0"/>
              <a:t> file</a:t>
            </a:r>
          </a:p>
          <a:p>
            <a:r>
              <a:rPr lang="en-AU" dirty="0"/>
              <a:t>This can be overridden at any level:</a:t>
            </a:r>
          </a:p>
          <a:p>
            <a:pPr lvl="1"/>
            <a:r>
              <a:rPr lang="en-AU" dirty="0"/>
              <a:t>If there were two paradigm versions, one more general, the other a fall-back option, this can be overwritten on an individual basis.</a:t>
            </a:r>
          </a:p>
          <a:p>
            <a:r>
              <a:rPr lang="en-AU" dirty="0"/>
              <a:t>Inheritance is made easy, as the file naming is cumulative.</a:t>
            </a:r>
          </a:p>
        </p:txBody>
      </p:sp>
    </p:spTree>
    <p:extLst>
      <p:ext uri="{BB962C8B-B14F-4D97-AF65-F5344CB8AC3E}">
        <p14:creationId xmlns:p14="http://schemas.microsoft.com/office/powerpoint/2010/main" val="16131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9E2F-53DB-8249-8C5D-EB944DF4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best reason to use BIDS - automated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6F19-310E-5344-B1D1-0C7EA60F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FMRIPREP</a:t>
            </a:r>
          </a:p>
          <a:p>
            <a:pPr lvl="1"/>
            <a:r>
              <a:rPr lang="en-AU" dirty="0"/>
              <a:t>Uses only open software (</a:t>
            </a:r>
            <a:r>
              <a:rPr lang="en-AU" dirty="0" err="1"/>
              <a:t>nipype</a:t>
            </a:r>
            <a:r>
              <a:rPr lang="en-AU" dirty="0"/>
              <a:t>) in python</a:t>
            </a:r>
          </a:p>
          <a:p>
            <a:pPr lvl="1"/>
            <a:r>
              <a:rPr lang="en-AU" dirty="0"/>
              <a:t>Fully automated data pre-processing pipeline (with some parameter selection)</a:t>
            </a:r>
          </a:p>
          <a:p>
            <a:pPr lvl="1"/>
            <a:r>
              <a:rPr lang="en-AU" dirty="0"/>
              <a:t>Relies on BIDS metadata and data organisation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28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BD29-7D32-4641-8F31-61ED7375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Share the 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0CCF-2F75-AA40-AA41-25D88C3E8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can find all materials for this event on GitHub</a:t>
            </a:r>
          </a:p>
          <a:p>
            <a:endParaRPr lang="en-AU" dirty="0"/>
          </a:p>
          <a:p>
            <a:endParaRPr lang="en-AU" dirty="0"/>
          </a:p>
          <a:p>
            <a:pPr marL="0" indent="0" algn="ctr">
              <a:buNone/>
            </a:pPr>
            <a:r>
              <a:rPr lang="en-AU" sz="4400" dirty="0" err="1">
                <a:solidFill>
                  <a:srgbClr val="7030A0"/>
                </a:solidFill>
              </a:rPr>
              <a:t>github.com</a:t>
            </a:r>
            <a:r>
              <a:rPr lang="en-AU" sz="4400" dirty="0">
                <a:solidFill>
                  <a:srgbClr val="7030A0"/>
                </a:solidFill>
              </a:rPr>
              <a:t>/</a:t>
            </a:r>
            <a:r>
              <a:rPr lang="en-AU" sz="4400" dirty="0" err="1">
                <a:solidFill>
                  <a:srgbClr val="7030A0"/>
                </a:solidFill>
              </a:rPr>
              <a:t>draran</a:t>
            </a:r>
            <a:r>
              <a:rPr lang="en-AU" sz="4400" dirty="0">
                <a:solidFill>
                  <a:srgbClr val="7030A0"/>
                </a:solidFill>
              </a:rPr>
              <a:t>/</a:t>
            </a:r>
            <a:r>
              <a:rPr lang="en-AU" sz="4400" dirty="0" err="1">
                <a:solidFill>
                  <a:srgbClr val="7030A0"/>
                </a:solidFill>
              </a:rPr>
              <a:t>BIDS_tutorial</a:t>
            </a:r>
            <a:endParaRPr lang="en-AU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68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88CC-DA18-664C-8B3D-17649B0E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useful/inspiring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1900-8F60-FD46-9324-F030B5A2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openneuro.org</a:t>
            </a:r>
            <a:r>
              <a:rPr lang="en-AU" dirty="0"/>
              <a:t> – storage of datasets (successor of </a:t>
            </a:r>
            <a:r>
              <a:rPr lang="en-AU" dirty="0" err="1"/>
              <a:t>openfmri</a:t>
            </a:r>
            <a:r>
              <a:rPr lang="en-AU" dirty="0"/>
              <a:t>)</a:t>
            </a:r>
          </a:p>
          <a:p>
            <a:r>
              <a:rPr lang="en-AU" dirty="0" err="1"/>
              <a:t>datalad.org</a:t>
            </a:r>
            <a:r>
              <a:rPr lang="en-AU" dirty="0"/>
              <a:t> – continuous versioning/integration of datasets</a:t>
            </a:r>
          </a:p>
          <a:p>
            <a:r>
              <a:rPr lang="en-AU" dirty="0" err="1"/>
              <a:t>cognitiveatlas.org</a:t>
            </a:r>
            <a:r>
              <a:rPr lang="en-AU" dirty="0"/>
              <a:t> – knowledgebase (ontology) of cognitive science</a:t>
            </a:r>
          </a:p>
          <a:p>
            <a:pPr lvl="1"/>
            <a:r>
              <a:rPr lang="en-AU" dirty="0"/>
              <a:t>Concepts (e.g., abstractive reasoning, etc.)</a:t>
            </a:r>
          </a:p>
          <a:p>
            <a:pPr lvl="1"/>
            <a:r>
              <a:rPr lang="en-AU" dirty="0">
                <a:solidFill>
                  <a:srgbClr val="C00000"/>
                </a:solidFill>
              </a:rPr>
              <a:t>Tasks</a:t>
            </a:r>
            <a:r>
              <a:rPr lang="en-AU" dirty="0"/>
              <a:t> (e.g., backward masking, etc.)</a:t>
            </a:r>
          </a:p>
          <a:p>
            <a:pPr lvl="1"/>
            <a:r>
              <a:rPr lang="en-AU" dirty="0"/>
              <a:t>Disorders</a:t>
            </a:r>
          </a:p>
          <a:p>
            <a:pPr lvl="1"/>
            <a:r>
              <a:rPr lang="en-AU" dirty="0">
                <a:solidFill>
                  <a:srgbClr val="C00000"/>
                </a:solidFill>
              </a:rPr>
              <a:t>Theories</a:t>
            </a:r>
          </a:p>
          <a:p>
            <a:r>
              <a:rPr lang="en-AU" dirty="0" err="1">
                <a:solidFill>
                  <a:srgbClr val="C00000"/>
                </a:solidFill>
              </a:rPr>
              <a:t>cogpo.org</a:t>
            </a:r>
            <a:r>
              <a:rPr lang="en-AU" dirty="0"/>
              <a:t> – cognitive paradigm ontology (specifies tasks in cognitive sciences)</a:t>
            </a:r>
          </a:p>
        </p:txBody>
      </p:sp>
    </p:spTree>
    <p:extLst>
      <p:ext uri="{BB962C8B-B14F-4D97-AF65-F5344CB8AC3E}">
        <p14:creationId xmlns:p14="http://schemas.microsoft.com/office/powerpoint/2010/main" val="1914781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5B68-8AA6-EE4F-8E53-B8FBBA86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A8225-A7BB-4842-A49B-3C49C7874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213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6925-D509-0840-906F-6206A7C1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Brain Imaging Data Structure - BIDS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A600-89B9-FF4C-B6CD-7134A80F2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bids-</a:t>
            </a:r>
            <a:r>
              <a:rPr lang="en-AU" b="1" dirty="0" err="1">
                <a:solidFill>
                  <a:srgbClr val="C00000"/>
                </a:solidFill>
              </a:rPr>
              <a:t>specification.readthedocs.io</a:t>
            </a:r>
            <a:endParaRPr lang="en-AU" b="1" dirty="0">
              <a:solidFill>
                <a:srgbClr val="C00000"/>
              </a:solidFill>
            </a:endParaRPr>
          </a:p>
          <a:p>
            <a:r>
              <a:rPr lang="en-AU" dirty="0"/>
              <a:t>The current stable version is 1.4.0</a:t>
            </a:r>
          </a:p>
          <a:p>
            <a:r>
              <a:rPr lang="en-AU" dirty="0"/>
              <a:t>Specifies standards for:</a:t>
            </a:r>
          </a:p>
          <a:p>
            <a:pPr lvl="1"/>
            <a:r>
              <a:rPr lang="en-AU" dirty="0"/>
              <a:t>File naming</a:t>
            </a:r>
          </a:p>
          <a:p>
            <a:pPr lvl="1"/>
            <a:r>
              <a:rPr lang="en-AU" dirty="0"/>
              <a:t>Organising folders</a:t>
            </a:r>
          </a:p>
          <a:p>
            <a:pPr lvl="1"/>
            <a:r>
              <a:rPr lang="en-AU" dirty="0"/>
              <a:t>Recording metadata</a:t>
            </a:r>
          </a:p>
          <a:p>
            <a:r>
              <a:rPr lang="en-AU" dirty="0"/>
              <a:t>Outcomes:</a:t>
            </a:r>
          </a:p>
          <a:p>
            <a:pPr lvl="1"/>
            <a:r>
              <a:rPr lang="en-AU" dirty="0"/>
              <a:t>Increases reproducibility</a:t>
            </a:r>
          </a:p>
          <a:p>
            <a:pPr lvl="1"/>
            <a:r>
              <a:rPr lang="en-AU" dirty="0"/>
              <a:t>Facilitates re-use of data</a:t>
            </a:r>
          </a:p>
        </p:txBody>
      </p:sp>
    </p:spTree>
    <p:extLst>
      <p:ext uri="{BB962C8B-B14F-4D97-AF65-F5344CB8AC3E}">
        <p14:creationId xmlns:p14="http://schemas.microsoft.com/office/powerpoint/2010/main" val="44738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t-marys.oldham.sch.uk/_images/137171_l.jpg">
            <a:extLst>
              <a:ext uri="{FF2B5EF4-FFF2-40B4-BE49-F238E27FC236}">
                <a16:creationId xmlns:a16="http://schemas.microsoft.com/office/drawing/2014/main" id="{CAA75A62-2144-6E4B-8150-0D29836C1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93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3742-AF84-C84C-A989-10BDACEB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Broader context – community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9F86-EB51-BA43-B74E-5792A34C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/>
              <a:t>Facilitates open science</a:t>
            </a:r>
          </a:p>
          <a:p>
            <a:pPr lvl="1"/>
            <a:r>
              <a:rPr lang="en-AU" dirty="0"/>
              <a:t>Open exchange and re-use of ideas, methods, data and analyses algorithms</a:t>
            </a:r>
          </a:p>
          <a:p>
            <a:pPr lvl="1"/>
            <a:r>
              <a:rPr lang="en-AU" dirty="0"/>
              <a:t>With appropriate citations (you can cite datasets, or you will be able to)</a:t>
            </a:r>
          </a:p>
          <a:p>
            <a:r>
              <a:rPr lang="en-AU" dirty="0"/>
              <a:t>Using a well-defined vocabulary</a:t>
            </a:r>
          </a:p>
          <a:p>
            <a:r>
              <a:rPr lang="en-AU" dirty="0"/>
              <a:t>Similar to the naming system in organic chemistry </a:t>
            </a:r>
          </a:p>
          <a:p>
            <a:pPr lvl="1"/>
            <a:r>
              <a:rPr lang="en-AU" dirty="0"/>
              <a:t>Name defines the nature of the named entity</a:t>
            </a:r>
          </a:p>
          <a:p>
            <a:pPr lvl="1"/>
            <a:r>
              <a:rPr lang="en-AU" dirty="0"/>
              <a:t>And implies many of its properties</a:t>
            </a:r>
          </a:p>
        </p:txBody>
      </p:sp>
      <p:pic>
        <p:nvPicPr>
          <p:cNvPr id="1026" name="Picture 2" descr="Full structural formula of ethanol">
            <a:extLst>
              <a:ext uri="{FF2B5EF4-FFF2-40B4-BE49-F238E27FC236}">
                <a16:creationId xmlns:a16="http://schemas.microsoft.com/office/drawing/2014/main" id="{A7440548-BF90-7D41-8D42-2CB8C29E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576" y="5288794"/>
            <a:ext cx="1919562" cy="120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929A20-ED2E-B542-A921-155737778D24}"/>
              </a:ext>
            </a:extLst>
          </p:cNvPr>
          <p:cNvSpPr txBox="1"/>
          <p:nvPr/>
        </p:nvSpPr>
        <p:spPr>
          <a:xfrm>
            <a:off x="6370642" y="5292546"/>
            <a:ext cx="3063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ETHANOL - booze</a:t>
            </a:r>
          </a:p>
          <a:p>
            <a:pPr algn="r"/>
            <a:r>
              <a:rPr lang="en-AU" dirty="0"/>
              <a:t>Two carbon atoms = ETH</a:t>
            </a:r>
          </a:p>
          <a:p>
            <a:pPr algn="r"/>
            <a:r>
              <a:rPr lang="en-AU" dirty="0"/>
              <a:t>Single link between them = AN</a:t>
            </a:r>
          </a:p>
          <a:p>
            <a:pPr algn="r"/>
            <a:r>
              <a:rPr lang="en-AU" dirty="0"/>
              <a:t>Hydroxyl group = OL</a:t>
            </a:r>
          </a:p>
        </p:txBody>
      </p:sp>
    </p:spTree>
    <p:extLst>
      <p:ext uri="{BB962C8B-B14F-4D97-AF65-F5344CB8AC3E}">
        <p14:creationId xmlns:p14="http://schemas.microsoft.com/office/powerpoint/2010/main" val="182683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68D0-B1FE-B843-AF9C-DB626E20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Narrow context – individual/lab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179D-0F4B-6B44-A988-17041741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PhD students</a:t>
            </a:r>
          </a:p>
          <a:p>
            <a:pPr lvl="1"/>
            <a:r>
              <a:rPr lang="en-AU" dirty="0"/>
              <a:t>Don’t have to re-invent the wheel (s001_eeg.txt, </a:t>
            </a:r>
            <a:r>
              <a:rPr lang="en-AU" dirty="0" err="1"/>
              <a:t>vp_ABX_eye.tsv.gz</a:t>
            </a:r>
            <a:r>
              <a:rPr lang="en-AU" dirty="0"/>
              <a:t>, etc.)</a:t>
            </a:r>
          </a:p>
          <a:p>
            <a:r>
              <a:rPr lang="en-AU" dirty="0"/>
              <a:t>Post-docs</a:t>
            </a:r>
          </a:p>
          <a:p>
            <a:pPr lvl="1"/>
            <a:r>
              <a:rPr lang="en-AU" dirty="0"/>
              <a:t>Can substantially speed-up their workflow by using automated pipelines</a:t>
            </a:r>
          </a:p>
          <a:p>
            <a:r>
              <a:rPr lang="en-AU" dirty="0"/>
              <a:t>Lab heads</a:t>
            </a:r>
          </a:p>
          <a:p>
            <a:pPr lvl="1"/>
            <a:r>
              <a:rPr lang="en-AU" dirty="0"/>
              <a:t>Can hire a new person with minimal costs in knowledge-transfer</a:t>
            </a:r>
          </a:p>
          <a:p>
            <a:r>
              <a:rPr lang="en-AU" dirty="0"/>
              <a:t>All</a:t>
            </a:r>
          </a:p>
          <a:p>
            <a:pPr lvl="1"/>
            <a:r>
              <a:rPr lang="en-AU" dirty="0"/>
              <a:t>Can quickly archive data and analyses and share them with the community</a:t>
            </a:r>
          </a:p>
          <a:p>
            <a:pPr lvl="1"/>
            <a:r>
              <a:rPr lang="en-AU" dirty="0"/>
              <a:t>Can re-use freely (as they already do), but in a well-defined way</a:t>
            </a:r>
          </a:p>
        </p:txBody>
      </p:sp>
    </p:spTree>
    <p:extLst>
      <p:ext uri="{BB962C8B-B14F-4D97-AF65-F5344CB8AC3E}">
        <p14:creationId xmlns:p14="http://schemas.microsoft.com/office/powerpoint/2010/main" val="28914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DB1E-548D-A64C-8404-3E15897C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B296-DD02-F544-9C51-01965504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Takes time to get familiar with</a:t>
            </a:r>
          </a:p>
          <a:p>
            <a:r>
              <a:rPr lang="en-AU" dirty="0"/>
              <a:t>Requires change in the existing workflows</a:t>
            </a:r>
          </a:p>
          <a:p>
            <a:pPr lvl="1"/>
            <a:r>
              <a:rPr lang="en-AU" dirty="0"/>
              <a:t>Minimal for PhDs</a:t>
            </a:r>
          </a:p>
          <a:p>
            <a:pPr lvl="1"/>
            <a:r>
              <a:rPr lang="en-AU" dirty="0"/>
              <a:t>Substantial for post-docs</a:t>
            </a:r>
          </a:p>
          <a:p>
            <a:pPr lvl="1"/>
            <a:r>
              <a:rPr lang="en-AU" dirty="0"/>
              <a:t>Lab heads – well …</a:t>
            </a:r>
          </a:p>
          <a:p>
            <a:r>
              <a:rPr lang="en-AU" dirty="0"/>
              <a:t>There are still no standards for some types of data/data analyses</a:t>
            </a:r>
          </a:p>
          <a:p>
            <a:pPr lvl="1"/>
            <a:r>
              <a:rPr lang="en-AU" dirty="0"/>
              <a:t>Heavy focus on “classic” neuroimaging – fMRI</a:t>
            </a:r>
          </a:p>
          <a:p>
            <a:pPr lvl="1"/>
            <a:r>
              <a:rPr lang="en-AU" dirty="0"/>
              <a:t>But, there are groups developing analogous standards for all sorts of data</a:t>
            </a:r>
          </a:p>
        </p:txBody>
      </p:sp>
    </p:spTree>
    <p:extLst>
      <p:ext uri="{BB962C8B-B14F-4D97-AF65-F5344CB8AC3E}">
        <p14:creationId xmlns:p14="http://schemas.microsoft.com/office/powerpoint/2010/main" val="13216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5F5D-F3AD-BA44-961E-97ECEC97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it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96946-D972-CF4F-B1D7-2707B6955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952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74ED-4DA4-DE49-8949-CDE2791E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in a name?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C3DE-12ED-7147-BE32-6EEC06CB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Folder structure:</a:t>
            </a:r>
          </a:p>
          <a:p>
            <a:pPr lvl="1"/>
            <a:r>
              <a:rPr lang="en-AU" dirty="0">
                <a:solidFill>
                  <a:srgbClr val="C00000"/>
                </a:solidFill>
              </a:rPr>
              <a:t>Source data </a:t>
            </a:r>
            <a:r>
              <a:rPr lang="en-AU" dirty="0"/>
              <a:t>– the original data, frozen in time</a:t>
            </a:r>
          </a:p>
          <a:p>
            <a:pPr lvl="1"/>
            <a:r>
              <a:rPr lang="en-AU" dirty="0">
                <a:solidFill>
                  <a:srgbClr val="C00000"/>
                </a:solidFill>
              </a:rPr>
              <a:t>Raw data</a:t>
            </a:r>
            <a:r>
              <a:rPr lang="en-AU" dirty="0"/>
              <a:t> – unprocessed data, transformed in a more convenient data format</a:t>
            </a:r>
          </a:p>
          <a:p>
            <a:pPr lvl="1"/>
            <a:r>
              <a:rPr lang="en-AU" dirty="0">
                <a:solidFill>
                  <a:srgbClr val="C00000"/>
                </a:solidFill>
              </a:rPr>
              <a:t>Derivatives</a:t>
            </a:r>
            <a:r>
              <a:rPr lang="en-AU" dirty="0"/>
              <a:t> – all analysed data</a:t>
            </a:r>
          </a:p>
          <a:p>
            <a:pPr lvl="1"/>
            <a:r>
              <a:rPr lang="en-AU" dirty="0">
                <a:solidFill>
                  <a:srgbClr val="C00000"/>
                </a:solidFill>
              </a:rPr>
              <a:t>Scripts</a:t>
            </a:r>
            <a:r>
              <a:rPr lang="en-AU" dirty="0"/>
              <a:t> – data analyses scripts</a:t>
            </a:r>
          </a:p>
          <a:p>
            <a:pPr lvl="1"/>
            <a:r>
              <a:rPr lang="en-AU" dirty="0">
                <a:solidFill>
                  <a:srgbClr val="C00000"/>
                </a:solidFill>
              </a:rPr>
              <a:t>Export</a:t>
            </a:r>
            <a:r>
              <a:rPr lang="en-AU" dirty="0"/>
              <a:t> – my addition, location to export figures, tables, etc., to be used in publications (manuscript, presentations, posters)</a:t>
            </a:r>
          </a:p>
          <a:p>
            <a:r>
              <a:rPr lang="en-AU" dirty="0" err="1"/>
              <a:t>README.txt</a:t>
            </a:r>
            <a:r>
              <a:rPr lang="en-AU" dirty="0"/>
              <a:t> – free form description of the dataset</a:t>
            </a:r>
          </a:p>
          <a:p>
            <a:r>
              <a:rPr lang="en-AU" dirty="0" err="1"/>
              <a:t>CHANGES.txt</a:t>
            </a:r>
            <a:r>
              <a:rPr lang="en-AU" dirty="0"/>
              <a:t> – history of changes to the dataset</a:t>
            </a:r>
          </a:p>
          <a:p>
            <a:r>
              <a:rPr lang="en-AU" dirty="0" err="1"/>
              <a:t>dataset_description.json</a:t>
            </a:r>
            <a:r>
              <a:rPr lang="en-AU" dirty="0"/>
              <a:t> - structured description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416980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1043</Words>
  <Application>Microsoft Macintosh PowerPoint</Application>
  <PresentationFormat>Widescreen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BIDS</vt:lpstr>
      <vt:lpstr>Share the love</vt:lpstr>
      <vt:lpstr>Brain Imaging Data Structure - BIDS</vt:lpstr>
      <vt:lpstr>PowerPoint Presentation</vt:lpstr>
      <vt:lpstr>Broader context – community perspective</vt:lpstr>
      <vt:lpstr>Narrow context – individual/lab perspective</vt:lpstr>
      <vt:lpstr>Bad stuff</vt:lpstr>
      <vt:lpstr>How does it work</vt:lpstr>
      <vt:lpstr>What’s in a name? All</vt:lpstr>
      <vt:lpstr>Short primer on JSON data format</vt:lpstr>
      <vt:lpstr>JSON data format</vt:lpstr>
      <vt:lpstr>Raw data</vt:lpstr>
      <vt:lpstr>Task data – also part of raw data</vt:lpstr>
      <vt:lpstr>Physiological and other continuous recordings</vt:lpstr>
      <vt:lpstr>File formats</vt:lpstr>
      <vt:lpstr>Organisation of files and folders</vt:lpstr>
      <vt:lpstr>PowerPoint Presentation</vt:lpstr>
      <vt:lpstr>Metadata inheritance principle</vt:lpstr>
      <vt:lpstr>The best reason to use BIDS - automated pipelines</vt:lpstr>
      <vt:lpstr>Some useful/inspiring links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BIDS</dc:title>
  <dc:creator>Dragan Rangelov</dc:creator>
  <cp:lastModifiedBy>Dragan Rangelov</cp:lastModifiedBy>
  <cp:revision>21</cp:revision>
  <dcterms:created xsi:type="dcterms:W3CDTF">2019-04-12T04:56:42Z</dcterms:created>
  <dcterms:modified xsi:type="dcterms:W3CDTF">2020-06-17T00:39:46Z</dcterms:modified>
</cp:coreProperties>
</file>