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84" r:id="rId5"/>
    <p:sldId id="286" r:id="rId6"/>
    <p:sldId id="287" r:id="rId7"/>
    <p:sldId id="297" r:id="rId8"/>
    <p:sldId id="298" r:id="rId9"/>
    <p:sldId id="299" r:id="rId10"/>
    <p:sldId id="300" r:id="rId11"/>
    <p:sldId id="301" r:id="rId12"/>
    <p:sldId id="285" r:id="rId13"/>
    <p:sldId id="302" r:id="rId14"/>
    <p:sldId id="303" r:id="rId15"/>
    <p:sldId id="304" r:id="rId16"/>
    <p:sldId id="305" r:id="rId17"/>
    <p:sldId id="307" r:id="rId18"/>
    <p:sldId id="308" r:id="rId19"/>
    <p:sldId id="306" r:id="rId20"/>
    <p:sldId id="309"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64"/>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62" d="100"/>
          <a:sy n="62" d="100"/>
        </p:scale>
        <p:origin x="828" y="5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blastchar/telco-customer-chur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45298" y="2345898"/>
            <a:ext cx="6201481" cy="1709928"/>
          </a:xfrm>
        </p:spPr>
        <p:txBody>
          <a:bodyPr/>
          <a:lstStyle/>
          <a:p>
            <a:r>
              <a:rPr lang="en-US" sz="6000" dirty="0">
                <a:solidFill>
                  <a:schemeClr val="tx1"/>
                </a:solidFill>
              </a:rPr>
              <a:t>Data Analysis on Tele Communication</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08928" y="4267431"/>
            <a:ext cx="4873752" cy="630936"/>
          </a:xfrm>
        </p:spPr>
        <p:txBody>
          <a:bodyPr/>
          <a:lstStyle/>
          <a:p>
            <a:pPr>
              <a:spcAft>
                <a:spcPts val="600"/>
              </a:spcAft>
            </a:pPr>
            <a:r>
              <a:rPr lang="en-US" sz="2000" dirty="0">
                <a:solidFill>
                  <a:schemeClr val="tx1"/>
                </a:solidFill>
              </a:rPr>
              <a:t>By: </a:t>
            </a:r>
            <a:r>
              <a:rPr lang="en-US" sz="2000" dirty="0" err="1">
                <a:solidFill>
                  <a:schemeClr val="tx1"/>
                </a:solidFill>
              </a:rPr>
              <a:t>Pythonic_Panacea</a:t>
            </a:r>
            <a:endParaRPr lang="en-US" sz="2000" dirty="0">
              <a:solidFill>
                <a:schemeClr val="tx1"/>
              </a:solidFill>
            </a:endParaRPr>
          </a:p>
        </p:txBody>
      </p:sp>
      <p:pic>
        <p:nvPicPr>
          <p:cNvPr id="15" name="Picture Placeholder 14" descr="A planet earth with lines and dots&#10;&#10;Description automatically generated with medium confidence">
            <a:extLst>
              <a:ext uri="{FF2B5EF4-FFF2-40B4-BE49-F238E27FC236}">
                <a16:creationId xmlns:a16="http://schemas.microsoft.com/office/drawing/2014/main" id="{B700A7FC-D3BE-C2B0-C634-CEF677B6B4B0}"/>
              </a:ext>
            </a:extLst>
          </p:cNvPr>
          <p:cNvPicPr>
            <a:picLocks noGrp="1" noChangeAspect="1"/>
          </p:cNvPicPr>
          <p:nvPr>
            <p:ph type="pic" sz="quarter" idx="10"/>
          </p:nvPr>
        </p:nvPicPr>
        <p:blipFill>
          <a:blip r:embed="rId2"/>
          <a:srcRect l="25040" r="25040"/>
          <a:stretch>
            <a:fillRect/>
          </a:stretch>
        </p:blipFill>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1DC-4857-0619-89C2-1D846FACAC36}"/>
              </a:ext>
            </a:extLst>
          </p:cNvPr>
          <p:cNvSpPr>
            <a:spLocks noGrp="1"/>
          </p:cNvSpPr>
          <p:nvPr>
            <p:ph type="title"/>
          </p:nvPr>
        </p:nvSpPr>
        <p:spPr>
          <a:xfrm>
            <a:off x="5978024" y="1783080"/>
            <a:ext cx="4959821" cy="1162762"/>
          </a:xfrm>
        </p:spPr>
        <p:txBody>
          <a:bodyPr anchor="t">
            <a:normAutofit/>
          </a:bodyPr>
          <a:lstStyle/>
          <a:p>
            <a:r>
              <a:rPr lang="en-US" sz="5600" dirty="0"/>
              <a:t>Model 1 SVM</a:t>
            </a:r>
            <a:endParaRPr lang="en-IN" sz="5600" dirty="0"/>
          </a:p>
        </p:txBody>
      </p:sp>
      <p:pic>
        <p:nvPicPr>
          <p:cNvPr id="14" name="Picture 13" descr="A colorful lines on a black background&#10;&#10;Description automatically generated">
            <a:extLst>
              <a:ext uri="{FF2B5EF4-FFF2-40B4-BE49-F238E27FC236}">
                <a16:creationId xmlns:a16="http://schemas.microsoft.com/office/drawing/2014/main" id="{87DE6B6B-BD18-CDCA-5413-88233EC3B34F}"/>
              </a:ext>
            </a:extLst>
          </p:cNvPr>
          <p:cNvPicPr>
            <a:picLocks noChangeAspect="1"/>
          </p:cNvPicPr>
          <p:nvPr/>
        </p:nvPicPr>
        <p:blipFill rotWithShape="1">
          <a:blip r:embed="rId2"/>
          <a:srcRect l="16289" r="20265"/>
          <a:stretch/>
        </p:blipFill>
        <p:spPr>
          <a:xfrm>
            <a:off x="20" y="10"/>
            <a:ext cx="4351108" cy="6857990"/>
          </a:xfrm>
          <a:prstGeom prst="rect">
            <a:avLst/>
          </a:prstGeom>
          <a:noFill/>
        </p:spPr>
      </p:pic>
      <p:sp>
        <p:nvSpPr>
          <p:cNvPr id="4" name="Content Placeholder 3">
            <a:extLst>
              <a:ext uri="{FF2B5EF4-FFF2-40B4-BE49-F238E27FC236}">
                <a16:creationId xmlns:a16="http://schemas.microsoft.com/office/drawing/2014/main" id="{822EDC76-8EDA-E8B8-543D-43D0EC1026EC}"/>
              </a:ext>
            </a:extLst>
          </p:cNvPr>
          <p:cNvSpPr>
            <a:spLocks noGrp="1"/>
          </p:cNvSpPr>
          <p:nvPr>
            <p:ph idx="1"/>
          </p:nvPr>
        </p:nvSpPr>
        <p:spPr>
          <a:xfrm>
            <a:off x="5961888" y="2944368"/>
            <a:ext cx="4818888" cy="2130552"/>
          </a:xfrm>
        </p:spPr>
        <p:txBody>
          <a:bodyPr>
            <a:normAutofit/>
          </a:bodyPr>
          <a:lstStyle/>
          <a:p>
            <a:pPr>
              <a:spcAft>
                <a:spcPts val="600"/>
              </a:spcAft>
            </a:pPr>
            <a:r>
              <a:rPr lang="en-US" dirty="0"/>
              <a:t>For classification and regression applications, Support Vector Machine (SVM) is an effective supervised machine learning technique. By maximizing the margin between classes in a dataset, it finds the best hyperplane to divide them. SVM works well with high-dimensional data and is especially helpful with complicated datasets that have distinct class margins.</a:t>
            </a:r>
            <a:endParaRPr lang="en-IN"/>
          </a:p>
        </p:txBody>
      </p:sp>
      <p:sp>
        <p:nvSpPr>
          <p:cNvPr id="5" name="Slide Number Placeholder 4">
            <a:extLst>
              <a:ext uri="{FF2B5EF4-FFF2-40B4-BE49-F238E27FC236}">
                <a16:creationId xmlns:a16="http://schemas.microsoft.com/office/drawing/2014/main" id="{66511658-D1C2-CBB5-9BE7-6B76121C0044}"/>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noProof="0" smtClean="0"/>
              <a:pPr>
                <a:spcAft>
                  <a:spcPts val="600"/>
                </a:spcAft>
              </a:pPr>
              <a:t>10</a:t>
            </a:fld>
            <a:endParaRPr lang="en-US" noProof="0"/>
          </a:p>
        </p:txBody>
      </p:sp>
    </p:spTree>
    <p:extLst>
      <p:ext uri="{BB962C8B-B14F-4D97-AF65-F5344CB8AC3E}">
        <p14:creationId xmlns:p14="http://schemas.microsoft.com/office/powerpoint/2010/main" val="118184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9018-EF8D-9D11-1FD4-58AD2BCD5FA4}"/>
              </a:ext>
            </a:extLst>
          </p:cNvPr>
          <p:cNvSpPr>
            <a:spLocks noGrp="1"/>
          </p:cNvSpPr>
          <p:nvPr>
            <p:ph type="title"/>
          </p:nvPr>
        </p:nvSpPr>
        <p:spPr>
          <a:xfrm>
            <a:off x="1546636" y="2898786"/>
            <a:ext cx="9098728" cy="1901952"/>
          </a:xfrm>
        </p:spPr>
        <p:txBody>
          <a:bodyPr/>
          <a:lstStyle/>
          <a:p>
            <a:r>
              <a:rPr lang="en-US" sz="1800" dirty="0"/>
              <a:t>About 80% of the instances in your test dataset had their churn status properly predicted by the Support Vector Machine (SVM) model, according to its accuracy score of 0.8.</a:t>
            </a:r>
            <a:br>
              <a:rPr lang="en-US" sz="1800" dirty="0"/>
            </a:br>
            <a:br>
              <a:rPr lang="en-US" sz="1800" dirty="0"/>
            </a:br>
            <a:r>
              <a:rPr lang="en-US" sz="1800" dirty="0"/>
              <a:t>Put otherwise, of all the examples in the test dataset, the SVM model correctly identified almost 80% of them as belonging to a customer who had churned.</a:t>
            </a:r>
            <a:br>
              <a:rPr lang="en-US" sz="1800" dirty="0"/>
            </a:br>
            <a:br>
              <a:rPr lang="en-US" sz="1800" dirty="0"/>
            </a:br>
            <a:r>
              <a:rPr lang="en-US" sz="1800" dirty="0"/>
              <a:t>Although accuracy might be a helpful indicator, it's important to take other metrics into account as well, particularly if your problem has particular requirements and features. To obtain a more thorough grasp of the model's performance, you could choose to assess additional metrics like accuracy, recall, F1-score, or confusion matrix analysis.</a:t>
            </a:r>
            <a:br>
              <a:rPr lang="en-US" sz="1800" dirty="0"/>
            </a:br>
            <a:endParaRPr lang="en-IN" sz="1800" dirty="0"/>
          </a:p>
        </p:txBody>
      </p:sp>
      <p:sp>
        <p:nvSpPr>
          <p:cNvPr id="6" name="Date Placeholder 5">
            <a:extLst>
              <a:ext uri="{FF2B5EF4-FFF2-40B4-BE49-F238E27FC236}">
                <a16:creationId xmlns:a16="http://schemas.microsoft.com/office/drawing/2014/main" id="{99128042-D179-EDDB-4A07-B992090055B7}"/>
              </a:ext>
            </a:extLst>
          </p:cNvPr>
          <p:cNvSpPr>
            <a:spLocks noGrp="1"/>
          </p:cNvSpPr>
          <p:nvPr>
            <p:ph type="dt" sz="half" idx="16"/>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
        <p:nvSpPr>
          <p:cNvPr id="7" name="Footer Placeholder 6">
            <a:extLst>
              <a:ext uri="{FF2B5EF4-FFF2-40B4-BE49-F238E27FC236}">
                <a16:creationId xmlns:a16="http://schemas.microsoft.com/office/drawing/2014/main" id="{30F6052C-DB3E-DA97-C603-5A668BE06AED}"/>
              </a:ext>
            </a:extLst>
          </p:cNvPr>
          <p:cNvSpPr>
            <a:spLocks noGrp="1"/>
          </p:cNvSpPr>
          <p:nvPr>
            <p:ph type="ftr" sz="quarter" idx="17"/>
          </p:nvPr>
        </p:nvSpPr>
        <p:spPr/>
        <p:txBody>
          <a:bodyPr/>
          <a:lstStyle/>
          <a:p>
            <a:r>
              <a:rPr lang="en-US" sz="1000" dirty="0">
                <a:solidFill>
                  <a:schemeClr val="tx1"/>
                </a:solidFill>
              </a:rPr>
              <a:t>Data Analysis on Tele Communication</a:t>
            </a:r>
            <a:endParaRPr lang="en-US" dirty="0"/>
          </a:p>
        </p:txBody>
      </p:sp>
      <p:sp>
        <p:nvSpPr>
          <p:cNvPr id="8" name="Slide Number Placeholder 7">
            <a:extLst>
              <a:ext uri="{FF2B5EF4-FFF2-40B4-BE49-F238E27FC236}">
                <a16:creationId xmlns:a16="http://schemas.microsoft.com/office/drawing/2014/main" id="{F1A2792C-A20F-3C87-107B-5C02180A528C}"/>
              </a:ext>
            </a:extLst>
          </p:cNvPr>
          <p:cNvSpPr>
            <a:spLocks noGrp="1"/>
          </p:cNvSpPr>
          <p:nvPr>
            <p:ph type="sldNum" sz="quarter" idx="18"/>
          </p:nvPr>
        </p:nvSpPr>
        <p:spPr/>
        <p:txBody>
          <a:bodyPr/>
          <a:lstStyle/>
          <a:p>
            <a:fld id="{8D0AFDD5-844D-364D-8AEC-50CF4D36D55D}" type="slidenum">
              <a:rPr lang="en-US" noProof="0" smtClean="0"/>
              <a:pPr/>
              <a:t>11</a:t>
            </a:fld>
            <a:endParaRPr lang="en-US" noProof="0"/>
          </a:p>
        </p:txBody>
      </p:sp>
      <p:sp>
        <p:nvSpPr>
          <p:cNvPr id="3" name="Title 1">
            <a:extLst>
              <a:ext uri="{FF2B5EF4-FFF2-40B4-BE49-F238E27FC236}">
                <a16:creationId xmlns:a16="http://schemas.microsoft.com/office/drawing/2014/main" id="{2B99EE92-5D0A-3688-CE95-6BCBA69EF591}"/>
              </a:ext>
            </a:extLst>
          </p:cNvPr>
          <p:cNvSpPr txBox="1">
            <a:spLocks/>
          </p:cNvSpPr>
          <p:nvPr/>
        </p:nvSpPr>
        <p:spPr>
          <a:xfrm>
            <a:off x="1546636" y="1071114"/>
            <a:ext cx="4959821"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5400" dirty="0"/>
              <a:t>Model 1 SVM</a:t>
            </a:r>
            <a:endParaRPr lang="en-IN" sz="5400" dirty="0"/>
          </a:p>
        </p:txBody>
      </p:sp>
    </p:spTree>
    <p:extLst>
      <p:ext uri="{BB962C8B-B14F-4D97-AF65-F5344CB8AC3E}">
        <p14:creationId xmlns:p14="http://schemas.microsoft.com/office/powerpoint/2010/main" val="850887572"/>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539014" y="1916176"/>
            <a:ext cx="4369869" cy="4402328"/>
          </a:xfrm>
        </p:spPr>
        <p:txBody>
          <a:bodyPr/>
          <a:lstStyle/>
          <a:p>
            <a:r>
              <a:rPr lang="en-US" dirty="0"/>
              <a:t>Model 2</a:t>
            </a:r>
            <a:br>
              <a:rPr lang="en-US" dirty="0"/>
            </a:br>
            <a:r>
              <a:rPr lang="en-US" dirty="0"/>
              <a:t>Logistic Regression</a:t>
            </a:r>
          </a:p>
        </p:txBody>
      </p:sp>
      <p:pic>
        <p:nvPicPr>
          <p:cNvPr id="8" name="Picture Placeholder 7" descr="A logo of a roller coaster&#10;&#10;Description automatically generated">
            <a:extLst>
              <a:ext uri="{FF2B5EF4-FFF2-40B4-BE49-F238E27FC236}">
                <a16:creationId xmlns:a16="http://schemas.microsoft.com/office/drawing/2014/main" id="{8AED78B0-8E79-A0FB-078D-5BB52FD3FC87}"/>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386853665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1DC-4857-0619-89C2-1D846FACAC36}"/>
              </a:ext>
            </a:extLst>
          </p:cNvPr>
          <p:cNvSpPr>
            <a:spLocks noGrp="1"/>
          </p:cNvSpPr>
          <p:nvPr>
            <p:ph type="title"/>
          </p:nvPr>
        </p:nvSpPr>
        <p:spPr>
          <a:xfrm>
            <a:off x="5978024" y="1783080"/>
            <a:ext cx="4959821" cy="1162762"/>
          </a:xfrm>
        </p:spPr>
        <p:txBody>
          <a:bodyPr anchor="t">
            <a:normAutofit/>
          </a:bodyPr>
          <a:lstStyle/>
          <a:p>
            <a:r>
              <a:rPr lang="en-US" sz="5600" dirty="0"/>
              <a:t>Model 2 LR</a:t>
            </a:r>
            <a:endParaRPr lang="en-IN" sz="5600" dirty="0"/>
          </a:p>
        </p:txBody>
      </p:sp>
      <p:pic>
        <p:nvPicPr>
          <p:cNvPr id="8" name="Picture 7" descr="Codes on papers">
            <a:extLst>
              <a:ext uri="{FF2B5EF4-FFF2-40B4-BE49-F238E27FC236}">
                <a16:creationId xmlns:a16="http://schemas.microsoft.com/office/drawing/2014/main" id="{B639D307-6990-7442-737B-40C2BF2186AE}"/>
              </a:ext>
            </a:extLst>
          </p:cNvPr>
          <p:cNvPicPr>
            <a:picLocks noChangeAspect="1"/>
          </p:cNvPicPr>
          <p:nvPr/>
        </p:nvPicPr>
        <p:blipFill rotWithShape="1">
          <a:blip r:embed="rId2"/>
          <a:srcRect l="29799" r="27851" b="-1"/>
          <a:stretch/>
        </p:blipFill>
        <p:spPr>
          <a:xfrm>
            <a:off x="20" y="10"/>
            <a:ext cx="4351108" cy="6857990"/>
          </a:xfrm>
          <a:prstGeom prst="rect">
            <a:avLst/>
          </a:prstGeom>
          <a:noFill/>
        </p:spPr>
      </p:pic>
      <p:sp>
        <p:nvSpPr>
          <p:cNvPr id="4" name="Content Placeholder 3">
            <a:extLst>
              <a:ext uri="{FF2B5EF4-FFF2-40B4-BE49-F238E27FC236}">
                <a16:creationId xmlns:a16="http://schemas.microsoft.com/office/drawing/2014/main" id="{822EDC76-8EDA-E8B8-543D-43D0EC1026EC}"/>
              </a:ext>
            </a:extLst>
          </p:cNvPr>
          <p:cNvSpPr>
            <a:spLocks noGrp="1"/>
          </p:cNvSpPr>
          <p:nvPr>
            <p:ph idx="1"/>
          </p:nvPr>
        </p:nvSpPr>
        <p:spPr>
          <a:xfrm>
            <a:off x="5961888" y="2944368"/>
            <a:ext cx="4818888" cy="2130552"/>
          </a:xfrm>
        </p:spPr>
        <p:txBody>
          <a:bodyPr>
            <a:normAutofit/>
          </a:bodyPr>
          <a:lstStyle/>
          <a:p>
            <a:pPr>
              <a:spcAft>
                <a:spcPts val="600"/>
              </a:spcAft>
            </a:pPr>
            <a:r>
              <a:rPr lang="en-US" dirty="0"/>
              <a:t>A statistical method called logistic regression is applied in classification problems, in which there are two alternative outcomes for the result variable. Logistic regression is not a regression method, despite its name. It is a classification algorithm. Because of its ease of use, interpretability, and capacity to yield probability for categorization results, it is extensively employed.</a:t>
            </a:r>
            <a:endParaRPr lang="en-IN" dirty="0"/>
          </a:p>
        </p:txBody>
      </p:sp>
      <p:sp>
        <p:nvSpPr>
          <p:cNvPr id="5" name="Slide Number Placeholder 4">
            <a:extLst>
              <a:ext uri="{FF2B5EF4-FFF2-40B4-BE49-F238E27FC236}">
                <a16:creationId xmlns:a16="http://schemas.microsoft.com/office/drawing/2014/main" id="{66511658-D1C2-CBB5-9BE7-6B76121C0044}"/>
              </a:ext>
            </a:extLst>
          </p:cNvPr>
          <p:cNvSpPr>
            <a:spLocks noGrp="1"/>
          </p:cNvSpPr>
          <p:nvPr>
            <p:ph type="sldNum" sz="quarter" idx="12"/>
          </p:nvPr>
        </p:nvSpPr>
        <p:spPr>
          <a:xfrm>
            <a:off x="8072901" y="6400904"/>
            <a:ext cx="365760" cy="246888"/>
          </a:xfrm>
        </p:spPr>
        <p:txBody>
          <a:bodyPr anchor="ctr">
            <a:normAutofit/>
          </a:bodyPr>
          <a:lstStyle/>
          <a:p>
            <a:pPr>
              <a:spcAft>
                <a:spcPts val="600"/>
              </a:spcAft>
            </a:pPr>
            <a:fld id="{8D0AFDD5-844D-364D-8AEC-50CF4D36D55D}" type="slidenum">
              <a:rPr lang="en-US" noProof="0" smtClean="0"/>
              <a:pPr>
                <a:spcAft>
                  <a:spcPts val="600"/>
                </a:spcAft>
              </a:pPr>
              <a:t>13</a:t>
            </a:fld>
            <a:endParaRPr lang="en-US" noProof="0"/>
          </a:p>
        </p:txBody>
      </p:sp>
    </p:spTree>
    <p:extLst>
      <p:ext uri="{BB962C8B-B14F-4D97-AF65-F5344CB8AC3E}">
        <p14:creationId xmlns:p14="http://schemas.microsoft.com/office/powerpoint/2010/main" val="371484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9018-EF8D-9D11-1FD4-58AD2BCD5FA4}"/>
              </a:ext>
            </a:extLst>
          </p:cNvPr>
          <p:cNvSpPr>
            <a:spLocks noGrp="1"/>
          </p:cNvSpPr>
          <p:nvPr>
            <p:ph type="title"/>
          </p:nvPr>
        </p:nvSpPr>
        <p:spPr>
          <a:xfrm>
            <a:off x="1103343" y="2113695"/>
            <a:ext cx="9845842" cy="3249008"/>
          </a:xfrm>
        </p:spPr>
        <p:txBody>
          <a:bodyPr/>
          <a:lstStyle/>
          <a:p>
            <a:r>
              <a:rPr lang="en-US" sz="1800" dirty="0"/>
              <a:t>Jaccard Similarity Score: This score indicates how similar two sets are to one another. When the Jaccard Similarity Score is 0.2, it means that only 20% of the genuine labels and the projected labels match.</a:t>
            </a:r>
            <a:br>
              <a:rPr lang="en-US" sz="1800" dirty="0"/>
            </a:br>
            <a:br>
              <a:rPr lang="en-US" sz="1800" dirty="0"/>
            </a:br>
            <a:r>
              <a:rPr lang="en-US" sz="1800" dirty="0"/>
              <a:t>The ratio of genuine positive predictions to all positive predictions the model made is known as the precision score. Only 33% of the occurrences that were predicted as positive really were, according to a precision score of 0.33.</a:t>
            </a:r>
            <a:br>
              <a:rPr lang="en-US" sz="1800" dirty="0"/>
            </a:br>
            <a:br>
              <a:rPr lang="en-US" sz="1800" dirty="0"/>
            </a:br>
            <a:r>
              <a:rPr lang="en-US" sz="1800" dirty="0"/>
              <a:t>Log Loss: Log Loss evaluates a classification model's performance when the expected result is a probability value between 0 and 1. It is evident from the rather large log loss of 10.81 that the expected probabilities are not well-calibrated.</a:t>
            </a:r>
            <a:endParaRPr lang="en-IN" sz="1800" dirty="0"/>
          </a:p>
        </p:txBody>
      </p:sp>
      <p:sp>
        <p:nvSpPr>
          <p:cNvPr id="6" name="Date Placeholder 5">
            <a:extLst>
              <a:ext uri="{FF2B5EF4-FFF2-40B4-BE49-F238E27FC236}">
                <a16:creationId xmlns:a16="http://schemas.microsoft.com/office/drawing/2014/main" id="{99128042-D179-EDDB-4A07-B992090055B7}"/>
              </a:ext>
            </a:extLst>
          </p:cNvPr>
          <p:cNvSpPr>
            <a:spLocks noGrp="1"/>
          </p:cNvSpPr>
          <p:nvPr>
            <p:ph type="dt" sz="half" idx="16"/>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
        <p:nvSpPr>
          <p:cNvPr id="7" name="Footer Placeholder 6">
            <a:extLst>
              <a:ext uri="{FF2B5EF4-FFF2-40B4-BE49-F238E27FC236}">
                <a16:creationId xmlns:a16="http://schemas.microsoft.com/office/drawing/2014/main" id="{30F6052C-DB3E-DA97-C603-5A668BE06AED}"/>
              </a:ext>
            </a:extLst>
          </p:cNvPr>
          <p:cNvSpPr>
            <a:spLocks noGrp="1"/>
          </p:cNvSpPr>
          <p:nvPr>
            <p:ph type="ftr" sz="quarter" idx="17"/>
          </p:nvPr>
        </p:nvSpPr>
        <p:spPr/>
        <p:txBody>
          <a:bodyPr/>
          <a:lstStyle/>
          <a:p>
            <a:r>
              <a:rPr lang="en-US" sz="1000" dirty="0">
                <a:solidFill>
                  <a:schemeClr val="tx1"/>
                </a:solidFill>
              </a:rPr>
              <a:t>Data Analysis on Tele Communication</a:t>
            </a:r>
            <a:endParaRPr lang="en-US" dirty="0"/>
          </a:p>
        </p:txBody>
      </p:sp>
      <p:sp>
        <p:nvSpPr>
          <p:cNvPr id="8" name="Slide Number Placeholder 7">
            <a:extLst>
              <a:ext uri="{FF2B5EF4-FFF2-40B4-BE49-F238E27FC236}">
                <a16:creationId xmlns:a16="http://schemas.microsoft.com/office/drawing/2014/main" id="{F1A2792C-A20F-3C87-107B-5C02180A528C}"/>
              </a:ext>
            </a:extLst>
          </p:cNvPr>
          <p:cNvSpPr>
            <a:spLocks noGrp="1"/>
          </p:cNvSpPr>
          <p:nvPr>
            <p:ph type="sldNum" sz="quarter" idx="18"/>
          </p:nvPr>
        </p:nvSpPr>
        <p:spPr/>
        <p:txBody>
          <a:bodyPr/>
          <a:lstStyle/>
          <a:p>
            <a:fld id="{8D0AFDD5-844D-364D-8AEC-50CF4D36D55D}" type="slidenum">
              <a:rPr lang="en-US" noProof="0" smtClean="0"/>
              <a:pPr/>
              <a:t>14</a:t>
            </a:fld>
            <a:endParaRPr lang="en-US" noProof="0"/>
          </a:p>
        </p:txBody>
      </p:sp>
      <p:sp>
        <p:nvSpPr>
          <p:cNvPr id="3" name="Title 1">
            <a:extLst>
              <a:ext uri="{FF2B5EF4-FFF2-40B4-BE49-F238E27FC236}">
                <a16:creationId xmlns:a16="http://schemas.microsoft.com/office/drawing/2014/main" id="{F37299D6-CB63-2075-7F1A-B7AABDC2F885}"/>
              </a:ext>
            </a:extLst>
          </p:cNvPr>
          <p:cNvSpPr txBox="1">
            <a:spLocks/>
          </p:cNvSpPr>
          <p:nvPr/>
        </p:nvSpPr>
        <p:spPr>
          <a:xfrm>
            <a:off x="1354653" y="1090526"/>
            <a:ext cx="4959821"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5400" dirty="0"/>
              <a:t>Model 2 LR</a:t>
            </a:r>
            <a:endParaRPr lang="en-IN" sz="5400" dirty="0"/>
          </a:p>
        </p:txBody>
      </p:sp>
    </p:spTree>
    <p:extLst>
      <p:ext uri="{BB962C8B-B14F-4D97-AF65-F5344CB8AC3E}">
        <p14:creationId xmlns:p14="http://schemas.microsoft.com/office/powerpoint/2010/main" val="302150288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9018-EF8D-9D11-1FD4-58AD2BCD5FA4}"/>
              </a:ext>
            </a:extLst>
          </p:cNvPr>
          <p:cNvSpPr>
            <a:spLocks noGrp="1"/>
          </p:cNvSpPr>
          <p:nvPr>
            <p:ph type="title"/>
          </p:nvPr>
        </p:nvSpPr>
        <p:spPr>
          <a:xfrm>
            <a:off x="1103343" y="1671907"/>
            <a:ext cx="9845842" cy="3249008"/>
          </a:xfrm>
        </p:spPr>
        <p:txBody>
          <a:bodyPr/>
          <a:lstStyle/>
          <a:p>
            <a:r>
              <a:rPr lang="en-US" sz="1800" dirty="0"/>
              <a:t>Classification Report: The classification report gives the support (number of occurrences) and the F1-score, recall, and accuracy for each class (0 and 1). As stated in the report:</a:t>
            </a:r>
            <a:br>
              <a:rPr lang="en-US" sz="1800" dirty="0"/>
            </a:br>
            <a:br>
              <a:rPr lang="en-US" sz="1800" dirty="0"/>
            </a:br>
            <a:r>
              <a:rPr lang="en-US" sz="1800" dirty="0"/>
              <a:t>Class 0 (not churned): F1-score = 0.81, Precision = 0.81, and Recall = 0.81.</a:t>
            </a:r>
            <a:br>
              <a:rPr lang="en-US" sz="1800" dirty="0"/>
            </a:br>
            <a:r>
              <a:rPr lang="en-US" sz="1800" dirty="0"/>
              <a:t>Class 1 (churned): F1-score = 0.33, Precision = 0.33, and Recall = 0.33.</a:t>
            </a:r>
            <a:br>
              <a:rPr lang="en-US" sz="1800" dirty="0"/>
            </a:br>
            <a:r>
              <a:rPr lang="en-US" sz="1800" dirty="0"/>
              <a:t>With an overall accuracy of 0.70, the model's predictions are accurate in 70% of cases.</a:t>
            </a:r>
          </a:p>
        </p:txBody>
      </p:sp>
      <p:sp>
        <p:nvSpPr>
          <p:cNvPr id="6" name="Date Placeholder 5">
            <a:extLst>
              <a:ext uri="{FF2B5EF4-FFF2-40B4-BE49-F238E27FC236}">
                <a16:creationId xmlns:a16="http://schemas.microsoft.com/office/drawing/2014/main" id="{99128042-D179-EDDB-4A07-B992090055B7}"/>
              </a:ext>
            </a:extLst>
          </p:cNvPr>
          <p:cNvSpPr>
            <a:spLocks noGrp="1"/>
          </p:cNvSpPr>
          <p:nvPr>
            <p:ph type="dt" sz="half" idx="16"/>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
        <p:nvSpPr>
          <p:cNvPr id="7" name="Footer Placeholder 6">
            <a:extLst>
              <a:ext uri="{FF2B5EF4-FFF2-40B4-BE49-F238E27FC236}">
                <a16:creationId xmlns:a16="http://schemas.microsoft.com/office/drawing/2014/main" id="{30F6052C-DB3E-DA97-C603-5A668BE06AED}"/>
              </a:ext>
            </a:extLst>
          </p:cNvPr>
          <p:cNvSpPr>
            <a:spLocks noGrp="1"/>
          </p:cNvSpPr>
          <p:nvPr>
            <p:ph type="ftr" sz="quarter" idx="17"/>
          </p:nvPr>
        </p:nvSpPr>
        <p:spPr/>
        <p:txBody>
          <a:bodyPr/>
          <a:lstStyle/>
          <a:p>
            <a:r>
              <a:rPr lang="en-US" sz="1000" dirty="0">
                <a:solidFill>
                  <a:schemeClr val="tx1"/>
                </a:solidFill>
              </a:rPr>
              <a:t>Data Analysis on Tele Communication</a:t>
            </a:r>
            <a:endParaRPr lang="en-US" dirty="0"/>
          </a:p>
        </p:txBody>
      </p:sp>
      <p:sp>
        <p:nvSpPr>
          <p:cNvPr id="8" name="Slide Number Placeholder 7">
            <a:extLst>
              <a:ext uri="{FF2B5EF4-FFF2-40B4-BE49-F238E27FC236}">
                <a16:creationId xmlns:a16="http://schemas.microsoft.com/office/drawing/2014/main" id="{F1A2792C-A20F-3C87-107B-5C02180A528C}"/>
              </a:ext>
            </a:extLst>
          </p:cNvPr>
          <p:cNvSpPr>
            <a:spLocks noGrp="1"/>
          </p:cNvSpPr>
          <p:nvPr>
            <p:ph type="sldNum" sz="quarter" idx="18"/>
          </p:nvPr>
        </p:nvSpPr>
        <p:spPr/>
        <p:txBody>
          <a:bodyPr/>
          <a:lstStyle/>
          <a:p>
            <a:fld id="{8D0AFDD5-844D-364D-8AEC-50CF4D36D55D}" type="slidenum">
              <a:rPr lang="en-US" noProof="0" smtClean="0"/>
              <a:pPr/>
              <a:t>15</a:t>
            </a:fld>
            <a:endParaRPr lang="en-US" noProof="0"/>
          </a:p>
        </p:txBody>
      </p:sp>
      <p:sp>
        <p:nvSpPr>
          <p:cNvPr id="3" name="Title 1">
            <a:extLst>
              <a:ext uri="{FF2B5EF4-FFF2-40B4-BE49-F238E27FC236}">
                <a16:creationId xmlns:a16="http://schemas.microsoft.com/office/drawing/2014/main" id="{B3307098-38D9-157B-B437-2C86ADC22C21}"/>
              </a:ext>
            </a:extLst>
          </p:cNvPr>
          <p:cNvSpPr txBox="1">
            <a:spLocks/>
          </p:cNvSpPr>
          <p:nvPr/>
        </p:nvSpPr>
        <p:spPr>
          <a:xfrm>
            <a:off x="1354653" y="1090526"/>
            <a:ext cx="4959821"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5400" dirty="0"/>
              <a:t>Model 2 LR</a:t>
            </a:r>
            <a:endParaRPr lang="en-IN" sz="5400" dirty="0"/>
          </a:p>
        </p:txBody>
      </p:sp>
    </p:spTree>
    <p:extLst>
      <p:ext uri="{BB962C8B-B14F-4D97-AF65-F5344CB8AC3E}">
        <p14:creationId xmlns:p14="http://schemas.microsoft.com/office/powerpoint/2010/main" val="2958250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9018-EF8D-9D11-1FD4-58AD2BCD5FA4}"/>
              </a:ext>
            </a:extLst>
          </p:cNvPr>
          <p:cNvSpPr>
            <a:spLocks noGrp="1"/>
          </p:cNvSpPr>
          <p:nvPr>
            <p:ph type="title"/>
          </p:nvPr>
        </p:nvSpPr>
        <p:spPr>
          <a:xfrm>
            <a:off x="1530417" y="2243825"/>
            <a:ext cx="9098728" cy="3249008"/>
          </a:xfrm>
        </p:spPr>
        <p:txBody>
          <a:bodyPr/>
          <a:lstStyle/>
          <a:p>
            <a:r>
              <a:rPr lang="en-US" sz="1800" dirty="0"/>
              <a:t>Jaccard Similarity Score of our model is </a:t>
            </a:r>
            <a:r>
              <a:rPr lang="en-US" sz="1800" b="1" dirty="0"/>
              <a:t>0.2</a:t>
            </a:r>
            <a:br>
              <a:rPr lang="en-US" sz="1800" dirty="0"/>
            </a:br>
            <a:r>
              <a:rPr lang="en-US" sz="1800" dirty="0"/>
              <a:t>Precision Score of our model is </a:t>
            </a:r>
            <a:r>
              <a:rPr lang="en-US" sz="1800" b="1" dirty="0"/>
              <a:t>0.33</a:t>
            </a:r>
            <a:br>
              <a:rPr lang="en-US" sz="1800" dirty="0"/>
            </a:br>
            <a:r>
              <a:rPr lang="en-US" sz="1800" dirty="0"/>
              <a:t>Log Loss of our model is </a:t>
            </a:r>
            <a:r>
              <a:rPr lang="en-US" sz="1800" b="1" dirty="0"/>
              <a:t>10.81</a:t>
            </a:r>
            <a:r>
              <a:rPr lang="en-US" sz="1800" dirty="0"/>
              <a:t> </a:t>
            </a:r>
            <a:br>
              <a:rPr lang="en-US" sz="1800" dirty="0"/>
            </a:br>
            <a:r>
              <a:rPr lang="en-US" sz="1800" dirty="0"/>
              <a:t>      </a:t>
            </a:r>
            <a:br>
              <a:rPr lang="en-US" sz="1800" dirty="0"/>
            </a:br>
            <a:r>
              <a:rPr lang="en-US" sz="1800" dirty="0"/>
              <a:t>       </a:t>
            </a:r>
            <a:br>
              <a:rPr lang="en-US" sz="1800" dirty="0"/>
            </a:br>
            <a:r>
              <a:rPr lang="en-US" sz="1800" dirty="0"/>
              <a:t>	precision    recall  f1-score   support           </a:t>
            </a:r>
            <a:br>
              <a:rPr lang="en-US" sz="1800" dirty="0"/>
            </a:br>
            <a:r>
              <a:rPr lang="en-US" sz="1800" dirty="0"/>
              <a:t>  0       	0.81	      0.81 	     0.81        31           </a:t>
            </a:r>
            <a:br>
              <a:rPr lang="en-US" sz="1800" dirty="0"/>
            </a:br>
            <a:r>
              <a:rPr lang="en-US" sz="1800" dirty="0"/>
              <a:t>  1       	0.33 	     0.33 	     0.33         9   </a:t>
            </a:r>
            <a:br>
              <a:rPr lang="en-US" sz="1800" dirty="0"/>
            </a:br>
            <a:br>
              <a:rPr lang="en-US" sz="1800" dirty="0"/>
            </a:br>
            <a:br>
              <a:rPr lang="en-US" sz="1800" dirty="0"/>
            </a:br>
            <a:r>
              <a:rPr lang="en-US" sz="1800" dirty="0"/>
              <a:t>Accuracy                        </a:t>
            </a:r>
            <a:r>
              <a:rPr lang="en-US" sz="1800" b="1" dirty="0"/>
              <a:t>0.70        40   </a:t>
            </a:r>
            <a:br>
              <a:rPr lang="en-US" sz="1800" dirty="0"/>
            </a:br>
            <a:r>
              <a:rPr lang="en-US" sz="1800" dirty="0"/>
              <a:t>Macro avg       	0.57      0.57      0.57        40</a:t>
            </a:r>
            <a:br>
              <a:rPr lang="en-US" sz="1800" dirty="0"/>
            </a:br>
            <a:r>
              <a:rPr lang="en-US" sz="1800" dirty="0"/>
              <a:t>Weighted avg     0.70      0.70      0.70        40</a:t>
            </a:r>
            <a:endParaRPr lang="en-IN" sz="1800" dirty="0"/>
          </a:p>
        </p:txBody>
      </p:sp>
      <p:sp>
        <p:nvSpPr>
          <p:cNvPr id="6" name="Date Placeholder 5">
            <a:extLst>
              <a:ext uri="{FF2B5EF4-FFF2-40B4-BE49-F238E27FC236}">
                <a16:creationId xmlns:a16="http://schemas.microsoft.com/office/drawing/2014/main" id="{99128042-D179-EDDB-4A07-B992090055B7}"/>
              </a:ext>
            </a:extLst>
          </p:cNvPr>
          <p:cNvSpPr>
            <a:spLocks noGrp="1"/>
          </p:cNvSpPr>
          <p:nvPr>
            <p:ph type="dt" sz="half" idx="16"/>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
        <p:nvSpPr>
          <p:cNvPr id="7" name="Footer Placeholder 6">
            <a:extLst>
              <a:ext uri="{FF2B5EF4-FFF2-40B4-BE49-F238E27FC236}">
                <a16:creationId xmlns:a16="http://schemas.microsoft.com/office/drawing/2014/main" id="{30F6052C-DB3E-DA97-C603-5A668BE06AED}"/>
              </a:ext>
            </a:extLst>
          </p:cNvPr>
          <p:cNvSpPr>
            <a:spLocks noGrp="1"/>
          </p:cNvSpPr>
          <p:nvPr>
            <p:ph type="ftr" sz="quarter" idx="17"/>
          </p:nvPr>
        </p:nvSpPr>
        <p:spPr/>
        <p:txBody>
          <a:bodyPr/>
          <a:lstStyle/>
          <a:p>
            <a:r>
              <a:rPr lang="en-US" sz="1000" dirty="0">
                <a:solidFill>
                  <a:schemeClr val="tx1"/>
                </a:solidFill>
              </a:rPr>
              <a:t>Data Analysis on Tele Communication</a:t>
            </a:r>
            <a:endParaRPr lang="en-US" dirty="0"/>
          </a:p>
        </p:txBody>
      </p:sp>
      <p:sp>
        <p:nvSpPr>
          <p:cNvPr id="8" name="Slide Number Placeholder 7">
            <a:extLst>
              <a:ext uri="{FF2B5EF4-FFF2-40B4-BE49-F238E27FC236}">
                <a16:creationId xmlns:a16="http://schemas.microsoft.com/office/drawing/2014/main" id="{F1A2792C-A20F-3C87-107B-5C02180A528C}"/>
              </a:ext>
            </a:extLst>
          </p:cNvPr>
          <p:cNvSpPr>
            <a:spLocks noGrp="1"/>
          </p:cNvSpPr>
          <p:nvPr>
            <p:ph type="sldNum" sz="quarter" idx="18"/>
          </p:nvPr>
        </p:nvSpPr>
        <p:spPr/>
        <p:txBody>
          <a:bodyPr/>
          <a:lstStyle/>
          <a:p>
            <a:fld id="{8D0AFDD5-844D-364D-8AEC-50CF4D36D55D}" type="slidenum">
              <a:rPr lang="en-US" noProof="0" smtClean="0"/>
              <a:pPr/>
              <a:t>16</a:t>
            </a:fld>
            <a:endParaRPr lang="en-US" noProof="0"/>
          </a:p>
        </p:txBody>
      </p:sp>
      <p:sp>
        <p:nvSpPr>
          <p:cNvPr id="3" name="Title 1">
            <a:extLst>
              <a:ext uri="{FF2B5EF4-FFF2-40B4-BE49-F238E27FC236}">
                <a16:creationId xmlns:a16="http://schemas.microsoft.com/office/drawing/2014/main" id="{B4D04D5E-F591-BF5C-B473-7AD470B7044B}"/>
              </a:ext>
            </a:extLst>
          </p:cNvPr>
          <p:cNvSpPr txBox="1">
            <a:spLocks/>
          </p:cNvSpPr>
          <p:nvPr/>
        </p:nvSpPr>
        <p:spPr>
          <a:xfrm>
            <a:off x="1354653" y="1090526"/>
            <a:ext cx="4959821" cy="116276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5400" dirty="0"/>
              <a:t>Model 2 LR</a:t>
            </a:r>
            <a:endParaRPr lang="en-IN" sz="5400" dirty="0"/>
          </a:p>
        </p:txBody>
      </p:sp>
    </p:spTree>
    <p:extLst>
      <p:ext uri="{BB962C8B-B14F-4D97-AF65-F5344CB8AC3E}">
        <p14:creationId xmlns:p14="http://schemas.microsoft.com/office/powerpoint/2010/main" val="3202669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00FA-6965-57E8-8161-07BD3EC5A4C5}"/>
              </a:ext>
            </a:extLst>
          </p:cNvPr>
          <p:cNvSpPr>
            <a:spLocks noGrp="1"/>
          </p:cNvSpPr>
          <p:nvPr>
            <p:ph type="title"/>
          </p:nvPr>
        </p:nvSpPr>
        <p:spPr/>
        <p:txBody>
          <a:bodyPr/>
          <a:lstStyle/>
          <a:p>
            <a:r>
              <a:rPr lang="en-US" sz="4800" dirty="0"/>
              <a:t>Comparison between models</a:t>
            </a:r>
            <a:endParaRPr lang="en-IN" sz="4800" dirty="0"/>
          </a:p>
        </p:txBody>
      </p:sp>
      <p:sp>
        <p:nvSpPr>
          <p:cNvPr id="3" name="Text Placeholder 2">
            <a:extLst>
              <a:ext uri="{FF2B5EF4-FFF2-40B4-BE49-F238E27FC236}">
                <a16:creationId xmlns:a16="http://schemas.microsoft.com/office/drawing/2014/main" id="{5FB8C39D-735D-168E-CE4E-DC52B1117F65}"/>
              </a:ext>
            </a:extLst>
          </p:cNvPr>
          <p:cNvSpPr>
            <a:spLocks noGrp="1"/>
          </p:cNvSpPr>
          <p:nvPr>
            <p:ph type="body" sz="quarter" idx="14"/>
          </p:nvPr>
        </p:nvSpPr>
        <p:spPr/>
        <p:txBody>
          <a:bodyPr/>
          <a:lstStyle/>
          <a:p>
            <a:r>
              <a:rPr lang="en-US" b="1" dirty="0"/>
              <a:t>Model 1 SVM</a:t>
            </a:r>
            <a:endParaRPr lang="en-IN" b="1" dirty="0"/>
          </a:p>
        </p:txBody>
      </p:sp>
      <p:sp>
        <p:nvSpPr>
          <p:cNvPr id="4" name="Content Placeholder 3">
            <a:extLst>
              <a:ext uri="{FF2B5EF4-FFF2-40B4-BE49-F238E27FC236}">
                <a16:creationId xmlns:a16="http://schemas.microsoft.com/office/drawing/2014/main" id="{620A976C-9278-A08A-FB9D-58AFDA8AE54C}"/>
              </a:ext>
            </a:extLst>
          </p:cNvPr>
          <p:cNvSpPr>
            <a:spLocks noGrp="1"/>
          </p:cNvSpPr>
          <p:nvPr>
            <p:ph sz="half" idx="2"/>
          </p:nvPr>
        </p:nvSpPr>
        <p:spPr/>
        <p:txBody>
          <a:bodyPr/>
          <a:lstStyle/>
          <a:p>
            <a:pPr marL="285750" indent="-285750">
              <a:buFont typeface="Arial" panose="020B0604020202020204" pitchFamily="34" charset="0"/>
              <a:buChar char="•"/>
            </a:pPr>
            <a:r>
              <a:rPr lang="en-US" dirty="0">
                <a:latin typeface="+mj-lt"/>
              </a:rPr>
              <a:t>When it comes to churn prediction, the SVM model seems to perform better than the Logistic Regression model (80% vs. 70%) and precision (0.67 vs. 0.33).</a:t>
            </a:r>
          </a:p>
          <a:p>
            <a:endParaRPr lang="en-US" dirty="0">
              <a:latin typeface="+mj-lt"/>
            </a:endParaRPr>
          </a:p>
          <a:p>
            <a:pPr marL="285750" indent="-285750">
              <a:buFont typeface="Arial" panose="020B0604020202020204" pitchFamily="34" charset="0"/>
              <a:buChar char="•"/>
            </a:pPr>
            <a:r>
              <a:rPr lang="en-US" dirty="0">
                <a:latin typeface="+mj-lt"/>
              </a:rPr>
              <a:t>On the other hand, the Logistic Regression model appears to have a greater recall (0.33 vs. 0.22) when it comes to churn prediction.</a:t>
            </a:r>
          </a:p>
          <a:p>
            <a:endParaRPr lang="en-US" dirty="0">
              <a:latin typeface="+mj-lt"/>
            </a:endParaRPr>
          </a:p>
          <a:p>
            <a:endParaRPr lang="en-IN" dirty="0">
              <a:latin typeface="+mj-lt"/>
            </a:endParaRPr>
          </a:p>
        </p:txBody>
      </p:sp>
      <p:sp>
        <p:nvSpPr>
          <p:cNvPr id="5" name="Text Placeholder 4">
            <a:extLst>
              <a:ext uri="{FF2B5EF4-FFF2-40B4-BE49-F238E27FC236}">
                <a16:creationId xmlns:a16="http://schemas.microsoft.com/office/drawing/2014/main" id="{2F979338-9A52-A7DF-092D-0D1E63C36995}"/>
              </a:ext>
            </a:extLst>
          </p:cNvPr>
          <p:cNvSpPr>
            <a:spLocks noGrp="1"/>
          </p:cNvSpPr>
          <p:nvPr>
            <p:ph type="body" sz="quarter" idx="19"/>
          </p:nvPr>
        </p:nvSpPr>
        <p:spPr/>
        <p:txBody>
          <a:bodyPr/>
          <a:lstStyle/>
          <a:p>
            <a:r>
              <a:rPr lang="en-US" b="1" dirty="0"/>
              <a:t>Model 2 LR</a:t>
            </a:r>
            <a:endParaRPr lang="en-IN" b="1" dirty="0"/>
          </a:p>
        </p:txBody>
      </p:sp>
      <p:sp>
        <p:nvSpPr>
          <p:cNvPr id="6" name="Content Placeholder 5">
            <a:extLst>
              <a:ext uri="{FF2B5EF4-FFF2-40B4-BE49-F238E27FC236}">
                <a16:creationId xmlns:a16="http://schemas.microsoft.com/office/drawing/2014/main" id="{BEEDBB7F-DCC1-A68E-1E29-40C982B10552}"/>
              </a:ext>
            </a:extLst>
          </p:cNvPr>
          <p:cNvSpPr>
            <a:spLocks noGrp="1"/>
          </p:cNvSpPr>
          <p:nvPr>
            <p:ph sz="half" idx="20"/>
          </p:nvPr>
        </p:nvSpPr>
        <p:spPr/>
        <p:txBody>
          <a:bodyPr/>
          <a:lstStyle/>
          <a:p>
            <a:pPr marL="285750" indent="-285750">
              <a:buFont typeface="Arial" panose="020B0604020202020204" pitchFamily="34" charset="0"/>
              <a:buChar char="•"/>
            </a:pPr>
            <a:r>
              <a:rPr lang="en-US" dirty="0">
                <a:latin typeface="+mj-lt"/>
              </a:rPr>
              <a:t>The Log Loss and Jaccard Similarity Score are exclusive to the Logistic Regression model and are not accessible for the SVM model.</a:t>
            </a:r>
            <a:endParaRPr lang="en-IN" dirty="0">
              <a:latin typeface="+mj-lt"/>
            </a:endParaRPr>
          </a:p>
        </p:txBody>
      </p:sp>
      <p:sp>
        <p:nvSpPr>
          <p:cNvPr id="7" name="Slide Number Placeholder 6">
            <a:extLst>
              <a:ext uri="{FF2B5EF4-FFF2-40B4-BE49-F238E27FC236}">
                <a16:creationId xmlns:a16="http://schemas.microsoft.com/office/drawing/2014/main" id="{CFE0294B-723F-2279-3DBA-673223BDFE6C}"/>
              </a:ext>
            </a:extLst>
          </p:cNvPr>
          <p:cNvSpPr>
            <a:spLocks noGrp="1"/>
          </p:cNvSpPr>
          <p:nvPr>
            <p:ph type="sldNum" sz="quarter" idx="12"/>
          </p:nvPr>
        </p:nvSpPr>
        <p:spPr/>
        <p:txBody>
          <a:bodyPr/>
          <a:lstStyle/>
          <a:p>
            <a:fld id="{8D0AFDD5-844D-364D-8AEC-50CF4D36D55D}" type="slidenum">
              <a:rPr lang="en-US" noProof="0" smtClean="0"/>
              <a:pPr/>
              <a:t>17</a:t>
            </a:fld>
            <a:endParaRPr lang="en-US" noProof="0"/>
          </a:p>
        </p:txBody>
      </p:sp>
      <p:sp>
        <p:nvSpPr>
          <p:cNvPr id="8" name="Footer Placeholder 7">
            <a:extLst>
              <a:ext uri="{FF2B5EF4-FFF2-40B4-BE49-F238E27FC236}">
                <a16:creationId xmlns:a16="http://schemas.microsoft.com/office/drawing/2014/main" id="{18F6CB5A-2DDF-E381-ED18-BBCFB4076988}"/>
              </a:ext>
            </a:extLst>
          </p:cNvPr>
          <p:cNvSpPr>
            <a:spLocks noGrp="1"/>
          </p:cNvSpPr>
          <p:nvPr>
            <p:ph type="ftr" sz="quarter" idx="11"/>
          </p:nvPr>
        </p:nvSpPr>
        <p:spPr/>
        <p:txBody>
          <a:bodyPr/>
          <a:lstStyle/>
          <a:p>
            <a:r>
              <a:rPr lang="en-US" sz="1000" dirty="0">
                <a:solidFill>
                  <a:schemeClr val="tx1"/>
                </a:solidFill>
              </a:rPr>
              <a:t>Data Analysis on Tele Communication</a:t>
            </a:r>
            <a:endParaRPr lang="en-US" dirty="0"/>
          </a:p>
        </p:txBody>
      </p:sp>
      <p:sp>
        <p:nvSpPr>
          <p:cNvPr id="9" name="Date Placeholder 8">
            <a:extLst>
              <a:ext uri="{FF2B5EF4-FFF2-40B4-BE49-F238E27FC236}">
                <a16:creationId xmlns:a16="http://schemas.microsoft.com/office/drawing/2014/main" id="{BECE02AB-05CE-405A-2F5F-12E7B04A3775}"/>
              </a:ext>
            </a:extLst>
          </p:cNvPr>
          <p:cNvSpPr>
            <a:spLocks noGrp="1"/>
          </p:cNvSpPr>
          <p:nvPr>
            <p:ph type="dt" sz="half" idx="10"/>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Tree>
    <p:extLst>
      <p:ext uri="{BB962C8B-B14F-4D97-AF65-F5344CB8AC3E}">
        <p14:creationId xmlns:p14="http://schemas.microsoft.com/office/powerpoint/2010/main" val="32594309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820955" y="1417320"/>
            <a:ext cx="4959821" cy="1162762"/>
          </a:xfrm>
        </p:spPr>
        <p:txBody>
          <a:bodyPr/>
          <a:lstStyle/>
          <a:p>
            <a:r>
              <a:rPr lang="en-US" altLang="zh-CN"/>
              <a:t>Summary</a:t>
            </a:r>
            <a:br>
              <a:rPr lang="en-US"/>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20955" y="2464579"/>
            <a:ext cx="4818888" cy="2130552"/>
          </a:xfrm>
        </p:spPr>
        <p:txBody>
          <a:bodyPr/>
          <a:lstStyle/>
          <a:p>
            <a:r>
              <a:rPr lang="en-US" altLang="zh-CN" sz="1800">
                <a:latin typeface="+mj-lt"/>
              </a:rPr>
              <a:t>According to the available metrics, the SVM model appears to perform better than the Logistic Regression model in terms of accuracy and precision when it comes to churn prediction, although the Logistic Regression model has a little higher recall. When selecting the best model, it's important to take your issue domain's unique requirements and limitations into account.</a:t>
            </a:r>
            <a:endParaRPr lang="en-US" altLang="zh-CN" sz="1800" dirty="0">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pic>
        <p:nvPicPr>
          <p:cNvPr id="7" name="Picture Placeholder 6" descr="A machine with paper on it&#10;&#10;Description automatically generated">
            <a:extLst>
              <a:ext uri="{FF2B5EF4-FFF2-40B4-BE49-F238E27FC236}">
                <a16:creationId xmlns:a16="http://schemas.microsoft.com/office/drawing/2014/main" id="{F002C1B1-5628-1173-1814-EF1067CF2C84}"/>
              </a:ext>
            </a:extLst>
          </p:cNvPr>
          <p:cNvPicPr>
            <a:picLocks noGrp="1" noChangeAspect="1"/>
          </p:cNvPicPr>
          <p:nvPr>
            <p:ph type="pic" sz="quarter" idx="13"/>
          </p:nvPr>
        </p:nvPicPr>
        <p:blipFill>
          <a:blip r:embed="rId2"/>
          <a:srcRect l="19421" r="19421"/>
          <a:stretch>
            <a:fillRect/>
          </a:stretch>
        </p:blipFill>
        <p:spPr/>
      </p:pic>
    </p:spTree>
    <p:extLst>
      <p:ext uri="{BB962C8B-B14F-4D97-AF65-F5344CB8AC3E}">
        <p14:creationId xmlns:p14="http://schemas.microsoft.com/office/powerpoint/2010/main" val="591722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222248" y="2574036"/>
            <a:ext cx="4873752" cy="1709928"/>
          </a:xfrm>
        </p:spPr>
        <p:txBody>
          <a:bodyPr/>
          <a:lstStyle/>
          <a:p>
            <a:r>
              <a:rPr lang="en-US" sz="7200"/>
              <a:t>Thank you</a:t>
            </a:r>
            <a:endParaRPr lang="en-US" sz="7200" dirty="0"/>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4761136" y="5120640"/>
            <a:ext cx="1418283" cy="433137"/>
          </a:xfrm>
        </p:spPr>
        <p:txBody>
          <a:bodyPr/>
          <a:lstStyle/>
          <a:p>
            <a:r>
              <a:rPr lang="en-US"/>
              <a:t>Feedback!!</a:t>
            </a:r>
          </a:p>
          <a:p>
            <a:endParaRPr lang="en-US"/>
          </a:p>
          <a:p>
            <a:endParaRPr lang="en-US" dirty="0"/>
          </a:p>
        </p:txBody>
      </p:sp>
      <p:pic>
        <p:nvPicPr>
          <p:cNvPr id="15" name="Picture Placeholder 14" descr="A drawing of a testimonial&#10;&#10;Description automatically generated">
            <a:extLst>
              <a:ext uri="{FF2B5EF4-FFF2-40B4-BE49-F238E27FC236}">
                <a16:creationId xmlns:a16="http://schemas.microsoft.com/office/drawing/2014/main" id="{5A713FA0-7317-F934-7194-9141CF4D46B9}"/>
              </a:ext>
            </a:extLst>
          </p:cNvPr>
          <p:cNvPicPr>
            <a:picLocks noGrp="1" noChangeAspect="1"/>
          </p:cNvPicPr>
          <p:nvPr>
            <p:ph type="pic" sz="quarter" idx="10"/>
          </p:nvPr>
        </p:nvPicPr>
        <p:blipFill>
          <a:blip r:embed="rId2"/>
          <a:srcRect l="2964" r="2964"/>
          <a:stretch>
            <a:fillRect/>
          </a:stretch>
        </p:blipFill>
        <p:spPr>
          <a:solidFill>
            <a:srgbClr val="FFD064"/>
          </a:solidFill>
        </p:spPr>
      </p:pic>
    </p:spTree>
    <p:extLst>
      <p:ext uri="{BB962C8B-B14F-4D97-AF65-F5344CB8AC3E}">
        <p14:creationId xmlns:p14="http://schemas.microsoft.com/office/powerpoint/2010/main" val="23975833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Data exploration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Data Analysis</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Model 1-SVM</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Model 2- LR</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sz="1000" dirty="0">
                <a:solidFill>
                  <a:schemeClr val="tx1"/>
                </a:solidFill>
              </a:rPr>
              <a:t>Data Analysis on Tele Communication</a:t>
            </a:r>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Tree>
    <p:extLst>
      <p:ext uri="{BB962C8B-B14F-4D97-AF65-F5344CB8AC3E}">
        <p14:creationId xmlns:p14="http://schemas.microsoft.com/office/powerpoint/2010/main" val="6819786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896729" y="948561"/>
            <a:ext cx="5038344" cy="1709928"/>
          </a:xfrm>
        </p:spPr>
        <p:txBody>
          <a:bodyPr/>
          <a:lstStyle/>
          <a:p>
            <a:r>
              <a:rPr lang="en-US"/>
              <a:t>Data Exploration</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62075" y="2817790"/>
            <a:ext cx="5966409" cy="2555594"/>
          </a:xfrm>
        </p:spPr>
        <p:txBody>
          <a:bodyPr/>
          <a:lstStyle/>
          <a:p>
            <a:pPr algn="l" fontAlgn="base"/>
            <a:r>
              <a:rPr lang="en-IN" sz="2000" i="0" dirty="0">
                <a:solidFill>
                  <a:srgbClr val="202124"/>
                </a:solidFill>
                <a:effectLst/>
                <a:latin typeface="Century Gothic (Headings)"/>
              </a:rPr>
              <a:t>Telco Customer Churn</a:t>
            </a:r>
          </a:p>
          <a:p>
            <a:pPr algn="l" fontAlgn="base"/>
            <a:endParaRPr lang="en-US" sz="1800" i="0" dirty="0">
              <a:solidFill>
                <a:srgbClr val="202124"/>
              </a:solidFill>
              <a:effectLst/>
              <a:latin typeface="Century Gothic (Headings)"/>
            </a:endParaRPr>
          </a:p>
          <a:p>
            <a:pPr algn="l" fontAlgn="base"/>
            <a:r>
              <a:rPr lang="en-US" sz="1600" i="0" dirty="0">
                <a:solidFill>
                  <a:srgbClr val="202124"/>
                </a:solidFill>
                <a:effectLst/>
                <a:latin typeface="Century Gothic (Headings)"/>
              </a:rPr>
              <a:t>Utilizing predictive analysis of customer data enables businesses to develop targeted retention strategies, fostering long-term loyalty and profitability.</a:t>
            </a:r>
          </a:p>
          <a:p>
            <a:pPr algn="l" fontAlgn="base"/>
            <a:endParaRPr lang="en-US" sz="1600" b="1" dirty="0">
              <a:solidFill>
                <a:srgbClr val="202124"/>
              </a:solidFill>
              <a:latin typeface="Century Gothic (Headings)"/>
            </a:endParaRPr>
          </a:p>
          <a:p>
            <a:pPr fontAlgn="base"/>
            <a:r>
              <a:rPr lang="en-IN" sz="1600" b="0" i="0" u="sng" dirty="0">
                <a:effectLst/>
                <a:highlight>
                  <a:srgbClr val="FFFFFF"/>
                </a:highlight>
                <a:latin typeface="Century Gothic (Headings)"/>
                <a:hlinkClick r:id="rId2">
                  <a:extLst>
                    <a:ext uri="{A12FA001-AC4F-418D-AE19-62706E023703}">
                      <ahyp:hlinkClr xmlns:ahyp="http://schemas.microsoft.com/office/drawing/2018/hyperlinkcolor" val="tx"/>
                    </a:ext>
                  </a:extLst>
                </a:hlinkClick>
              </a:rPr>
              <a:t>https://www.kaggle.com/datasets/blastchar/telco-customer-churn/data</a:t>
            </a:r>
            <a:endParaRPr lang="en-IN" sz="1600" dirty="0">
              <a:latin typeface="Century Gothic (Headings)"/>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5" name="Picture Placeholder 24">
            <a:extLst>
              <a:ext uri="{FF2B5EF4-FFF2-40B4-BE49-F238E27FC236}">
                <a16:creationId xmlns:a16="http://schemas.microsoft.com/office/drawing/2014/main" id="{A8090B01-9D91-118F-9859-84F768158DC0}"/>
              </a:ext>
            </a:extLst>
          </p:cNvPr>
          <p:cNvPicPr>
            <a:picLocks noGrp="1" noChangeAspect="1"/>
          </p:cNvPicPr>
          <p:nvPr>
            <p:ph type="pic" sz="quarter" idx="13"/>
          </p:nvPr>
        </p:nvPicPr>
        <p:blipFill>
          <a:blip r:embed="rId3"/>
          <a:srcRect l="32248" r="32248"/>
          <a:stretch>
            <a:fillRect/>
          </a:stretch>
        </p:blipFill>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9294-4286-E85A-8490-769C18657CC9}"/>
              </a:ext>
            </a:extLst>
          </p:cNvPr>
          <p:cNvSpPr>
            <a:spLocks noGrp="1"/>
          </p:cNvSpPr>
          <p:nvPr>
            <p:ph type="title"/>
          </p:nvPr>
        </p:nvSpPr>
        <p:spPr>
          <a:xfrm>
            <a:off x="73972" y="2023290"/>
            <a:ext cx="4446655" cy="2862072"/>
          </a:xfrm>
        </p:spPr>
        <p:txBody>
          <a:bodyPr/>
          <a:lstStyle/>
          <a:p>
            <a:pPr algn="ctr"/>
            <a:r>
              <a:rPr lang="en-US" dirty="0"/>
              <a:t>Data Exploration</a:t>
            </a:r>
            <a:endParaRPr lang="en-IN" dirty="0"/>
          </a:p>
        </p:txBody>
      </p:sp>
      <p:sp>
        <p:nvSpPr>
          <p:cNvPr id="4" name="Text Placeholder 3">
            <a:extLst>
              <a:ext uri="{FF2B5EF4-FFF2-40B4-BE49-F238E27FC236}">
                <a16:creationId xmlns:a16="http://schemas.microsoft.com/office/drawing/2014/main" id="{5AE29658-E79F-4207-A9CB-B6EF0C26477B}"/>
              </a:ext>
            </a:extLst>
          </p:cNvPr>
          <p:cNvSpPr>
            <a:spLocks noGrp="1"/>
          </p:cNvSpPr>
          <p:nvPr>
            <p:ph type="body" sz="quarter" idx="15"/>
          </p:nvPr>
        </p:nvSpPr>
        <p:spPr>
          <a:xfrm>
            <a:off x="5656847" y="371979"/>
            <a:ext cx="5932401" cy="764512"/>
          </a:xfrm>
        </p:spPr>
        <p:txBody>
          <a:bodyPr/>
          <a:lstStyle/>
          <a:p>
            <a:pPr algn="just"/>
            <a:r>
              <a:rPr kumimoji="0" lang="en-US" altLang="en-US" sz="1800" b="1" i="0" u="none" strike="noStrike" cap="none" normalizeH="0" baseline="0" dirty="0">
                <a:ln>
                  <a:noFill/>
                </a:ln>
                <a:solidFill>
                  <a:schemeClr val="tx1"/>
                </a:solidFill>
                <a:effectLst/>
                <a:latin typeface="Century Gothic (Headings)"/>
              </a:rPr>
              <a:t>Every row denotes a customer, and every column includes a description of the client's attributes found in the column metadata.</a:t>
            </a:r>
          </a:p>
          <a:p>
            <a:pPr algn="just"/>
            <a:endParaRPr lang="en-IN" sz="1600" b="1" dirty="0">
              <a:latin typeface="Century Gothic (Headings)"/>
            </a:endParaRPr>
          </a:p>
        </p:txBody>
      </p:sp>
      <p:sp>
        <p:nvSpPr>
          <p:cNvPr id="7" name="Text Placeholder 6">
            <a:extLst>
              <a:ext uri="{FF2B5EF4-FFF2-40B4-BE49-F238E27FC236}">
                <a16:creationId xmlns:a16="http://schemas.microsoft.com/office/drawing/2014/main" id="{71205497-6959-1727-9131-D9AE791B5AC7}"/>
              </a:ext>
            </a:extLst>
          </p:cNvPr>
          <p:cNvSpPr>
            <a:spLocks noGrp="1"/>
          </p:cNvSpPr>
          <p:nvPr>
            <p:ph type="body" sz="quarter" idx="16"/>
          </p:nvPr>
        </p:nvSpPr>
        <p:spPr>
          <a:xfrm>
            <a:off x="5656847" y="1682306"/>
            <a:ext cx="5932401" cy="764512"/>
          </a:xfrm>
        </p:spPr>
        <p:txBody>
          <a:bodyPr/>
          <a:lstStyle/>
          <a:p>
            <a:r>
              <a:rPr lang="en-US" sz="1800" b="1" dirty="0"/>
              <a:t>Clients that have departed in the previous month are listed in the Churn column.</a:t>
            </a:r>
            <a:endParaRPr lang="en-IN" sz="1800" b="1" dirty="0"/>
          </a:p>
        </p:txBody>
      </p:sp>
      <p:sp>
        <p:nvSpPr>
          <p:cNvPr id="20" name="Text Placeholder 6">
            <a:extLst>
              <a:ext uri="{FF2B5EF4-FFF2-40B4-BE49-F238E27FC236}">
                <a16:creationId xmlns:a16="http://schemas.microsoft.com/office/drawing/2014/main" id="{BD09226F-5005-2F95-BFF5-0F698EB3502B}"/>
              </a:ext>
            </a:extLst>
          </p:cNvPr>
          <p:cNvSpPr txBox="1">
            <a:spLocks/>
          </p:cNvSpPr>
          <p:nvPr/>
        </p:nvSpPr>
        <p:spPr>
          <a:xfrm>
            <a:off x="5656846" y="2793448"/>
            <a:ext cx="5932401" cy="764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Services that each client has contracted for include phone, multiple lines, internet, online security, online backup, device protection, tech support, and streaming TV and movies.</a:t>
            </a:r>
          </a:p>
        </p:txBody>
      </p:sp>
      <p:sp>
        <p:nvSpPr>
          <p:cNvPr id="21" name="Text Placeholder 6">
            <a:extLst>
              <a:ext uri="{FF2B5EF4-FFF2-40B4-BE49-F238E27FC236}">
                <a16:creationId xmlns:a16="http://schemas.microsoft.com/office/drawing/2014/main" id="{6EFF1689-30DB-DAEF-3A32-F91EA5120360}"/>
              </a:ext>
            </a:extLst>
          </p:cNvPr>
          <p:cNvSpPr txBox="1">
            <a:spLocks/>
          </p:cNvSpPr>
          <p:nvPr/>
        </p:nvSpPr>
        <p:spPr>
          <a:xfrm>
            <a:off x="5656845" y="4100470"/>
            <a:ext cx="5932401" cy="764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Details about the customer's account, including the length of time they've been a client, the contract, the payment method, paperless billing, and the monthly and total charges.</a:t>
            </a:r>
          </a:p>
        </p:txBody>
      </p:sp>
      <p:sp>
        <p:nvSpPr>
          <p:cNvPr id="24" name="TextBox 23">
            <a:extLst>
              <a:ext uri="{FF2B5EF4-FFF2-40B4-BE49-F238E27FC236}">
                <a16:creationId xmlns:a16="http://schemas.microsoft.com/office/drawing/2014/main" id="{25282541-312D-98B5-1BC8-9DA4E4F55CBB}"/>
              </a:ext>
            </a:extLst>
          </p:cNvPr>
          <p:cNvSpPr txBox="1"/>
          <p:nvPr/>
        </p:nvSpPr>
        <p:spPr>
          <a:xfrm>
            <a:off x="5656845" y="5428040"/>
            <a:ext cx="6174768" cy="646331"/>
          </a:xfrm>
          <a:prstGeom prst="rect">
            <a:avLst/>
          </a:prstGeom>
          <a:noFill/>
        </p:spPr>
        <p:txBody>
          <a:bodyPr wrap="square">
            <a:spAutoFit/>
          </a:bodyPr>
          <a:lstStyle/>
          <a:p>
            <a:r>
              <a:rPr lang="en-IN" b="1" dirty="0">
                <a:latin typeface="+mj-lt"/>
              </a:rPr>
              <a:t>Customer demographics include gender, age range, and whether they have dependents and/or partners.</a:t>
            </a:r>
          </a:p>
        </p:txBody>
      </p:sp>
    </p:spTree>
    <p:extLst>
      <p:ext uri="{BB962C8B-B14F-4D97-AF65-F5344CB8AC3E}">
        <p14:creationId xmlns:p14="http://schemas.microsoft.com/office/powerpoint/2010/main" val="34346213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DE5E-0AD1-7360-6E1A-5A12B663954A}"/>
              </a:ext>
            </a:extLst>
          </p:cNvPr>
          <p:cNvSpPr>
            <a:spLocks noGrp="1"/>
          </p:cNvSpPr>
          <p:nvPr>
            <p:ph type="title"/>
          </p:nvPr>
        </p:nvSpPr>
        <p:spPr>
          <a:xfrm>
            <a:off x="1139952" y="512064"/>
            <a:ext cx="9912096" cy="1014984"/>
          </a:xfrm>
        </p:spPr>
        <p:txBody>
          <a:bodyPr anchor="t">
            <a:normAutofit/>
          </a:bodyPr>
          <a:lstStyle/>
          <a:p>
            <a:r>
              <a:rPr lang="en-US" dirty="0"/>
              <a:t>Data Analysis</a:t>
            </a:r>
            <a:endParaRPr lang="en-IN" dirty="0"/>
          </a:p>
        </p:txBody>
      </p:sp>
      <p:pic>
        <p:nvPicPr>
          <p:cNvPr id="7" name="Picture 6">
            <a:extLst>
              <a:ext uri="{FF2B5EF4-FFF2-40B4-BE49-F238E27FC236}">
                <a16:creationId xmlns:a16="http://schemas.microsoft.com/office/drawing/2014/main" id="{7EBD05DC-63C8-EFD0-C999-25FF4CD71410}"/>
              </a:ext>
            </a:extLst>
          </p:cNvPr>
          <p:cNvPicPr>
            <a:picLocks noChangeAspect="1"/>
          </p:cNvPicPr>
          <p:nvPr/>
        </p:nvPicPr>
        <p:blipFill>
          <a:blip r:embed="rId2"/>
          <a:stretch>
            <a:fillRect/>
          </a:stretch>
        </p:blipFill>
        <p:spPr>
          <a:xfrm>
            <a:off x="1146048" y="1883716"/>
            <a:ext cx="9906000" cy="4160520"/>
          </a:xfrm>
          <a:prstGeom prst="rect">
            <a:avLst/>
          </a:prstGeom>
          <a:ln>
            <a:noFill/>
          </a:ln>
          <a:effectLst>
            <a:outerShdw blurRad="292100" dist="139700" dir="2700000" algn="tl" rotWithShape="0">
              <a:srgbClr val="333333">
                <a:alpha val="65000"/>
              </a:srgbClr>
            </a:outerShdw>
          </a:effectLst>
        </p:spPr>
      </p:pic>
      <p:sp>
        <p:nvSpPr>
          <p:cNvPr id="5" name="Slide Number Placeholder 4">
            <a:extLst>
              <a:ext uri="{FF2B5EF4-FFF2-40B4-BE49-F238E27FC236}">
                <a16:creationId xmlns:a16="http://schemas.microsoft.com/office/drawing/2014/main" id="{76287F09-DA62-BE22-607B-FA16627764EC}"/>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5</a:t>
            </a:fld>
            <a:endParaRPr lang="en-US" noProof="0"/>
          </a:p>
        </p:txBody>
      </p:sp>
      <p:sp>
        <p:nvSpPr>
          <p:cNvPr id="12" name="Footer Placeholder 4">
            <a:extLst>
              <a:ext uri="{FF2B5EF4-FFF2-40B4-BE49-F238E27FC236}">
                <a16:creationId xmlns:a16="http://schemas.microsoft.com/office/drawing/2014/main" id="{BEAEB418-F391-D08E-A974-B0403091801B}"/>
              </a:ext>
            </a:extLst>
          </p:cNvPr>
          <p:cNvSpPr>
            <a:spLocks noGrp="1"/>
          </p:cNvSpPr>
          <p:nvPr>
            <p:ph type="ftr" sz="quarter" idx="11"/>
          </p:nvPr>
        </p:nvSpPr>
        <p:spPr>
          <a:xfrm>
            <a:off x="5364480" y="6400904"/>
            <a:ext cx="1463040" cy="246888"/>
          </a:xfrm>
        </p:spPr>
        <p:txBody>
          <a:bodyPr/>
          <a:lstStyle/>
          <a:p>
            <a:r>
              <a:rPr lang="en-US" sz="1000" dirty="0">
                <a:solidFill>
                  <a:schemeClr val="tx1"/>
                </a:solidFill>
              </a:rPr>
              <a:t>Data Analysis on Tele Communication</a:t>
            </a:r>
            <a:endParaRPr lang="en-US" dirty="0"/>
          </a:p>
        </p:txBody>
      </p:sp>
      <p:sp>
        <p:nvSpPr>
          <p:cNvPr id="14" name="Date Placeholder 5">
            <a:extLst>
              <a:ext uri="{FF2B5EF4-FFF2-40B4-BE49-F238E27FC236}">
                <a16:creationId xmlns:a16="http://schemas.microsoft.com/office/drawing/2014/main" id="{97EC791F-EFBE-95CD-6E29-45D98B58F75C}"/>
              </a:ext>
            </a:extLst>
          </p:cNvPr>
          <p:cNvSpPr>
            <a:spLocks noGrp="1"/>
          </p:cNvSpPr>
          <p:nvPr>
            <p:ph type="dt" sz="half" idx="10"/>
          </p:nvPr>
        </p:nvSpPr>
        <p:spPr>
          <a:xfrm>
            <a:off x="10629145" y="6400904"/>
            <a:ext cx="640080" cy="246888"/>
          </a:xfrm>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
        <p:nvSpPr>
          <p:cNvPr id="8" name="TextBox 7">
            <a:extLst>
              <a:ext uri="{FF2B5EF4-FFF2-40B4-BE49-F238E27FC236}">
                <a16:creationId xmlns:a16="http://schemas.microsoft.com/office/drawing/2014/main" id="{A6075A6C-E917-C314-8C7A-C84B1965B5D6}"/>
              </a:ext>
            </a:extLst>
          </p:cNvPr>
          <p:cNvSpPr txBox="1"/>
          <p:nvPr/>
        </p:nvSpPr>
        <p:spPr>
          <a:xfrm>
            <a:off x="1021080" y="1456122"/>
            <a:ext cx="1729961" cy="400110"/>
          </a:xfrm>
          <a:prstGeom prst="rect">
            <a:avLst/>
          </a:prstGeom>
          <a:noFill/>
        </p:spPr>
        <p:txBody>
          <a:bodyPr wrap="none" rtlCol="0">
            <a:spAutoFit/>
          </a:bodyPr>
          <a:lstStyle/>
          <a:p>
            <a:r>
              <a:rPr lang="en-US" sz="2000" b="1" dirty="0">
                <a:latin typeface="+mj-lt"/>
              </a:rPr>
              <a:t>Raw Dataset</a:t>
            </a:r>
            <a:endParaRPr lang="en-IN" sz="2000" b="1" dirty="0">
              <a:latin typeface="+mj-lt"/>
            </a:endParaRPr>
          </a:p>
        </p:txBody>
      </p:sp>
    </p:spTree>
    <p:extLst>
      <p:ext uri="{BB962C8B-B14F-4D97-AF65-F5344CB8AC3E}">
        <p14:creationId xmlns:p14="http://schemas.microsoft.com/office/powerpoint/2010/main" val="36112565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DE5E-0AD1-7360-6E1A-5A12B663954A}"/>
              </a:ext>
            </a:extLst>
          </p:cNvPr>
          <p:cNvSpPr>
            <a:spLocks noGrp="1"/>
          </p:cNvSpPr>
          <p:nvPr>
            <p:ph type="title"/>
          </p:nvPr>
        </p:nvSpPr>
        <p:spPr>
          <a:xfrm>
            <a:off x="1139952" y="512064"/>
            <a:ext cx="9912096" cy="1014984"/>
          </a:xfrm>
        </p:spPr>
        <p:txBody>
          <a:bodyPr anchor="t">
            <a:normAutofit/>
          </a:bodyPr>
          <a:lstStyle/>
          <a:p>
            <a:r>
              <a:rPr lang="en-US" dirty="0"/>
              <a:t>Data Analysis</a:t>
            </a:r>
            <a:endParaRPr lang="en-IN" dirty="0"/>
          </a:p>
        </p:txBody>
      </p:sp>
      <p:sp>
        <p:nvSpPr>
          <p:cNvPr id="5" name="Slide Number Placeholder 4">
            <a:extLst>
              <a:ext uri="{FF2B5EF4-FFF2-40B4-BE49-F238E27FC236}">
                <a16:creationId xmlns:a16="http://schemas.microsoft.com/office/drawing/2014/main" id="{76287F09-DA62-BE22-607B-FA16627764EC}"/>
              </a:ext>
            </a:extLst>
          </p:cNvPr>
          <p:cNvSpPr>
            <a:spLocks noGrp="1"/>
          </p:cNvSpPr>
          <p:nvPr>
            <p:ph type="sldNum" sz="quarter" idx="12"/>
          </p:nvPr>
        </p:nvSpPr>
        <p:spPr>
          <a:xfrm>
            <a:off x="838200" y="6400904"/>
            <a:ext cx="365760" cy="246888"/>
          </a:xfrm>
        </p:spPr>
        <p:txBody>
          <a:bodyPr anchor="ctr">
            <a:normAutofit/>
          </a:bodyPr>
          <a:lstStyle/>
          <a:p>
            <a:pPr>
              <a:spcAft>
                <a:spcPts val="600"/>
              </a:spcAft>
            </a:pPr>
            <a:fld id="{8D0AFDD5-844D-364D-8AEC-50CF4D36D55D}" type="slidenum">
              <a:rPr lang="en-US" noProof="0" smtClean="0"/>
              <a:pPr>
                <a:spcAft>
                  <a:spcPts val="600"/>
                </a:spcAft>
              </a:pPr>
              <a:t>6</a:t>
            </a:fld>
            <a:endParaRPr lang="en-US" noProof="0"/>
          </a:p>
        </p:txBody>
      </p:sp>
      <p:sp>
        <p:nvSpPr>
          <p:cNvPr id="12" name="Footer Placeholder 4">
            <a:extLst>
              <a:ext uri="{FF2B5EF4-FFF2-40B4-BE49-F238E27FC236}">
                <a16:creationId xmlns:a16="http://schemas.microsoft.com/office/drawing/2014/main" id="{BEAEB418-F391-D08E-A974-B0403091801B}"/>
              </a:ext>
            </a:extLst>
          </p:cNvPr>
          <p:cNvSpPr>
            <a:spLocks noGrp="1"/>
          </p:cNvSpPr>
          <p:nvPr>
            <p:ph type="ftr" sz="quarter" idx="11"/>
          </p:nvPr>
        </p:nvSpPr>
        <p:spPr>
          <a:xfrm>
            <a:off x="5364480" y="6400904"/>
            <a:ext cx="1463040" cy="246888"/>
          </a:xfrm>
        </p:spPr>
        <p:txBody>
          <a:bodyPr/>
          <a:lstStyle/>
          <a:p>
            <a:r>
              <a:rPr lang="en-US" sz="1000">
                <a:solidFill>
                  <a:schemeClr val="tx1"/>
                </a:solidFill>
              </a:rPr>
              <a:t>Data Analysis on Tele Communication</a:t>
            </a:r>
            <a:endParaRPr lang="en-US" dirty="0"/>
          </a:p>
        </p:txBody>
      </p:sp>
      <p:sp>
        <p:nvSpPr>
          <p:cNvPr id="14" name="Date Placeholder 5">
            <a:extLst>
              <a:ext uri="{FF2B5EF4-FFF2-40B4-BE49-F238E27FC236}">
                <a16:creationId xmlns:a16="http://schemas.microsoft.com/office/drawing/2014/main" id="{97EC791F-EFBE-95CD-6E29-45D98B58F75C}"/>
              </a:ext>
            </a:extLst>
          </p:cNvPr>
          <p:cNvSpPr>
            <a:spLocks noGrp="1"/>
          </p:cNvSpPr>
          <p:nvPr>
            <p:ph type="dt" sz="half" idx="10"/>
          </p:nvPr>
        </p:nvSpPr>
        <p:spPr>
          <a:xfrm>
            <a:off x="10629145" y="6400904"/>
            <a:ext cx="640080" cy="246888"/>
          </a:xfrm>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pic>
        <p:nvPicPr>
          <p:cNvPr id="4" name="Picture 3" descr="A screenshot of a computer code&#10;&#10;Description automatically generated">
            <a:extLst>
              <a:ext uri="{FF2B5EF4-FFF2-40B4-BE49-F238E27FC236}">
                <a16:creationId xmlns:a16="http://schemas.microsoft.com/office/drawing/2014/main" id="{8D59A4AC-77F3-226F-0029-1F20032F4B21}"/>
              </a:ext>
            </a:extLst>
          </p:cNvPr>
          <p:cNvPicPr>
            <a:picLocks noChangeAspect="1"/>
          </p:cNvPicPr>
          <p:nvPr/>
        </p:nvPicPr>
        <p:blipFill>
          <a:blip r:embed="rId2"/>
          <a:stretch>
            <a:fillRect/>
          </a:stretch>
        </p:blipFill>
        <p:spPr>
          <a:xfrm>
            <a:off x="6444155" y="1736846"/>
            <a:ext cx="5324270" cy="411942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38808D8-D0CF-F75E-FAA2-CE52D157F137}"/>
              </a:ext>
            </a:extLst>
          </p:cNvPr>
          <p:cNvSpPr txBox="1"/>
          <p:nvPr/>
        </p:nvSpPr>
        <p:spPr>
          <a:xfrm>
            <a:off x="478757" y="3429000"/>
            <a:ext cx="5617243" cy="400110"/>
          </a:xfrm>
          <a:prstGeom prst="rect">
            <a:avLst/>
          </a:prstGeom>
          <a:noFill/>
        </p:spPr>
        <p:txBody>
          <a:bodyPr wrap="none" rtlCol="0">
            <a:spAutoFit/>
          </a:bodyPr>
          <a:lstStyle/>
          <a:p>
            <a:r>
              <a:rPr lang="en-US" sz="2000" b="1" dirty="0">
                <a:latin typeface="+mj-lt"/>
              </a:rPr>
              <a:t>Dataset after removing unwanted variables.</a:t>
            </a:r>
            <a:endParaRPr lang="en-IN" sz="2000" b="1" dirty="0">
              <a:latin typeface="+mj-lt"/>
            </a:endParaRPr>
          </a:p>
        </p:txBody>
      </p:sp>
    </p:spTree>
    <p:extLst>
      <p:ext uri="{BB962C8B-B14F-4D97-AF65-F5344CB8AC3E}">
        <p14:creationId xmlns:p14="http://schemas.microsoft.com/office/powerpoint/2010/main" val="41057814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3A68-3454-2EC9-EC29-A265665F8A4E}"/>
              </a:ext>
            </a:extLst>
          </p:cNvPr>
          <p:cNvSpPr>
            <a:spLocks noGrp="1"/>
          </p:cNvSpPr>
          <p:nvPr>
            <p:ph type="title"/>
          </p:nvPr>
        </p:nvSpPr>
        <p:spPr/>
        <p:txBody>
          <a:bodyPr/>
          <a:lstStyle/>
          <a:p>
            <a:r>
              <a:rPr lang="en-US" dirty="0"/>
              <a:t>Data Analysis</a:t>
            </a:r>
            <a:endParaRPr lang="en-IN" dirty="0"/>
          </a:p>
        </p:txBody>
      </p:sp>
      <p:sp>
        <p:nvSpPr>
          <p:cNvPr id="3" name="Text Placeholder 2">
            <a:extLst>
              <a:ext uri="{FF2B5EF4-FFF2-40B4-BE49-F238E27FC236}">
                <a16:creationId xmlns:a16="http://schemas.microsoft.com/office/drawing/2014/main" id="{E7A3BCCE-39F6-E279-221E-985B5CCB9F3C}"/>
              </a:ext>
            </a:extLst>
          </p:cNvPr>
          <p:cNvSpPr>
            <a:spLocks noGrp="1"/>
          </p:cNvSpPr>
          <p:nvPr>
            <p:ph type="body" sz="quarter" idx="14"/>
          </p:nvPr>
        </p:nvSpPr>
        <p:spPr/>
        <p:txBody>
          <a:bodyPr/>
          <a:lstStyle/>
          <a:p>
            <a:r>
              <a:rPr lang="en-US" b="1" dirty="0"/>
              <a:t>Dependent Variables</a:t>
            </a:r>
            <a:endParaRPr lang="en-IN" b="1" dirty="0"/>
          </a:p>
        </p:txBody>
      </p:sp>
      <p:sp>
        <p:nvSpPr>
          <p:cNvPr id="4" name="Content Placeholder 3">
            <a:extLst>
              <a:ext uri="{FF2B5EF4-FFF2-40B4-BE49-F238E27FC236}">
                <a16:creationId xmlns:a16="http://schemas.microsoft.com/office/drawing/2014/main" id="{16C7B6D0-55BF-EA97-FF8C-49B89087F9EE}"/>
              </a:ext>
            </a:extLst>
          </p:cNvPr>
          <p:cNvSpPr>
            <a:spLocks noGrp="1"/>
          </p:cNvSpPr>
          <p:nvPr>
            <p:ph sz="half" idx="2"/>
          </p:nvPr>
        </p:nvSpPr>
        <p:spPr/>
        <p:txBody>
          <a:bodyPr/>
          <a:lstStyle/>
          <a:p>
            <a:pPr marL="342900" indent="-342900">
              <a:buFont typeface="Arial" panose="020B0604020202020204" pitchFamily="34" charset="0"/>
              <a:buChar char="•"/>
            </a:pPr>
            <a:r>
              <a:rPr lang="en-IN" sz="2000" dirty="0">
                <a:latin typeface="+mj-lt"/>
              </a:rPr>
              <a:t>churn</a:t>
            </a:r>
          </a:p>
        </p:txBody>
      </p:sp>
      <p:sp>
        <p:nvSpPr>
          <p:cNvPr id="5" name="Text Placeholder 4">
            <a:extLst>
              <a:ext uri="{FF2B5EF4-FFF2-40B4-BE49-F238E27FC236}">
                <a16:creationId xmlns:a16="http://schemas.microsoft.com/office/drawing/2014/main" id="{8D28DC90-9B45-E246-4A77-5C04E6804AED}"/>
              </a:ext>
            </a:extLst>
          </p:cNvPr>
          <p:cNvSpPr>
            <a:spLocks noGrp="1"/>
          </p:cNvSpPr>
          <p:nvPr>
            <p:ph type="body" sz="quarter" idx="19"/>
          </p:nvPr>
        </p:nvSpPr>
        <p:spPr/>
        <p:txBody>
          <a:bodyPr/>
          <a:lstStyle/>
          <a:p>
            <a:r>
              <a:rPr lang="en-US" b="1" dirty="0"/>
              <a:t>Independent Variables</a:t>
            </a:r>
            <a:endParaRPr lang="en-IN" b="1" dirty="0"/>
          </a:p>
        </p:txBody>
      </p:sp>
      <p:sp>
        <p:nvSpPr>
          <p:cNvPr id="6" name="Content Placeholder 5">
            <a:extLst>
              <a:ext uri="{FF2B5EF4-FFF2-40B4-BE49-F238E27FC236}">
                <a16:creationId xmlns:a16="http://schemas.microsoft.com/office/drawing/2014/main" id="{0B52F32D-7B54-99B9-EC00-988445CF5C6D}"/>
              </a:ext>
            </a:extLst>
          </p:cNvPr>
          <p:cNvSpPr>
            <a:spLocks noGrp="1"/>
          </p:cNvSpPr>
          <p:nvPr>
            <p:ph sz="half" idx="20"/>
          </p:nvPr>
        </p:nvSpPr>
        <p:spPr/>
        <p:txBody>
          <a:bodyPr/>
          <a:lstStyle/>
          <a:p>
            <a:pPr marL="342900" indent="-342900">
              <a:buFont typeface="Arial" panose="020B0604020202020204" pitchFamily="34" charset="0"/>
              <a:buChar char="•"/>
            </a:pPr>
            <a:r>
              <a:rPr lang="en-IN" sz="2000" dirty="0">
                <a:latin typeface="+mj-lt"/>
              </a:rPr>
              <a:t>tenure </a:t>
            </a:r>
          </a:p>
          <a:p>
            <a:pPr marL="342900" indent="-342900">
              <a:buFont typeface="Arial" panose="020B0604020202020204" pitchFamily="34" charset="0"/>
              <a:buChar char="•"/>
            </a:pPr>
            <a:r>
              <a:rPr lang="en-IN" sz="2000" dirty="0">
                <a:latin typeface="+mj-lt"/>
              </a:rPr>
              <a:t>age </a:t>
            </a:r>
          </a:p>
          <a:p>
            <a:pPr marL="342900" indent="-342900">
              <a:buFont typeface="Arial" panose="020B0604020202020204" pitchFamily="34" charset="0"/>
              <a:buChar char="•"/>
            </a:pPr>
            <a:r>
              <a:rPr lang="en-IN" sz="2000" dirty="0">
                <a:latin typeface="+mj-lt"/>
              </a:rPr>
              <a:t>income </a:t>
            </a:r>
          </a:p>
          <a:p>
            <a:pPr marL="342900" indent="-342900">
              <a:buFont typeface="Arial" panose="020B0604020202020204" pitchFamily="34" charset="0"/>
              <a:buChar char="•"/>
            </a:pPr>
            <a:r>
              <a:rPr lang="en-IN" sz="2000" dirty="0">
                <a:latin typeface="+mj-lt"/>
              </a:rPr>
              <a:t>Ed</a:t>
            </a:r>
          </a:p>
          <a:p>
            <a:pPr marL="342900" indent="-342900">
              <a:buFont typeface="Arial" panose="020B0604020202020204" pitchFamily="34" charset="0"/>
              <a:buChar char="•"/>
            </a:pPr>
            <a:r>
              <a:rPr lang="en-IN" sz="2000" dirty="0">
                <a:latin typeface="+mj-lt"/>
              </a:rPr>
              <a:t>Employ</a:t>
            </a:r>
          </a:p>
          <a:p>
            <a:pPr marL="342900" indent="-342900">
              <a:buFont typeface="Arial" panose="020B0604020202020204" pitchFamily="34" charset="0"/>
              <a:buChar char="•"/>
            </a:pPr>
            <a:r>
              <a:rPr lang="en-IN" sz="2000" dirty="0" err="1">
                <a:latin typeface="+mj-lt"/>
              </a:rPr>
              <a:t>Longmon</a:t>
            </a:r>
            <a:endParaRPr lang="en-IN" sz="2000" dirty="0">
              <a:latin typeface="+mj-lt"/>
            </a:endParaRPr>
          </a:p>
          <a:p>
            <a:pPr marL="342900" indent="-342900">
              <a:buFont typeface="Arial" panose="020B0604020202020204" pitchFamily="34" charset="0"/>
              <a:buChar char="•"/>
            </a:pPr>
            <a:r>
              <a:rPr lang="en-IN" sz="2000" dirty="0" err="1">
                <a:latin typeface="+mj-lt"/>
              </a:rPr>
              <a:t>custcat</a:t>
            </a:r>
            <a:endParaRPr lang="en-IN" sz="2000" dirty="0">
              <a:latin typeface="+mj-lt"/>
            </a:endParaRPr>
          </a:p>
        </p:txBody>
      </p:sp>
      <p:sp>
        <p:nvSpPr>
          <p:cNvPr id="7" name="Slide Number Placeholder 6">
            <a:extLst>
              <a:ext uri="{FF2B5EF4-FFF2-40B4-BE49-F238E27FC236}">
                <a16:creationId xmlns:a16="http://schemas.microsoft.com/office/drawing/2014/main" id="{6C4EBED4-9033-A032-3E25-328B09448861}"/>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
        <p:nvSpPr>
          <p:cNvPr id="8" name="Footer Placeholder 7">
            <a:extLst>
              <a:ext uri="{FF2B5EF4-FFF2-40B4-BE49-F238E27FC236}">
                <a16:creationId xmlns:a16="http://schemas.microsoft.com/office/drawing/2014/main" id="{70EBD07F-10B6-99C7-04B6-DE1A1F85ED2C}"/>
              </a:ext>
            </a:extLst>
          </p:cNvPr>
          <p:cNvSpPr>
            <a:spLocks noGrp="1"/>
          </p:cNvSpPr>
          <p:nvPr>
            <p:ph type="ftr" sz="quarter" idx="11"/>
          </p:nvPr>
        </p:nvSpPr>
        <p:spPr/>
        <p:txBody>
          <a:bodyPr/>
          <a:lstStyle/>
          <a:p>
            <a:r>
              <a:rPr lang="en-US" sz="1000" dirty="0">
                <a:solidFill>
                  <a:schemeClr val="tx1"/>
                </a:solidFill>
              </a:rPr>
              <a:t>Data Analysis on Tele Communication</a:t>
            </a:r>
            <a:endParaRPr lang="en-US" dirty="0"/>
          </a:p>
        </p:txBody>
      </p:sp>
      <p:sp>
        <p:nvSpPr>
          <p:cNvPr id="9" name="Date Placeholder 8">
            <a:extLst>
              <a:ext uri="{FF2B5EF4-FFF2-40B4-BE49-F238E27FC236}">
                <a16:creationId xmlns:a16="http://schemas.microsoft.com/office/drawing/2014/main" id="{0157A14F-79A2-66B5-68E5-58EA69E988D2}"/>
              </a:ext>
            </a:extLst>
          </p:cNvPr>
          <p:cNvSpPr>
            <a:spLocks noGrp="1"/>
          </p:cNvSpPr>
          <p:nvPr>
            <p:ph type="dt" sz="half" idx="10"/>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Tree>
    <p:extLst>
      <p:ext uri="{BB962C8B-B14F-4D97-AF65-F5344CB8AC3E}">
        <p14:creationId xmlns:p14="http://schemas.microsoft.com/office/powerpoint/2010/main" val="1939811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B351-6490-A277-5DBB-407E44E443C2}"/>
              </a:ext>
            </a:extLst>
          </p:cNvPr>
          <p:cNvSpPr>
            <a:spLocks noGrp="1"/>
          </p:cNvSpPr>
          <p:nvPr>
            <p:ph type="title"/>
          </p:nvPr>
        </p:nvSpPr>
        <p:spPr/>
        <p:txBody>
          <a:bodyPr/>
          <a:lstStyle/>
          <a:p>
            <a:r>
              <a:rPr lang="en-US" dirty="0"/>
              <a:t>Data Analysis</a:t>
            </a:r>
            <a:endParaRPr lang="en-IN" dirty="0"/>
          </a:p>
        </p:txBody>
      </p:sp>
      <p:sp>
        <p:nvSpPr>
          <p:cNvPr id="3" name="Text Placeholder 2">
            <a:extLst>
              <a:ext uri="{FF2B5EF4-FFF2-40B4-BE49-F238E27FC236}">
                <a16:creationId xmlns:a16="http://schemas.microsoft.com/office/drawing/2014/main" id="{EC6ED48D-6CC6-F088-CC0E-8DEAB3A205DA}"/>
              </a:ext>
            </a:extLst>
          </p:cNvPr>
          <p:cNvSpPr>
            <a:spLocks noGrp="1"/>
          </p:cNvSpPr>
          <p:nvPr>
            <p:ph type="body" idx="1"/>
          </p:nvPr>
        </p:nvSpPr>
        <p:spPr>
          <a:xfrm>
            <a:off x="892795" y="1922351"/>
            <a:ext cx="10268712" cy="1505315"/>
          </a:xfrm>
        </p:spPr>
        <p:txBody>
          <a:bodyPr/>
          <a:lstStyle/>
          <a:p>
            <a:r>
              <a:rPr lang="en-US" dirty="0"/>
              <a:t>Splitting the Data</a:t>
            </a:r>
            <a:endParaRPr lang="en-IN" dirty="0"/>
          </a:p>
        </p:txBody>
      </p:sp>
      <p:sp>
        <p:nvSpPr>
          <p:cNvPr id="4" name="Content Placeholder 3">
            <a:extLst>
              <a:ext uri="{FF2B5EF4-FFF2-40B4-BE49-F238E27FC236}">
                <a16:creationId xmlns:a16="http://schemas.microsoft.com/office/drawing/2014/main" id="{B3A3A969-65B0-3F5B-7D06-F5A9487ACBBE}"/>
              </a:ext>
            </a:extLst>
          </p:cNvPr>
          <p:cNvSpPr>
            <a:spLocks noGrp="1"/>
          </p:cNvSpPr>
          <p:nvPr>
            <p:ph sz="half" idx="2"/>
          </p:nvPr>
        </p:nvSpPr>
        <p:spPr>
          <a:xfrm>
            <a:off x="4367275" y="1980778"/>
            <a:ext cx="6964423" cy="1330189"/>
          </a:xfrm>
        </p:spPr>
        <p:txBody>
          <a:bodyPr/>
          <a:lstStyle/>
          <a:p>
            <a:pPr indent="0">
              <a:buNone/>
            </a:pPr>
            <a:r>
              <a:rPr lang="en-US" sz="2000" dirty="0"/>
              <a:t>70% of the data is used for training (assigned to </a:t>
            </a:r>
            <a:r>
              <a:rPr lang="en-US" sz="2000" dirty="0" err="1"/>
              <a:t>X_train</a:t>
            </a:r>
            <a:r>
              <a:rPr lang="en-US" sz="2000" dirty="0"/>
              <a:t> and </a:t>
            </a:r>
            <a:r>
              <a:rPr lang="en-US" sz="2000" dirty="0" err="1"/>
              <a:t>y_train</a:t>
            </a:r>
            <a:r>
              <a:rPr lang="en-US" sz="2000" dirty="0"/>
              <a:t>).</a:t>
            </a:r>
          </a:p>
          <a:p>
            <a:pPr indent="0">
              <a:buNone/>
            </a:pPr>
            <a:r>
              <a:rPr lang="en-US" sz="2000" dirty="0"/>
              <a:t>30% of the data is used for testing (assigned to </a:t>
            </a:r>
            <a:r>
              <a:rPr lang="en-US" sz="2000" dirty="0" err="1"/>
              <a:t>X_test</a:t>
            </a:r>
            <a:r>
              <a:rPr lang="en-US" sz="2000" dirty="0"/>
              <a:t> and </a:t>
            </a:r>
            <a:r>
              <a:rPr lang="en-US" sz="2000" dirty="0" err="1"/>
              <a:t>y_test</a:t>
            </a:r>
            <a:r>
              <a:rPr lang="en-US" sz="2000" dirty="0"/>
              <a:t>).</a:t>
            </a:r>
            <a:endParaRPr lang="en-IN" sz="2000" dirty="0"/>
          </a:p>
        </p:txBody>
      </p:sp>
      <p:sp>
        <p:nvSpPr>
          <p:cNvPr id="5" name="Text Placeholder 4">
            <a:extLst>
              <a:ext uri="{FF2B5EF4-FFF2-40B4-BE49-F238E27FC236}">
                <a16:creationId xmlns:a16="http://schemas.microsoft.com/office/drawing/2014/main" id="{6A515CCB-7FCB-3E8A-D165-F75B596FEFFC}"/>
              </a:ext>
            </a:extLst>
          </p:cNvPr>
          <p:cNvSpPr>
            <a:spLocks noGrp="1"/>
          </p:cNvSpPr>
          <p:nvPr>
            <p:ph type="body" sz="quarter" idx="3"/>
          </p:nvPr>
        </p:nvSpPr>
        <p:spPr/>
        <p:txBody>
          <a:bodyPr/>
          <a:lstStyle/>
          <a:p>
            <a:r>
              <a:rPr lang="en-US" dirty="0"/>
              <a:t>Code</a:t>
            </a:r>
            <a:endParaRPr lang="en-IN" dirty="0"/>
          </a:p>
        </p:txBody>
      </p:sp>
      <p:sp>
        <p:nvSpPr>
          <p:cNvPr id="6" name="Content Placeholder 5">
            <a:extLst>
              <a:ext uri="{FF2B5EF4-FFF2-40B4-BE49-F238E27FC236}">
                <a16:creationId xmlns:a16="http://schemas.microsoft.com/office/drawing/2014/main" id="{52B4352A-9A0C-625F-017B-0B8246076948}"/>
              </a:ext>
            </a:extLst>
          </p:cNvPr>
          <p:cNvSpPr>
            <a:spLocks noGrp="1"/>
          </p:cNvSpPr>
          <p:nvPr>
            <p:ph sz="half" idx="13"/>
          </p:nvPr>
        </p:nvSpPr>
        <p:spPr>
          <a:xfrm>
            <a:off x="4367275" y="4093420"/>
            <a:ext cx="6408671" cy="1330189"/>
          </a:xfrm>
        </p:spPr>
        <p:txBody>
          <a:bodyPr/>
          <a:lstStyle/>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a:t>
            </a:r>
            <a:r>
              <a:rPr lang="en-IN" sz="2000" dirty="0" err="1"/>
              <a:t>X_var</a:t>
            </a:r>
            <a:r>
              <a:rPr lang="en-IN" sz="2000" dirty="0"/>
              <a:t>, </a:t>
            </a:r>
            <a:r>
              <a:rPr lang="en-IN" sz="2000" dirty="0" err="1"/>
              <a:t>y_var</a:t>
            </a:r>
            <a:r>
              <a:rPr lang="en-IN" sz="2000" dirty="0"/>
              <a:t>, </a:t>
            </a:r>
            <a:r>
              <a:rPr lang="en-IN" sz="2000" dirty="0" err="1"/>
              <a:t>test_size</a:t>
            </a:r>
            <a:r>
              <a:rPr lang="en-IN" sz="2000" dirty="0"/>
              <a:t> = 0.3, </a:t>
            </a:r>
            <a:r>
              <a:rPr lang="en-IN" sz="2000" dirty="0" err="1"/>
              <a:t>random_state</a:t>
            </a:r>
            <a:r>
              <a:rPr lang="en-IN" sz="2000" dirty="0"/>
              <a:t> = 4)</a:t>
            </a:r>
          </a:p>
        </p:txBody>
      </p:sp>
      <p:sp>
        <p:nvSpPr>
          <p:cNvPr id="7" name="Slide Number Placeholder 6">
            <a:extLst>
              <a:ext uri="{FF2B5EF4-FFF2-40B4-BE49-F238E27FC236}">
                <a16:creationId xmlns:a16="http://schemas.microsoft.com/office/drawing/2014/main" id="{449A0094-20DB-1EEF-2F91-1A9A418B7AEE}"/>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8" name="Footer Placeholder 7">
            <a:extLst>
              <a:ext uri="{FF2B5EF4-FFF2-40B4-BE49-F238E27FC236}">
                <a16:creationId xmlns:a16="http://schemas.microsoft.com/office/drawing/2014/main" id="{13E1095D-424A-ABF9-987A-2FB2B24A8590}"/>
              </a:ext>
            </a:extLst>
          </p:cNvPr>
          <p:cNvSpPr>
            <a:spLocks noGrp="1"/>
          </p:cNvSpPr>
          <p:nvPr>
            <p:ph type="ftr" sz="quarter" idx="11"/>
          </p:nvPr>
        </p:nvSpPr>
        <p:spPr/>
        <p:txBody>
          <a:bodyPr/>
          <a:lstStyle/>
          <a:p>
            <a:r>
              <a:rPr lang="en-US" sz="1000" dirty="0">
                <a:solidFill>
                  <a:schemeClr val="tx1"/>
                </a:solidFill>
              </a:rPr>
              <a:t>Data Analysis on Tele Communication</a:t>
            </a:r>
            <a:endParaRPr lang="en-US" dirty="0"/>
          </a:p>
        </p:txBody>
      </p:sp>
      <p:sp>
        <p:nvSpPr>
          <p:cNvPr id="9" name="Date Placeholder 8">
            <a:extLst>
              <a:ext uri="{FF2B5EF4-FFF2-40B4-BE49-F238E27FC236}">
                <a16:creationId xmlns:a16="http://schemas.microsoft.com/office/drawing/2014/main" id="{41E85258-B0C7-2579-DCA9-3CD9EFAA621D}"/>
              </a:ext>
            </a:extLst>
          </p:cNvPr>
          <p:cNvSpPr>
            <a:spLocks noGrp="1"/>
          </p:cNvSpPr>
          <p:nvPr>
            <p:ph type="dt" sz="half" idx="10"/>
          </p:nvPr>
        </p:nvSpPr>
        <p:spPr/>
        <p:txBody>
          <a:bodyPr/>
          <a:lstStyle/>
          <a:p>
            <a:pPr>
              <a:spcAft>
                <a:spcPts val="600"/>
              </a:spcAft>
            </a:pPr>
            <a:r>
              <a:rPr lang="en-US" sz="1000" dirty="0" err="1">
                <a:solidFill>
                  <a:schemeClr val="tx1"/>
                </a:solidFill>
              </a:rPr>
              <a:t>Pythonic_Panacea</a:t>
            </a:r>
            <a:endParaRPr lang="en-US" sz="1000" dirty="0">
              <a:solidFill>
                <a:schemeClr val="tx1"/>
              </a:solidFill>
            </a:endParaRPr>
          </a:p>
        </p:txBody>
      </p:sp>
    </p:spTree>
    <p:extLst>
      <p:ext uri="{BB962C8B-B14F-4D97-AF65-F5344CB8AC3E}">
        <p14:creationId xmlns:p14="http://schemas.microsoft.com/office/powerpoint/2010/main" val="13799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490472"/>
            <a:ext cx="4056380" cy="4402328"/>
          </a:xfrm>
        </p:spPr>
        <p:txBody>
          <a:bodyPr/>
          <a:lstStyle/>
          <a:p>
            <a:r>
              <a:rPr lang="en-US"/>
              <a:t>Model 1</a:t>
            </a:r>
            <a:br>
              <a:rPr lang="en-US"/>
            </a:br>
            <a:r>
              <a:rPr lang="en-US"/>
              <a:t>Support Vector Machine</a:t>
            </a:r>
            <a:endParaRPr lang="en-US" dirty="0"/>
          </a:p>
        </p:txBody>
      </p:sp>
      <p:pic>
        <p:nvPicPr>
          <p:cNvPr id="8" name="Picture Placeholder 7" descr="A screen shot of a computer&#10;&#10;Description automatically generated">
            <a:extLst>
              <a:ext uri="{FF2B5EF4-FFF2-40B4-BE49-F238E27FC236}">
                <a16:creationId xmlns:a16="http://schemas.microsoft.com/office/drawing/2014/main" id="{E8D8FDB1-94D1-5FBB-D9D2-7CBC96CA4943}"/>
              </a:ext>
            </a:extLst>
          </p:cNvPr>
          <p:cNvPicPr>
            <a:picLocks noGrp="1" noChangeAspect="1"/>
          </p:cNvPicPr>
          <p:nvPr>
            <p:ph type="pic" sz="quarter" idx="10"/>
          </p:nvPr>
        </p:nvPicPr>
        <p:blipFill>
          <a:blip r:embed="rId2"/>
          <a:srcRect l="11932" r="11932"/>
          <a:stretch>
            <a:fillRect/>
          </a:stretch>
        </p:blipFill>
        <p:spPr/>
      </p:pic>
    </p:spTree>
    <p:extLst>
      <p:ext uri="{BB962C8B-B14F-4D97-AF65-F5344CB8AC3E}">
        <p14:creationId xmlns:p14="http://schemas.microsoft.com/office/powerpoint/2010/main" val="375226397"/>
      </p:ext>
    </p:extLst>
  </p:cSld>
  <p:clrMapOvr>
    <a:masterClrMapping/>
  </p:clrMapOvr>
  <p:transition spd="slow">
    <p:cover/>
  </p:transition>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{311FBA54-C418-4021-A420-C116DB04AA45}tf11429527_win32</Template>
  <TotalTime>161</TotalTime>
  <Words>1142</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Century Gothic (Headings)</vt:lpstr>
      <vt:lpstr>Karla</vt:lpstr>
      <vt:lpstr>Univers Condensed Light</vt:lpstr>
      <vt:lpstr>Office Theme</vt:lpstr>
      <vt:lpstr>Data Analysis on Tele Communication</vt:lpstr>
      <vt:lpstr>Content</vt:lpstr>
      <vt:lpstr>Data Exploration</vt:lpstr>
      <vt:lpstr>Data Exploration</vt:lpstr>
      <vt:lpstr>Data Analysis</vt:lpstr>
      <vt:lpstr>Data Analysis</vt:lpstr>
      <vt:lpstr>Data Analysis</vt:lpstr>
      <vt:lpstr>Data Analysis</vt:lpstr>
      <vt:lpstr>Model 1 Support Vector Machine</vt:lpstr>
      <vt:lpstr>Model 1 SVM</vt:lpstr>
      <vt:lpstr>About 80% of the instances in your test dataset had their churn status properly predicted by the Support Vector Machine (SVM) model, according to its accuracy score of 0.8.  Put otherwise, of all the examples in the test dataset, the SVM model correctly identified almost 80% of them as belonging to a customer who had churned.  Although accuracy might be a helpful indicator, it's important to take other metrics into account as well, particularly if your problem has particular requirements and features. To obtain a more thorough grasp of the model's performance, you could choose to assess additional metrics like accuracy, recall, F1-score, or confusion matrix analysis. </vt:lpstr>
      <vt:lpstr>Model 2 Logistic Regression</vt:lpstr>
      <vt:lpstr>Model 2 LR</vt:lpstr>
      <vt:lpstr>Jaccard Similarity Score: This score indicates how similar two sets are to one another. When the Jaccard Similarity Score is 0.2, it means that only 20% of the genuine labels and the projected labels match.  The ratio of genuine positive predictions to all positive predictions the model made is known as the precision score. Only 33% of the occurrences that were predicted as positive really were, according to a precision score of 0.33.  Log Loss: Log Loss evaluates a classification model's performance when the expected result is a probability value between 0 and 1. It is evident from the rather large log loss of 10.81 that the expected probabilities are not well-calibrated.</vt:lpstr>
      <vt:lpstr>Classification Report: The classification report gives the support (number of occurrences) and the F1-score, recall, and accuracy for each class (0 and 1). As stated in the report:  Class 0 (not churned): F1-score = 0.81, Precision = 0.81, and Recall = 0.81. Class 1 (churned): F1-score = 0.33, Precision = 0.33, and Recall = 0.33. With an overall accuracy of 0.70, the model's predictions are accurate in 70% of cases.</vt:lpstr>
      <vt:lpstr>Jaccard Similarity Score of our model is 0.2 Precision Score of our model is 0.33 Log Loss of our model is 10.81                  precision    recall  f1-score   support              0        0.81       0.81       0.81        31              1        0.33       0.33       0.33         9      Accuracy                        0.70        40    Macro avg        0.57      0.57      0.57        40 Weighted avg     0.70      0.70      0.70        40</vt:lpstr>
      <vt:lpstr>Comparison between models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Tele Communication</dc:title>
  <dc:creator>Drashti Jiteshbhai Hindocha</dc:creator>
  <cp:lastModifiedBy>Drashti Jiteshbhai Hindocha</cp:lastModifiedBy>
  <cp:revision>10</cp:revision>
  <dcterms:created xsi:type="dcterms:W3CDTF">2024-04-10T14:42:50Z</dcterms:created>
  <dcterms:modified xsi:type="dcterms:W3CDTF">2024-04-10T21:29:01Z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