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4/25/2019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4/25/2019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4/25/2019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4/25/2019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4/25/2019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4/25/2019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4/25/2019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4/25/2019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4/25/2019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4/25/2019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10112-9056-4613-A186-379C7002538D}"/>
              </a:ext>
            </a:extLst>
          </p:cNvPr>
          <p:cNvSpPr>
            <a:spLocks noGrp="1"/>
          </p:cNvSpPr>
          <p:nvPr>
            <p:ph type="ctrTitle"/>
          </p:nvPr>
        </p:nvSpPr>
        <p:spPr/>
        <p:txBody>
          <a:bodyPr/>
          <a:lstStyle/>
          <a:p>
            <a:r>
              <a:rPr lang="en-US" dirty="0"/>
              <a:t>Online Examination System</a:t>
            </a:r>
          </a:p>
        </p:txBody>
      </p:sp>
      <p:sp>
        <p:nvSpPr>
          <p:cNvPr id="3" name="Subtitle 2">
            <a:extLst>
              <a:ext uri="{FF2B5EF4-FFF2-40B4-BE49-F238E27FC236}">
                <a16:creationId xmlns:a16="http://schemas.microsoft.com/office/drawing/2014/main" xmlns="" id="{10C48127-4930-4562-8F99-8DF160D7BFBF}"/>
              </a:ext>
            </a:extLst>
          </p:cNvPr>
          <p:cNvSpPr>
            <a:spLocks noGrp="1"/>
          </p:cNvSpPr>
          <p:nvPr>
            <p:ph type="subTitle" idx="1"/>
          </p:nvPr>
        </p:nvSpPr>
        <p:spPr/>
        <p:txBody>
          <a:bodyPr>
            <a:normAutofit lnSpcReduction="10000"/>
          </a:bodyPr>
          <a:lstStyle/>
          <a:p>
            <a:r>
              <a:rPr lang="en-US" dirty="0"/>
              <a:t>Idea was to make a website in which user(Students) can take a quiz and analysis their result. Also, User(Teacher) can make a Quiz and Share with others.</a:t>
            </a:r>
          </a:p>
        </p:txBody>
      </p:sp>
    </p:spTree>
    <p:extLst>
      <p:ext uri="{BB962C8B-B14F-4D97-AF65-F5344CB8AC3E}">
        <p14:creationId xmlns:p14="http://schemas.microsoft.com/office/powerpoint/2010/main" val="286164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82A0276A-1D2A-4BA5-9B7B-546C881A35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xmlns="" id="{4E030352-F2E5-4BDA-B3D5-26D043BAF81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587"/>
            <a:ext cx="12192000" cy="6856413"/>
            <a:chOff x="0" y="1587"/>
            <a:chExt cx="12192000" cy="6856413"/>
          </a:xfrm>
        </p:grpSpPr>
        <p:sp>
          <p:nvSpPr>
            <p:cNvPr id="18" name="Oval 17">
              <a:extLst>
                <a:ext uri="{FF2B5EF4-FFF2-40B4-BE49-F238E27FC236}">
                  <a16:creationId xmlns:a16="http://schemas.microsoft.com/office/drawing/2014/main" xmlns="" id="{1E245AE9-836C-497C-A834-962B42FB24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xmlns="" id="{B1B940FB-6D50-4544-A520-2B530D1873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49B6942D-1074-493C-AB7E-C90BD913EF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xmlns="" id="{0AA1516B-F040-4F28-863A-EF937063E2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xmlns="" id="{6A6B0918-602A-453B-9E60-5AD3C7AC44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xmlns="" id="{6C0FFDF3-1338-41E8-81A2-54A1C11BE53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 name="Title 4">
            <a:extLst>
              <a:ext uri="{FF2B5EF4-FFF2-40B4-BE49-F238E27FC236}">
                <a16:creationId xmlns:a16="http://schemas.microsoft.com/office/drawing/2014/main" xmlns="" id="{556C250D-766F-4EB5-8B61-FA90E9D764AA}"/>
              </a:ext>
            </a:extLst>
          </p:cNvPr>
          <p:cNvSpPr>
            <a:spLocks noGrp="1"/>
          </p:cNvSpPr>
          <p:nvPr>
            <p:ph type="title"/>
          </p:nvPr>
        </p:nvSpPr>
        <p:spPr>
          <a:xfrm>
            <a:off x="639098" y="629265"/>
            <a:ext cx="6072776" cy="1622322"/>
          </a:xfrm>
        </p:spPr>
        <p:txBody>
          <a:bodyPr>
            <a:normAutofit/>
          </a:bodyPr>
          <a:lstStyle/>
          <a:p>
            <a:r>
              <a:rPr lang="en-US" dirty="0"/>
              <a:t>Teacher(User) Log in </a:t>
            </a:r>
          </a:p>
        </p:txBody>
      </p:sp>
      <p:sp>
        <p:nvSpPr>
          <p:cNvPr id="6" name="Content Placeholder 5">
            <a:extLst>
              <a:ext uri="{FF2B5EF4-FFF2-40B4-BE49-F238E27FC236}">
                <a16:creationId xmlns:a16="http://schemas.microsoft.com/office/drawing/2014/main" xmlns="" id="{5ADDD1DD-4EB8-4614-B94D-3690A7BD2CFB}"/>
              </a:ext>
            </a:extLst>
          </p:cNvPr>
          <p:cNvSpPr>
            <a:spLocks noGrp="1"/>
          </p:cNvSpPr>
          <p:nvPr>
            <p:ph idx="1"/>
          </p:nvPr>
        </p:nvSpPr>
        <p:spPr>
          <a:xfrm>
            <a:off x="639098" y="2418735"/>
            <a:ext cx="6072776" cy="3811740"/>
          </a:xfrm>
        </p:spPr>
        <p:txBody>
          <a:bodyPr anchor="ctr">
            <a:normAutofit/>
          </a:bodyPr>
          <a:lstStyle/>
          <a:p>
            <a:r>
              <a:rPr lang="en-US">
                <a:solidFill>
                  <a:schemeClr val="bg1"/>
                </a:solidFill>
              </a:rPr>
              <a:t>When teacher type user will log in, first page will have all the category which are created by that user and last modified date of that quiz. Also, it will have option of create a new test, if user wants ,too.</a:t>
            </a:r>
          </a:p>
          <a:p>
            <a:pPr marL="0" indent="0">
              <a:buNone/>
            </a:pPr>
            <a:r>
              <a:rPr lang="en-US">
                <a:solidFill>
                  <a:schemeClr val="bg1"/>
                </a:solidFill>
              </a:rPr>
              <a:t> </a:t>
            </a:r>
          </a:p>
        </p:txBody>
      </p:sp>
      <p:pic>
        <p:nvPicPr>
          <p:cNvPr id="10" name="Picture 9">
            <a:extLst>
              <a:ext uri="{FF2B5EF4-FFF2-40B4-BE49-F238E27FC236}">
                <a16:creationId xmlns:a16="http://schemas.microsoft.com/office/drawing/2014/main" xmlns="" id="{84C79397-D3B6-4BD4-B42A-B3416E529676}"/>
              </a:ext>
            </a:extLst>
          </p:cNvPr>
          <p:cNvPicPr>
            <a:picLocks noChangeAspect="1"/>
          </p:cNvPicPr>
          <p:nvPr/>
        </p:nvPicPr>
        <p:blipFill>
          <a:blip r:embed="rId3"/>
          <a:stretch>
            <a:fillRect/>
          </a:stretch>
        </p:blipFill>
        <p:spPr>
          <a:xfrm>
            <a:off x="7532573" y="1160734"/>
            <a:ext cx="3885860" cy="2722204"/>
          </a:xfrm>
          <a:prstGeom prst="rect">
            <a:avLst/>
          </a:prstGeom>
        </p:spPr>
      </p:pic>
      <p:sp>
        <p:nvSpPr>
          <p:cNvPr id="25" name="Rectangle 24">
            <a:extLst>
              <a:ext uri="{FF2B5EF4-FFF2-40B4-BE49-F238E27FC236}">
                <a16:creationId xmlns:a16="http://schemas.microsoft.com/office/drawing/2014/main" xmlns="" id="{203AD603-6673-4624-81E7-505DD5B2A0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xmlns="" id="{D802047C-0D1E-49FC-BD87-96BF80BA5CCD}"/>
              </a:ext>
            </a:extLst>
          </p:cNvPr>
          <p:cNvPicPr>
            <a:picLocks noChangeAspect="1"/>
          </p:cNvPicPr>
          <p:nvPr/>
        </p:nvPicPr>
        <p:blipFill>
          <a:blip r:embed="rId4"/>
          <a:stretch>
            <a:fillRect/>
          </a:stretch>
        </p:blipFill>
        <p:spPr>
          <a:xfrm>
            <a:off x="7412845" y="4892966"/>
            <a:ext cx="4125317" cy="1015108"/>
          </a:xfrm>
          <a:prstGeom prst="rect">
            <a:avLst/>
          </a:prstGeom>
        </p:spPr>
      </p:pic>
    </p:spTree>
    <p:extLst>
      <p:ext uri="{BB962C8B-B14F-4D97-AF65-F5344CB8AC3E}">
        <p14:creationId xmlns:p14="http://schemas.microsoft.com/office/powerpoint/2010/main" val="1406261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3A45274E-51BA-45DB-A1AF-D9D2D3070B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6" name="Group 25">
            <a:extLst>
              <a:ext uri="{FF2B5EF4-FFF2-40B4-BE49-F238E27FC236}">
                <a16:creationId xmlns:a16="http://schemas.microsoft.com/office/drawing/2014/main" xmlns="" id="{F23D49CA-BEDE-4AD1-B156-6E1CD672F5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587"/>
            <a:ext cx="12192000" cy="6856413"/>
            <a:chOff x="0" y="1587"/>
            <a:chExt cx="12192000" cy="6856413"/>
          </a:xfrm>
        </p:grpSpPr>
        <p:sp>
          <p:nvSpPr>
            <p:cNvPr id="27" name="Oval 26">
              <a:extLst>
                <a:ext uri="{FF2B5EF4-FFF2-40B4-BE49-F238E27FC236}">
                  <a16:creationId xmlns:a16="http://schemas.microsoft.com/office/drawing/2014/main" xmlns="" id="{01C3C4EA-B476-435A-9415-082AC43498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xmlns="" id="{31EDCF7B-9A1F-4B83-876B-10DF260AC9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xmlns="" id="{C41E3788-48C7-46E5-B8FC-F6A199D6D1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xmlns="" id="{0BB7126D-A3C9-40BF-BC31-9252390750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xmlns="" id="{57AC479E-6526-40E2-B438-017CD542F2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xmlns="" id="{58512C16-E8B7-4D79-8ADA-20C4FDD933B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862174CD-4A26-44ED-97A8-4F720C516CF0}"/>
              </a:ext>
            </a:extLst>
          </p:cNvPr>
          <p:cNvSpPr>
            <a:spLocks noGrp="1"/>
          </p:cNvSpPr>
          <p:nvPr>
            <p:ph type="title"/>
          </p:nvPr>
        </p:nvSpPr>
        <p:spPr>
          <a:xfrm>
            <a:off x="639098" y="629265"/>
            <a:ext cx="5132438" cy="1622322"/>
          </a:xfrm>
        </p:spPr>
        <p:txBody>
          <a:bodyPr>
            <a:normAutofit/>
          </a:bodyPr>
          <a:lstStyle/>
          <a:p>
            <a:r>
              <a:rPr lang="en-US" dirty="0"/>
              <a:t>Quiz Page for Teacher</a:t>
            </a:r>
          </a:p>
        </p:txBody>
      </p:sp>
      <p:sp>
        <p:nvSpPr>
          <p:cNvPr id="3" name="Content Placeholder 2">
            <a:extLst>
              <a:ext uri="{FF2B5EF4-FFF2-40B4-BE49-F238E27FC236}">
                <a16:creationId xmlns:a16="http://schemas.microsoft.com/office/drawing/2014/main" xmlns="" id="{3D047202-FD1C-4143-84E1-EE862A8BD79A}"/>
              </a:ext>
            </a:extLst>
          </p:cNvPr>
          <p:cNvSpPr>
            <a:spLocks noGrp="1"/>
          </p:cNvSpPr>
          <p:nvPr>
            <p:ph idx="1"/>
          </p:nvPr>
        </p:nvSpPr>
        <p:spPr>
          <a:xfrm>
            <a:off x="639098" y="2418735"/>
            <a:ext cx="5132439" cy="3811742"/>
          </a:xfrm>
        </p:spPr>
        <p:txBody>
          <a:bodyPr anchor="ctr">
            <a:normAutofit/>
          </a:bodyPr>
          <a:lstStyle/>
          <a:p>
            <a:r>
              <a:rPr lang="en-US" dirty="0">
                <a:solidFill>
                  <a:schemeClr val="bg1"/>
                </a:solidFill>
              </a:rPr>
              <a:t>When teacher will click on particular quiz then it will show button to add questions, see the average score of student users, maximum score achieved by specific user, feedback of that quiz, no of user who have taken this quiz and at last the option to delete the quiz. </a:t>
            </a:r>
          </a:p>
          <a:p>
            <a:r>
              <a:rPr lang="en-US" dirty="0">
                <a:solidFill>
                  <a:schemeClr val="bg1"/>
                </a:solidFill>
              </a:rPr>
              <a:t>If teacher will modify something in particular quiz then </a:t>
            </a:r>
            <a:r>
              <a:rPr lang="en-US" dirty="0">
                <a:solidFill>
                  <a:schemeClr val="accent1"/>
                </a:solidFill>
              </a:rPr>
              <a:t>Quiz table’s </a:t>
            </a:r>
            <a:r>
              <a:rPr lang="en-US" dirty="0">
                <a:solidFill>
                  <a:schemeClr val="bg1"/>
                </a:solidFill>
              </a:rPr>
              <a:t>modified time column will get updated without doing anything in backend by trigger ’</a:t>
            </a:r>
            <a:r>
              <a:rPr lang="en-US" b="1" dirty="0">
                <a:solidFill>
                  <a:schemeClr val="accent1"/>
                </a:solidFill>
              </a:rPr>
              <a:t>modify</a:t>
            </a:r>
            <a:r>
              <a:rPr lang="en-US" dirty="0">
                <a:solidFill>
                  <a:schemeClr val="bg1"/>
                </a:solidFill>
              </a:rPr>
              <a:t>’. </a:t>
            </a:r>
          </a:p>
        </p:txBody>
      </p:sp>
      <p:pic>
        <p:nvPicPr>
          <p:cNvPr id="7" name="Picture 6">
            <a:extLst>
              <a:ext uri="{FF2B5EF4-FFF2-40B4-BE49-F238E27FC236}">
                <a16:creationId xmlns:a16="http://schemas.microsoft.com/office/drawing/2014/main" xmlns="" id="{25907213-44AD-4831-BA2A-2287089E4A17}"/>
              </a:ext>
            </a:extLst>
          </p:cNvPr>
          <p:cNvPicPr>
            <a:picLocks noChangeAspect="1"/>
          </p:cNvPicPr>
          <p:nvPr/>
        </p:nvPicPr>
        <p:blipFill>
          <a:blip r:embed="rId3"/>
          <a:stretch>
            <a:fillRect/>
          </a:stretch>
        </p:blipFill>
        <p:spPr>
          <a:xfrm>
            <a:off x="7098936" y="645107"/>
            <a:ext cx="4060506" cy="2710388"/>
          </a:xfrm>
          <a:prstGeom prst="rect">
            <a:avLst/>
          </a:prstGeom>
        </p:spPr>
      </p:pic>
      <p:sp>
        <p:nvSpPr>
          <p:cNvPr id="34" name="Rectangle 33">
            <a:extLst>
              <a:ext uri="{FF2B5EF4-FFF2-40B4-BE49-F238E27FC236}">
                <a16:creationId xmlns:a16="http://schemas.microsoft.com/office/drawing/2014/main" xmlns="" id="{31522963-0F54-4F24-84CB-4C262BF1FC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xmlns="" id="{3EF8EDC7-9B98-4EA2-9652-85727BA36B75}"/>
              </a:ext>
            </a:extLst>
          </p:cNvPr>
          <p:cNvPicPr>
            <a:picLocks noChangeAspect="1"/>
          </p:cNvPicPr>
          <p:nvPr/>
        </p:nvPicPr>
        <p:blipFill>
          <a:blip r:embed="rId4"/>
          <a:stretch>
            <a:fillRect/>
          </a:stretch>
        </p:blipFill>
        <p:spPr>
          <a:xfrm>
            <a:off x="7528213" y="3520086"/>
            <a:ext cx="3198099" cy="2710389"/>
          </a:xfrm>
          <a:prstGeom prst="rect">
            <a:avLst/>
          </a:prstGeom>
        </p:spPr>
      </p:pic>
    </p:spTree>
    <p:extLst>
      <p:ext uri="{BB962C8B-B14F-4D97-AF65-F5344CB8AC3E}">
        <p14:creationId xmlns:p14="http://schemas.microsoft.com/office/powerpoint/2010/main" val="2270034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298B78F7-6841-4168-8538-3E26070861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xmlns="" id="{764D568C-39BB-4394-A483-C7C185002D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xmlns="" id="{CB70B903-F367-48EC-B214-D1D26FC70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xmlns="" id="{45E5B732-80F6-496B-AC33-E0FD9395DB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CC709F18-F3FB-4D14-B50D-6159067EB6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xmlns="" id="{16E4A747-3382-4841-BCBE-78D416DEEC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xmlns="" id="{049AC68C-6F74-4DEB-9CD1-3E1C4EB2CD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xmlns="" id="{3FB17BE8-AC72-4544-AFE9-F8C1C3EB65C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9CA7F0C6-A860-49B9-B305-329D98D6A5BE}"/>
              </a:ext>
            </a:extLst>
          </p:cNvPr>
          <p:cNvSpPr>
            <a:spLocks noGrp="1"/>
          </p:cNvSpPr>
          <p:nvPr>
            <p:ph type="title"/>
          </p:nvPr>
        </p:nvSpPr>
        <p:spPr>
          <a:xfrm>
            <a:off x="639098" y="629265"/>
            <a:ext cx="5132438" cy="1622322"/>
          </a:xfrm>
        </p:spPr>
        <p:txBody>
          <a:bodyPr>
            <a:normAutofit/>
          </a:bodyPr>
          <a:lstStyle/>
          <a:p>
            <a:r>
              <a:rPr lang="en-US" dirty="0"/>
              <a:t>Create Quiz </a:t>
            </a:r>
          </a:p>
        </p:txBody>
      </p:sp>
      <p:sp>
        <p:nvSpPr>
          <p:cNvPr id="3" name="Content Placeholder 2">
            <a:extLst>
              <a:ext uri="{FF2B5EF4-FFF2-40B4-BE49-F238E27FC236}">
                <a16:creationId xmlns:a16="http://schemas.microsoft.com/office/drawing/2014/main" xmlns="" id="{072D601A-EFE1-43A4-91D3-8EC0DD1E1EC7}"/>
              </a:ext>
            </a:extLst>
          </p:cNvPr>
          <p:cNvSpPr>
            <a:spLocks noGrp="1"/>
          </p:cNvSpPr>
          <p:nvPr>
            <p:ph idx="1"/>
          </p:nvPr>
        </p:nvSpPr>
        <p:spPr>
          <a:xfrm>
            <a:off x="639098" y="2418735"/>
            <a:ext cx="5132439" cy="3811742"/>
          </a:xfrm>
        </p:spPr>
        <p:txBody>
          <a:bodyPr anchor="ctr">
            <a:normAutofit/>
          </a:bodyPr>
          <a:lstStyle/>
          <a:p>
            <a:r>
              <a:rPr lang="en-US">
                <a:solidFill>
                  <a:schemeClr val="bg1"/>
                </a:solidFill>
              </a:rPr>
              <a:t>When teacher type quiz want to create new quiz then , we will ask user to fill form which will include to fill category, Quiz title , description, level , questions and their options, correct answer, hints etc. When user submit the form after filling all the mandatory information, our Quiz, Questions tables will get updated and new information will be updated. </a:t>
            </a:r>
          </a:p>
        </p:txBody>
      </p:sp>
      <p:pic>
        <p:nvPicPr>
          <p:cNvPr id="5" name="Picture 4">
            <a:extLst>
              <a:ext uri="{FF2B5EF4-FFF2-40B4-BE49-F238E27FC236}">
                <a16:creationId xmlns:a16="http://schemas.microsoft.com/office/drawing/2014/main" xmlns="" id="{96B4EB52-DA31-4E9E-861B-26E31AB3E8DC}"/>
              </a:ext>
            </a:extLst>
          </p:cNvPr>
          <p:cNvPicPr>
            <a:picLocks noChangeAspect="1"/>
          </p:cNvPicPr>
          <p:nvPr/>
        </p:nvPicPr>
        <p:blipFill>
          <a:blip r:embed="rId3"/>
          <a:stretch>
            <a:fillRect/>
          </a:stretch>
        </p:blipFill>
        <p:spPr>
          <a:xfrm>
            <a:off x="6859894" y="645106"/>
            <a:ext cx="4524582" cy="5585369"/>
          </a:xfrm>
          <a:prstGeom prst="rect">
            <a:avLst/>
          </a:prstGeom>
        </p:spPr>
      </p:pic>
      <p:sp>
        <p:nvSpPr>
          <p:cNvPr id="19" name="Rectangle 18">
            <a:extLst>
              <a:ext uri="{FF2B5EF4-FFF2-40B4-BE49-F238E27FC236}">
                <a16:creationId xmlns:a16="http://schemas.microsoft.com/office/drawing/2014/main" xmlns="" id="{B5BA6DB3-F246-4306-AA4A-B2E8EF6D7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2677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5B44741E-4F8A-4DC4-96E4-E4A2E555A88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2373"/>
            <a:ext cx="12192000" cy="6867027"/>
            <a:chOff x="0" y="-2373"/>
            <a:chExt cx="12192000" cy="6867027"/>
          </a:xfrm>
        </p:grpSpPr>
        <p:sp>
          <p:nvSpPr>
            <p:cNvPr id="8" name="Rectangle 7">
              <a:extLst>
                <a:ext uri="{FF2B5EF4-FFF2-40B4-BE49-F238E27FC236}">
                  <a16:creationId xmlns:a16="http://schemas.microsoft.com/office/drawing/2014/main" xmlns="" id="{61FDC0C6-6677-4608-AE99-98D3C7BB1F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a:extLst>
                <a:ext uri="{FF2B5EF4-FFF2-40B4-BE49-F238E27FC236}">
                  <a16:creationId xmlns:a16="http://schemas.microsoft.com/office/drawing/2014/main" xmlns="" id="{589982C5-DDA9-41E0-8CF5-F83999C1BC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xmlns="" id="{A6E454F1-BC7B-4FC5-901F-84095FC678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xmlns="" id="{E0BDA7F3-0D92-4CE5-B124-114C29D28F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xmlns="" id="{886F90B9-54A4-4A43-B853-11AA290E0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xmlns="" id="{B5E538A9-6169-4720-88AE-7AE14BE802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xmlns="" id="{59E5CEE5-D27F-4281-9293-590AD4163E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xmlns="" id="{2FCAD798-DEC5-4392-90CE-C46AD6CE68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8" name="Group 17">
            <a:extLst>
              <a:ext uri="{FF2B5EF4-FFF2-40B4-BE49-F238E27FC236}">
                <a16:creationId xmlns:a16="http://schemas.microsoft.com/office/drawing/2014/main" xmlns="" id="{F1ECA4FE-7D2F-4576-B767-3A5F5ABFE90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useBgFill="1">
          <p:nvSpPr>
            <p:cNvPr id="19" name="Rectangle 18">
              <a:extLst>
                <a:ext uri="{FF2B5EF4-FFF2-40B4-BE49-F238E27FC236}">
                  <a16:creationId xmlns:a16="http://schemas.microsoft.com/office/drawing/2014/main" xmlns="" id="{5969441E-5462-4859-86CD-1737FDE360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5">
              <a:extLst>
                <a:ext uri="{FF2B5EF4-FFF2-40B4-BE49-F238E27FC236}">
                  <a16:creationId xmlns:a16="http://schemas.microsoft.com/office/drawing/2014/main" xmlns="" id="{596BD4B5-6833-40CC-96FE-EDC67563426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xmlns="" id="{24E67124-018B-4C4B-80A0-0771D7B98F50}"/>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Thank You !!!</a:t>
            </a:r>
          </a:p>
        </p:txBody>
      </p:sp>
      <p:cxnSp>
        <p:nvCxnSpPr>
          <p:cNvPr id="22" name="Straight Connector 21">
            <a:extLst>
              <a:ext uri="{FF2B5EF4-FFF2-40B4-BE49-F238E27FC236}">
                <a16:creationId xmlns:a16="http://schemas.microsoft.com/office/drawing/2014/main" xmlns="" id="{E81F53E2-F556-42FA-8D24-113839EE19F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856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647D9-D912-4A3B-89BF-A13F7117720D}"/>
              </a:ext>
            </a:extLst>
          </p:cNvPr>
          <p:cNvSpPr>
            <a:spLocks noGrp="1"/>
          </p:cNvSpPr>
          <p:nvPr>
            <p:ph type="title"/>
          </p:nvPr>
        </p:nvSpPr>
        <p:spPr/>
        <p:txBody>
          <a:bodyPr/>
          <a:lstStyle/>
          <a:p>
            <a:r>
              <a:rPr lang="en-US" dirty="0"/>
              <a:t>Purpose And Scope</a:t>
            </a:r>
          </a:p>
        </p:txBody>
      </p:sp>
      <p:sp>
        <p:nvSpPr>
          <p:cNvPr id="3" name="Content Placeholder 2">
            <a:extLst>
              <a:ext uri="{FF2B5EF4-FFF2-40B4-BE49-F238E27FC236}">
                <a16:creationId xmlns:a16="http://schemas.microsoft.com/office/drawing/2014/main" xmlns="" id="{33B02BCF-8306-49F2-9C02-04224D84F82A}"/>
              </a:ext>
            </a:extLst>
          </p:cNvPr>
          <p:cNvSpPr>
            <a:spLocks noGrp="1"/>
          </p:cNvSpPr>
          <p:nvPr>
            <p:ph idx="1"/>
          </p:nvPr>
        </p:nvSpPr>
        <p:spPr/>
        <p:txBody>
          <a:bodyPr/>
          <a:lstStyle/>
          <a:p>
            <a:r>
              <a:rPr lang="en-US" dirty="0"/>
              <a:t>It is website for people who want to practice and improve their knowledge of specific subject.</a:t>
            </a:r>
          </a:p>
          <a:p>
            <a:r>
              <a:rPr lang="en-US" dirty="0"/>
              <a:t>It is easy way to evaluate and analysis your knowledge. </a:t>
            </a:r>
          </a:p>
          <a:p>
            <a:r>
              <a:rPr lang="en-US" dirty="0"/>
              <a:t>Also, you can compare your knowledge with other people and can contact persons who are creating the quiz to get some tips.</a:t>
            </a:r>
          </a:p>
          <a:p>
            <a:r>
              <a:rPr lang="en-US" dirty="0"/>
              <a:t>User will get Quiz with different type of difficulty. </a:t>
            </a:r>
          </a:p>
          <a:p>
            <a:r>
              <a:rPr lang="en-US" dirty="0"/>
              <a:t>This kind of website can use for university or for mock test ,too.</a:t>
            </a:r>
          </a:p>
          <a:p>
            <a:r>
              <a:rPr lang="en-US" dirty="0"/>
              <a:t>It is supporting all kind of question like True/False, Multiple Correct Choice, Filling the blank and standard MCQ. </a:t>
            </a:r>
          </a:p>
          <a:p>
            <a:endParaRPr lang="en-US" dirty="0"/>
          </a:p>
        </p:txBody>
      </p:sp>
    </p:spTree>
    <p:extLst>
      <p:ext uri="{BB962C8B-B14F-4D97-AF65-F5344CB8AC3E}">
        <p14:creationId xmlns:p14="http://schemas.microsoft.com/office/powerpoint/2010/main" val="3115417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5F31B-A0E9-43C7-9C34-5816FCB63383}"/>
              </a:ext>
            </a:extLst>
          </p:cNvPr>
          <p:cNvSpPr>
            <a:spLocks noGrp="1"/>
          </p:cNvSpPr>
          <p:nvPr>
            <p:ph type="title"/>
          </p:nvPr>
        </p:nvSpPr>
        <p:spPr/>
        <p:txBody>
          <a:bodyPr/>
          <a:lstStyle/>
          <a:p>
            <a:r>
              <a:rPr lang="en-US" dirty="0"/>
              <a:t>Type Of User</a:t>
            </a:r>
          </a:p>
        </p:txBody>
      </p:sp>
      <p:sp>
        <p:nvSpPr>
          <p:cNvPr id="3" name="Content Placeholder 2">
            <a:extLst>
              <a:ext uri="{FF2B5EF4-FFF2-40B4-BE49-F238E27FC236}">
                <a16:creationId xmlns:a16="http://schemas.microsoft.com/office/drawing/2014/main" xmlns="" id="{231CC136-2A52-4269-B3B2-410845654691}"/>
              </a:ext>
            </a:extLst>
          </p:cNvPr>
          <p:cNvSpPr>
            <a:spLocks noGrp="1"/>
          </p:cNvSpPr>
          <p:nvPr>
            <p:ph idx="1"/>
          </p:nvPr>
        </p:nvSpPr>
        <p:spPr/>
        <p:txBody>
          <a:bodyPr/>
          <a:lstStyle/>
          <a:p>
            <a:r>
              <a:rPr lang="en-US" dirty="0"/>
              <a:t>Teacher : It can create quiz and modified their existing quiz.</a:t>
            </a:r>
          </a:p>
          <a:p>
            <a:r>
              <a:rPr lang="en-US" dirty="0"/>
              <a:t>Premium User: They can take specific quiz as many times they want from any category. They can contact quiz creator for advice. They can give rating and feedback to user. They can analysis their old score. They can see average score and maximum score of particular quiz. They can see no of attempt they have taken for particular quiz. </a:t>
            </a:r>
          </a:p>
          <a:p>
            <a:r>
              <a:rPr lang="en-US" dirty="0"/>
              <a:t>Normal User:  They just can see all the quiz  and take any quiz from categories only once.</a:t>
            </a:r>
          </a:p>
        </p:txBody>
      </p:sp>
    </p:spTree>
    <p:extLst>
      <p:ext uri="{BB962C8B-B14F-4D97-AF65-F5344CB8AC3E}">
        <p14:creationId xmlns:p14="http://schemas.microsoft.com/office/powerpoint/2010/main" val="2244618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44710"/>
            <a:ext cx="12286445" cy="5203065"/>
          </a:xfrm>
        </p:spPr>
      </p:pic>
    </p:spTree>
    <p:extLst>
      <p:ext uri="{BB962C8B-B14F-4D97-AF65-F5344CB8AC3E}">
        <p14:creationId xmlns:p14="http://schemas.microsoft.com/office/powerpoint/2010/main" val="780958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82A0276A-1D2A-4BA5-9B7B-546C881A35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6" name="Group 25">
            <a:extLst>
              <a:ext uri="{FF2B5EF4-FFF2-40B4-BE49-F238E27FC236}">
                <a16:creationId xmlns:a16="http://schemas.microsoft.com/office/drawing/2014/main" xmlns="" id="{4E030352-F2E5-4BDA-B3D5-26D043BAF81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587"/>
            <a:ext cx="12192000" cy="6856413"/>
            <a:chOff x="0" y="1587"/>
            <a:chExt cx="12192000" cy="6856413"/>
          </a:xfrm>
        </p:grpSpPr>
        <p:sp>
          <p:nvSpPr>
            <p:cNvPr id="27" name="Oval 26">
              <a:extLst>
                <a:ext uri="{FF2B5EF4-FFF2-40B4-BE49-F238E27FC236}">
                  <a16:creationId xmlns:a16="http://schemas.microsoft.com/office/drawing/2014/main" xmlns="" id="{1E245AE9-836C-497C-A834-962B42FB24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xmlns="" id="{B1B940FB-6D50-4544-A520-2B530D1873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xmlns="" id="{49B6942D-1074-493C-AB7E-C90BD913EF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xmlns="" id="{0AA1516B-F040-4F28-863A-EF937063E2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xmlns="" id="{6A6B0918-602A-453B-9E60-5AD3C7AC44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xmlns="" id="{6C0FFDF3-1338-41E8-81A2-54A1C11BE53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B533FF44-D6FC-46C2-8EBE-1590B089F190}"/>
              </a:ext>
            </a:extLst>
          </p:cNvPr>
          <p:cNvSpPr>
            <a:spLocks noGrp="1"/>
          </p:cNvSpPr>
          <p:nvPr>
            <p:ph type="title"/>
          </p:nvPr>
        </p:nvSpPr>
        <p:spPr>
          <a:xfrm>
            <a:off x="639098" y="629265"/>
            <a:ext cx="6072776" cy="1622322"/>
          </a:xfrm>
        </p:spPr>
        <p:txBody>
          <a:bodyPr>
            <a:normAutofit/>
          </a:bodyPr>
          <a:lstStyle/>
          <a:p>
            <a:r>
              <a:rPr lang="en-US" dirty="0"/>
              <a:t>Log In Page</a:t>
            </a:r>
          </a:p>
        </p:txBody>
      </p:sp>
      <p:sp>
        <p:nvSpPr>
          <p:cNvPr id="3" name="Content Placeholder 2">
            <a:extLst>
              <a:ext uri="{FF2B5EF4-FFF2-40B4-BE49-F238E27FC236}">
                <a16:creationId xmlns:a16="http://schemas.microsoft.com/office/drawing/2014/main" xmlns="" id="{46CF7C35-6430-4BCD-80DD-3590A48C5284}"/>
              </a:ext>
            </a:extLst>
          </p:cNvPr>
          <p:cNvSpPr>
            <a:spLocks noGrp="1"/>
          </p:cNvSpPr>
          <p:nvPr>
            <p:ph idx="1"/>
          </p:nvPr>
        </p:nvSpPr>
        <p:spPr>
          <a:xfrm>
            <a:off x="639098" y="2418735"/>
            <a:ext cx="6072776" cy="3811740"/>
          </a:xfrm>
        </p:spPr>
        <p:txBody>
          <a:bodyPr anchor="ctr">
            <a:normAutofit/>
          </a:bodyPr>
          <a:lstStyle/>
          <a:p>
            <a:r>
              <a:rPr lang="en-US" dirty="0">
                <a:solidFill>
                  <a:schemeClr val="bg1"/>
                </a:solidFill>
              </a:rPr>
              <a:t>It will be simple log in page for user to log in like you can see in the image. After user will add log in information, it will see in database and try to find user type. If it is student type then it will check is it premium or normal using stored procedure </a:t>
            </a:r>
            <a:r>
              <a:rPr lang="en-US" b="1" dirty="0">
                <a:solidFill>
                  <a:schemeClr val="bg1"/>
                </a:solidFill>
              </a:rPr>
              <a:t>‘</a:t>
            </a:r>
            <a:r>
              <a:rPr lang="en-US" b="1" dirty="0" err="1">
                <a:solidFill>
                  <a:schemeClr val="accent1"/>
                </a:solidFill>
              </a:rPr>
              <a:t>find_user_type</a:t>
            </a:r>
            <a:r>
              <a:rPr lang="en-US" b="1" dirty="0">
                <a:solidFill>
                  <a:schemeClr val="bg1"/>
                </a:solidFill>
              </a:rPr>
              <a:t>’</a:t>
            </a:r>
          </a:p>
          <a:p>
            <a:pPr marL="0" indent="0">
              <a:buNone/>
            </a:pPr>
            <a:endParaRPr lang="en-US" b="1" dirty="0">
              <a:solidFill>
                <a:schemeClr val="bg1"/>
              </a:solidFill>
            </a:endParaRPr>
          </a:p>
        </p:txBody>
      </p:sp>
      <p:pic>
        <p:nvPicPr>
          <p:cNvPr id="5" name="Picture 4">
            <a:extLst>
              <a:ext uri="{FF2B5EF4-FFF2-40B4-BE49-F238E27FC236}">
                <a16:creationId xmlns:a16="http://schemas.microsoft.com/office/drawing/2014/main" xmlns="" id="{248E50A5-EBC9-4E8C-9642-F16CE93DFDA3}"/>
              </a:ext>
            </a:extLst>
          </p:cNvPr>
          <p:cNvPicPr>
            <a:picLocks noChangeAspect="1"/>
          </p:cNvPicPr>
          <p:nvPr/>
        </p:nvPicPr>
        <p:blipFill>
          <a:blip r:embed="rId3"/>
          <a:stretch>
            <a:fillRect/>
          </a:stretch>
        </p:blipFill>
        <p:spPr>
          <a:xfrm>
            <a:off x="7975155" y="726258"/>
            <a:ext cx="2821858" cy="2449562"/>
          </a:xfrm>
          <a:prstGeom prst="rect">
            <a:avLst/>
          </a:prstGeom>
        </p:spPr>
      </p:pic>
      <p:sp>
        <p:nvSpPr>
          <p:cNvPr id="34" name="Rectangle 33">
            <a:extLst>
              <a:ext uri="{FF2B5EF4-FFF2-40B4-BE49-F238E27FC236}">
                <a16:creationId xmlns:a16="http://schemas.microsoft.com/office/drawing/2014/main" xmlns="" id="{203AD603-6673-4624-81E7-505DD5B2A0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xmlns="" id="{40CBAE9E-CFA7-467E-A824-C47EED822518}"/>
              </a:ext>
            </a:extLst>
          </p:cNvPr>
          <p:cNvPicPr>
            <a:picLocks noChangeAspect="1"/>
          </p:cNvPicPr>
          <p:nvPr/>
        </p:nvPicPr>
        <p:blipFill>
          <a:blip r:embed="rId4"/>
          <a:stretch>
            <a:fillRect/>
          </a:stretch>
        </p:blipFill>
        <p:spPr>
          <a:xfrm>
            <a:off x="7348195" y="3262350"/>
            <a:ext cx="4125317" cy="1693754"/>
          </a:xfrm>
          <a:prstGeom prst="rect">
            <a:avLst/>
          </a:prstGeom>
        </p:spPr>
      </p:pic>
      <p:pic>
        <p:nvPicPr>
          <p:cNvPr id="9" name="Picture 8">
            <a:extLst>
              <a:ext uri="{FF2B5EF4-FFF2-40B4-BE49-F238E27FC236}">
                <a16:creationId xmlns:a16="http://schemas.microsoft.com/office/drawing/2014/main" xmlns="" id="{AE0F07C8-3595-4656-A4E6-3FDE25E51B2C}"/>
              </a:ext>
            </a:extLst>
          </p:cNvPr>
          <p:cNvPicPr>
            <a:picLocks noChangeAspect="1"/>
          </p:cNvPicPr>
          <p:nvPr/>
        </p:nvPicPr>
        <p:blipFill>
          <a:blip r:embed="rId5"/>
          <a:stretch>
            <a:fillRect/>
          </a:stretch>
        </p:blipFill>
        <p:spPr>
          <a:xfrm>
            <a:off x="7289799" y="5247144"/>
            <a:ext cx="4263103" cy="548640"/>
          </a:xfrm>
          <a:prstGeom prst="rect">
            <a:avLst/>
          </a:prstGeom>
        </p:spPr>
      </p:pic>
    </p:spTree>
    <p:extLst>
      <p:ext uri="{BB962C8B-B14F-4D97-AF65-F5344CB8AC3E}">
        <p14:creationId xmlns:p14="http://schemas.microsoft.com/office/powerpoint/2010/main" val="757178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00B12F08-E376-484B-8818-41611B296C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xmlns="" id="{EAA51BB3-D979-463D-954D-F1E4992A34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587"/>
            <a:ext cx="12192000" cy="6856413"/>
            <a:chOff x="0" y="1587"/>
            <a:chExt cx="12192000" cy="6856413"/>
          </a:xfrm>
        </p:grpSpPr>
        <p:sp>
          <p:nvSpPr>
            <p:cNvPr id="19" name="Oval 18">
              <a:extLst>
                <a:ext uri="{FF2B5EF4-FFF2-40B4-BE49-F238E27FC236}">
                  <a16:creationId xmlns:a16="http://schemas.microsoft.com/office/drawing/2014/main" xmlns="" id="{1D72E469-107D-4320-ACE1-9339610ECE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xmlns="" id="{7A68A891-1743-4B77-9B71-39B8967813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E8CC6B67-DF26-49CB-917C-2472978A39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5851838" y="402165"/>
              <a:ext cx="5916827"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xmlns="" id="{7217AC0A-B038-44B5-9A71-43F53FBB3B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306052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xmlns="" id="{EFCE2D35-6B3D-471F-A3E7-FBD792C645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3971630"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a:extLst>
                <a:ext uri="{FF2B5EF4-FFF2-40B4-BE49-F238E27FC236}">
                  <a16:creationId xmlns:a16="http://schemas.microsoft.com/office/drawing/2014/main" xmlns="" id="{90764126-FA4C-47FF-AC81-6E433B74BA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46B0F56E-04DB-426A-8F70-912C5EDB138F}"/>
              </a:ext>
            </a:extLst>
          </p:cNvPr>
          <p:cNvSpPr>
            <a:spLocks noGrp="1"/>
          </p:cNvSpPr>
          <p:nvPr>
            <p:ph type="title"/>
          </p:nvPr>
        </p:nvSpPr>
        <p:spPr>
          <a:xfrm>
            <a:off x="639098" y="629265"/>
            <a:ext cx="4664573" cy="1622322"/>
          </a:xfrm>
        </p:spPr>
        <p:txBody>
          <a:bodyPr>
            <a:normAutofit/>
          </a:bodyPr>
          <a:lstStyle/>
          <a:p>
            <a:r>
              <a:rPr lang="en-US" dirty="0"/>
              <a:t>Categories And Quiz Page</a:t>
            </a:r>
          </a:p>
        </p:txBody>
      </p:sp>
      <p:sp>
        <p:nvSpPr>
          <p:cNvPr id="3" name="Content Placeholder 2">
            <a:extLst>
              <a:ext uri="{FF2B5EF4-FFF2-40B4-BE49-F238E27FC236}">
                <a16:creationId xmlns:a16="http://schemas.microsoft.com/office/drawing/2014/main" xmlns="" id="{BBD69C30-D0BF-4239-B6B6-688055AFAD6A}"/>
              </a:ext>
            </a:extLst>
          </p:cNvPr>
          <p:cNvSpPr>
            <a:spLocks noGrp="1"/>
          </p:cNvSpPr>
          <p:nvPr>
            <p:ph idx="1"/>
          </p:nvPr>
        </p:nvSpPr>
        <p:spPr>
          <a:xfrm>
            <a:off x="639098" y="2418735"/>
            <a:ext cx="4664573" cy="3811740"/>
          </a:xfrm>
        </p:spPr>
        <p:txBody>
          <a:bodyPr anchor="ctr">
            <a:normAutofit lnSpcReduction="10000"/>
          </a:bodyPr>
          <a:lstStyle/>
          <a:p>
            <a:pPr>
              <a:lnSpc>
                <a:spcPct val="90000"/>
              </a:lnSpc>
            </a:pPr>
            <a:r>
              <a:rPr lang="en-US" sz="1700" dirty="0">
                <a:solidFill>
                  <a:schemeClr val="bg1"/>
                </a:solidFill>
              </a:rPr>
              <a:t>If user is premium user or normal user then first will it show all categories from </a:t>
            </a:r>
            <a:r>
              <a:rPr lang="en-US" sz="1700" b="1" dirty="0">
                <a:solidFill>
                  <a:schemeClr val="accent1"/>
                </a:solidFill>
              </a:rPr>
              <a:t>categories</a:t>
            </a:r>
            <a:r>
              <a:rPr lang="en-US" sz="1700" dirty="0">
                <a:solidFill>
                  <a:schemeClr val="bg1"/>
                </a:solidFill>
              </a:rPr>
              <a:t> table. Also, it will have Score history and payment option in navigation bar.</a:t>
            </a:r>
          </a:p>
          <a:p>
            <a:pPr>
              <a:lnSpc>
                <a:spcPct val="90000"/>
              </a:lnSpc>
            </a:pPr>
            <a:r>
              <a:rPr lang="en-US" sz="1700" dirty="0">
                <a:solidFill>
                  <a:schemeClr val="bg1"/>
                </a:solidFill>
              </a:rPr>
              <a:t>If user will click particular category then it will show all the quiz related to it from </a:t>
            </a:r>
            <a:r>
              <a:rPr lang="en-US" sz="1700" b="1" dirty="0">
                <a:solidFill>
                  <a:schemeClr val="accent1"/>
                </a:solidFill>
              </a:rPr>
              <a:t>Quiz</a:t>
            </a:r>
            <a:r>
              <a:rPr lang="en-US" sz="1700" dirty="0">
                <a:solidFill>
                  <a:schemeClr val="bg1"/>
                </a:solidFill>
              </a:rPr>
              <a:t> table and if user is premium then it will show level of quiz ,timer, his max score, that quiz’s max score and average score. Also, it will show number of times that user has taken that quiz. For all this we have made stored procedure like ‘</a:t>
            </a:r>
            <a:r>
              <a:rPr lang="en-US" sz="1700" b="1" dirty="0" err="1">
                <a:solidFill>
                  <a:schemeClr val="accent1"/>
                </a:solidFill>
              </a:rPr>
              <a:t>find_average_max_score</a:t>
            </a:r>
            <a:r>
              <a:rPr lang="en-US" sz="1700" dirty="0">
                <a:solidFill>
                  <a:schemeClr val="bg1"/>
                </a:solidFill>
              </a:rPr>
              <a:t>’,’ </a:t>
            </a:r>
            <a:r>
              <a:rPr lang="en-US" sz="1700" b="1" dirty="0" err="1">
                <a:solidFill>
                  <a:schemeClr val="accent1"/>
                </a:solidFill>
              </a:rPr>
              <a:t>find_user_max_score</a:t>
            </a:r>
            <a:r>
              <a:rPr lang="en-US" sz="1700" dirty="0">
                <a:solidFill>
                  <a:schemeClr val="bg1"/>
                </a:solidFill>
              </a:rPr>
              <a:t>’.</a:t>
            </a:r>
          </a:p>
        </p:txBody>
      </p:sp>
      <p:pic>
        <p:nvPicPr>
          <p:cNvPr id="7" name="Picture 6">
            <a:extLst>
              <a:ext uri="{FF2B5EF4-FFF2-40B4-BE49-F238E27FC236}">
                <a16:creationId xmlns:a16="http://schemas.microsoft.com/office/drawing/2014/main" xmlns="" id="{86960951-55E1-47C9-8520-8E928673185B}"/>
              </a:ext>
            </a:extLst>
          </p:cNvPr>
          <p:cNvPicPr>
            <a:picLocks noChangeAspect="1"/>
          </p:cNvPicPr>
          <p:nvPr/>
        </p:nvPicPr>
        <p:blipFill>
          <a:blip r:embed="rId3"/>
          <a:stretch>
            <a:fillRect/>
          </a:stretch>
        </p:blipFill>
        <p:spPr>
          <a:xfrm>
            <a:off x="8704745" y="1224764"/>
            <a:ext cx="2653271" cy="1193971"/>
          </a:xfrm>
          <a:prstGeom prst="rect">
            <a:avLst/>
          </a:prstGeom>
        </p:spPr>
      </p:pic>
      <p:pic>
        <p:nvPicPr>
          <p:cNvPr id="9" name="Picture 8">
            <a:extLst>
              <a:ext uri="{FF2B5EF4-FFF2-40B4-BE49-F238E27FC236}">
                <a16:creationId xmlns:a16="http://schemas.microsoft.com/office/drawing/2014/main" xmlns="" id="{178F9EF9-EC75-4D75-8DA0-B7C5EF202BA9}"/>
              </a:ext>
            </a:extLst>
          </p:cNvPr>
          <p:cNvPicPr>
            <a:picLocks noChangeAspect="1"/>
          </p:cNvPicPr>
          <p:nvPr/>
        </p:nvPicPr>
        <p:blipFill>
          <a:blip r:embed="rId4"/>
          <a:stretch>
            <a:fillRect/>
          </a:stretch>
        </p:blipFill>
        <p:spPr>
          <a:xfrm>
            <a:off x="5861996" y="4157638"/>
            <a:ext cx="5496020" cy="1615415"/>
          </a:xfrm>
          <a:prstGeom prst="rect">
            <a:avLst/>
          </a:prstGeom>
        </p:spPr>
      </p:pic>
      <p:sp>
        <p:nvSpPr>
          <p:cNvPr id="26" name="Rectangle 25">
            <a:extLst>
              <a:ext uri="{FF2B5EF4-FFF2-40B4-BE49-F238E27FC236}">
                <a16:creationId xmlns:a16="http://schemas.microsoft.com/office/drawing/2014/main" xmlns="" id="{CFE42D67-8630-409A-A578-26DB1AB397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xmlns="" id="{8EB89277-BE3C-4BCB-B868-5BCA33D81CA9}"/>
              </a:ext>
            </a:extLst>
          </p:cNvPr>
          <p:cNvPicPr>
            <a:picLocks noChangeAspect="1"/>
          </p:cNvPicPr>
          <p:nvPr/>
        </p:nvPicPr>
        <p:blipFill>
          <a:blip r:embed="rId5"/>
          <a:stretch>
            <a:fillRect/>
          </a:stretch>
        </p:blipFill>
        <p:spPr>
          <a:xfrm>
            <a:off x="5974105" y="801254"/>
            <a:ext cx="2631735" cy="2713129"/>
          </a:xfrm>
          <a:prstGeom prst="rect">
            <a:avLst/>
          </a:prstGeom>
        </p:spPr>
      </p:pic>
      <p:pic>
        <p:nvPicPr>
          <p:cNvPr id="11" name="Picture 10">
            <a:extLst>
              <a:ext uri="{FF2B5EF4-FFF2-40B4-BE49-F238E27FC236}">
                <a16:creationId xmlns:a16="http://schemas.microsoft.com/office/drawing/2014/main" xmlns="" id="{0258BB20-42D3-4C5D-9EDB-EC3C2395DF90}"/>
              </a:ext>
            </a:extLst>
          </p:cNvPr>
          <p:cNvPicPr>
            <a:picLocks noChangeAspect="1"/>
          </p:cNvPicPr>
          <p:nvPr/>
        </p:nvPicPr>
        <p:blipFill>
          <a:blip r:embed="rId6"/>
          <a:stretch>
            <a:fillRect/>
          </a:stretch>
        </p:blipFill>
        <p:spPr>
          <a:xfrm>
            <a:off x="8704745" y="2500500"/>
            <a:ext cx="2653271" cy="1013884"/>
          </a:xfrm>
          <a:prstGeom prst="rect">
            <a:avLst/>
          </a:prstGeom>
        </p:spPr>
      </p:pic>
    </p:spTree>
    <p:extLst>
      <p:ext uri="{BB962C8B-B14F-4D97-AF65-F5344CB8AC3E}">
        <p14:creationId xmlns:p14="http://schemas.microsoft.com/office/powerpoint/2010/main" val="1876592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BF36B251-D4B9-41A0-BCC2-055C2E1AF8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xmlns="" id="{FBBBF00E-8DFD-4FE8-B7DC-D3754EFF3A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587"/>
            <a:ext cx="12192000" cy="6856413"/>
            <a:chOff x="0" y="1587"/>
            <a:chExt cx="12192000" cy="6856413"/>
          </a:xfrm>
        </p:grpSpPr>
        <p:sp>
          <p:nvSpPr>
            <p:cNvPr id="17" name="Oval 16">
              <a:extLst>
                <a:ext uri="{FF2B5EF4-FFF2-40B4-BE49-F238E27FC236}">
                  <a16:creationId xmlns:a16="http://schemas.microsoft.com/office/drawing/2014/main" xmlns="" id="{DD93A4A2-6C4D-4AEC-A807-59BC65B3CD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xmlns="" id="{AF0757C6-7F01-4EAD-AC8F-EEE68EC2BF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0D89E4B7-2279-4926-B96A-58A58AAA37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7100728" y="402165"/>
              <a:ext cx="4667937"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xmlns="" id="{B7241525-D04F-4D40-BCF2-57D5597D0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368624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xmlns="" id="{A8FA6CA3-7E00-4ADD-861D-3C7BD587C1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2" name="Freeform 5">
              <a:extLst>
                <a:ext uri="{FF2B5EF4-FFF2-40B4-BE49-F238E27FC236}">
                  <a16:creationId xmlns:a16="http://schemas.microsoft.com/office/drawing/2014/main" xmlns="" id="{CC00E168-2F1D-40BA-9E78-D819C84C729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8398FCDB-47AA-4305-B3F1-7170B71E2664}"/>
              </a:ext>
            </a:extLst>
          </p:cNvPr>
          <p:cNvSpPr>
            <a:spLocks noGrp="1"/>
          </p:cNvSpPr>
          <p:nvPr>
            <p:ph type="title"/>
          </p:nvPr>
        </p:nvSpPr>
        <p:spPr>
          <a:xfrm>
            <a:off x="639098" y="629265"/>
            <a:ext cx="5283359" cy="1622322"/>
          </a:xfrm>
        </p:spPr>
        <p:txBody>
          <a:bodyPr>
            <a:normAutofit/>
          </a:bodyPr>
          <a:lstStyle/>
          <a:p>
            <a:r>
              <a:rPr lang="en-US" dirty="0"/>
              <a:t>Quiz Page</a:t>
            </a:r>
          </a:p>
        </p:txBody>
      </p:sp>
      <p:sp>
        <p:nvSpPr>
          <p:cNvPr id="3" name="Content Placeholder 2">
            <a:extLst>
              <a:ext uri="{FF2B5EF4-FFF2-40B4-BE49-F238E27FC236}">
                <a16:creationId xmlns:a16="http://schemas.microsoft.com/office/drawing/2014/main" xmlns="" id="{D65B17BE-E240-4CA9-B80A-1B33232E94A2}"/>
              </a:ext>
            </a:extLst>
          </p:cNvPr>
          <p:cNvSpPr>
            <a:spLocks noGrp="1"/>
          </p:cNvSpPr>
          <p:nvPr>
            <p:ph idx="1"/>
          </p:nvPr>
        </p:nvSpPr>
        <p:spPr>
          <a:xfrm>
            <a:off x="529255" y="2046540"/>
            <a:ext cx="5283359" cy="3811740"/>
          </a:xfrm>
        </p:spPr>
        <p:txBody>
          <a:bodyPr anchor="ctr">
            <a:normAutofit/>
          </a:bodyPr>
          <a:lstStyle/>
          <a:p>
            <a:r>
              <a:rPr lang="en-US" dirty="0">
                <a:solidFill>
                  <a:schemeClr val="bg1"/>
                </a:solidFill>
              </a:rPr>
              <a:t>When, User select any quiz from particular category it will start that quiz with that timer and display all the Question of that quiz from </a:t>
            </a:r>
            <a:r>
              <a:rPr lang="en-US" b="1" dirty="0">
                <a:solidFill>
                  <a:schemeClr val="accent1"/>
                </a:solidFill>
              </a:rPr>
              <a:t>Question table </a:t>
            </a:r>
            <a:r>
              <a:rPr lang="en-US" dirty="0">
                <a:solidFill>
                  <a:schemeClr val="bg1"/>
                </a:solidFill>
              </a:rPr>
              <a:t>and also all the Option from </a:t>
            </a:r>
            <a:r>
              <a:rPr lang="en-US" b="1" dirty="0">
                <a:solidFill>
                  <a:schemeClr val="accent1"/>
                </a:solidFill>
              </a:rPr>
              <a:t>Option table</a:t>
            </a:r>
            <a:r>
              <a:rPr lang="en-US" dirty="0">
                <a:solidFill>
                  <a:schemeClr val="bg1"/>
                </a:solidFill>
              </a:rPr>
              <a:t>.  It will show hint also if creator have given one.</a:t>
            </a:r>
          </a:p>
        </p:txBody>
      </p:sp>
      <p:pic>
        <p:nvPicPr>
          <p:cNvPr id="9" name="Picture 8">
            <a:extLst>
              <a:ext uri="{FF2B5EF4-FFF2-40B4-BE49-F238E27FC236}">
                <a16:creationId xmlns:a16="http://schemas.microsoft.com/office/drawing/2014/main" xmlns="" id="{1ABB5FE4-B761-4CA7-B3BF-D01A2DF4B232}"/>
              </a:ext>
            </a:extLst>
          </p:cNvPr>
          <p:cNvPicPr>
            <a:picLocks noChangeAspect="1"/>
          </p:cNvPicPr>
          <p:nvPr/>
        </p:nvPicPr>
        <p:blipFill>
          <a:blip r:embed="rId3"/>
          <a:stretch>
            <a:fillRect/>
          </a:stretch>
        </p:blipFill>
        <p:spPr>
          <a:xfrm>
            <a:off x="9546190" y="1143000"/>
            <a:ext cx="2337171" cy="2565649"/>
          </a:xfrm>
          <a:prstGeom prst="rect">
            <a:avLst/>
          </a:prstGeom>
        </p:spPr>
      </p:pic>
      <p:pic>
        <p:nvPicPr>
          <p:cNvPr id="5" name="Picture 4">
            <a:extLst>
              <a:ext uri="{FF2B5EF4-FFF2-40B4-BE49-F238E27FC236}">
                <a16:creationId xmlns:a16="http://schemas.microsoft.com/office/drawing/2014/main" xmlns="" id="{5E1EDCD8-AB1D-4002-AFC1-13A3BF7EFE33}"/>
              </a:ext>
            </a:extLst>
          </p:cNvPr>
          <p:cNvPicPr>
            <a:picLocks noChangeAspect="1"/>
          </p:cNvPicPr>
          <p:nvPr/>
        </p:nvPicPr>
        <p:blipFill>
          <a:blip r:embed="rId4"/>
          <a:stretch>
            <a:fillRect/>
          </a:stretch>
        </p:blipFill>
        <p:spPr>
          <a:xfrm>
            <a:off x="6424593" y="1031707"/>
            <a:ext cx="3132362" cy="2694676"/>
          </a:xfrm>
          <a:prstGeom prst="rect">
            <a:avLst/>
          </a:prstGeom>
        </p:spPr>
      </p:pic>
      <p:sp>
        <p:nvSpPr>
          <p:cNvPr id="24" name="Rectangle 23">
            <a:extLst>
              <a:ext uri="{FF2B5EF4-FFF2-40B4-BE49-F238E27FC236}">
                <a16:creationId xmlns:a16="http://schemas.microsoft.com/office/drawing/2014/main" xmlns="" id="{68F827E4-4D60-4CB8-B305-CB171DEDB6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xmlns="" id="{34D500D3-6DD8-4891-AB43-C7210E1BDC19}"/>
              </a:ext>
            </a:extLst>
          </p:cNvPr>
          <p:cNvPicPr>
            <a:picLocks noChangeAspect="1"/>
          </p:cNvPicPr>
          <p:nvPr/>
        </p:nvPicPr>
        <p:blipFill>
          <a:blip r:embed="rId5"/>
          <a:stretch>
            <a:fillRect/>
          </a:stretch>
        </p:blipFill>
        <p:spPr>
          <a:xfrm>
            <a:off x="6561555" y="4091493"/>
            <a:ext cx="4839661" cy="2159368"/>
          </a:xfrm>
          <a:prstGeom prst="rect">
            <a:avLst/>
          </a:prstGeom>
        </p:spPr>
      </p:pic>
    </p:spTree>
    <p:extLst>
      <p:ext uri="{BB962C8B-B14F-4D97-AF65-F5344CB8AC3E}">
        <p14:creationId xmlns:p14="http://schemas.microsoft.com/office/powerpoint/2010/main" val="175894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F648A-701C-4CB4-8F67-E18D7832BFE2}"/>
              </a:ext>
            </a:extLst>
          </p:cNvPr>
          <p:cNvSpPr>
            <a:spLocks noGrp="1"/>
          </p:cNvSpPr>
          <p:nvPr>
            <p:ph type="title"/>
          </p:nvPr>
        </p:nvSpPr>
        <p:spPr>
          <a:xfrm>
            <a:off x="690466" y="1660849"/>
            <a:ext cx="4815514" cy="3993502"/>
          </a:xfrm>
        </p:spPr>
        <p:txBody>
          <a:bodyPr/>
          <a:lstStyle/>
          <a:p>
            <a:pPr marL="285750" indent="-285750">
              <a:buFont typeface="Wingdings" panose="05000000000000000000" pitchFamily="2" charset="2"/>
              <a:buChar char="Ø"/>
            </a:pPr>
            <a:r>
              <a:rPr lang="en-US" sz="1800" dirty="0"/>
              <a:t>Whenever, user submit the quiz answers. It will all add in Answers table. When something will be added in answer table, using trigger ‘</a:t>
            </a:r>
            <a:r>
              <a:rPr lang="en-US" sz="1800" b="1" dirty="0" err="1">
                <a:solidFill>
                  <a:schemeClr val="accent1"/>
                </a:solidFill>
              </a:rPr>
              <a:t>scorecal</a:t>
            </a:r>
            <a:r>
              <a:rPr lang="en-US" sz="1800" dirty="0"/>
              <a:t>’ stored process will be call and it will calculate score and insert that score in </a:t>
            </a:r>
            <a:r>
              <a:rPr lang="en-US" sz="1800" b="1" dirty="0">
                <a:solidFill>
                  <a:schemeClr val="accent1"/>
                </a:solidFill>
              </a:rPr>
              <a:t>score</a:t>
            </a:r>
            <a:r>
              <a:rPr lang="en-US" sz="1800" dirty="0"/>
              <a:t> table. It will also note down attempt number and timestamp.</a:t>
            </a:r>
            <a:br>
              <a:rPr lang="en-US" sz="1800" dirty="0"/>
            </a:br>
            <a:r>
              <a:rPr lang="en-US" sz="1800" dirty="0"/>
              <a:t>We will show user the score and analysis of his quiz.    </a:t>
            </a:r>
            <a:br>
              <a:rPr lang="en-US" sz="1800" dirty="0"/>
            </a:br>
            <a:endParaRPr lang="en-US" sz="1800" dirty="0"/>
          </a:p>
        </p:txBody>
      </p:sp>
      <p:pic>
        <p:nvPicPr>
          <p:cNvPr id="5" name="Picture 4">
            <a:extLst>
              <a:ext uri="{FF2B5EF4-FFF2-40B4-BE49-F238E27FC236}">
                <a16:creationId xmlns:a16="http://schemas.microsoft.com/office/drawing/2014/main" xmlns="" id="{1B0938CC-482C-41FE-A579-FBC337EA8B2C}"/>
              </a:ext>
            </a:extLst>
          </p:cNvPr>
          <p:cNvPicPr>
            <a:picLocks noChangeAspect="1"/>
          </p:cNvPicPr>
          <p:nvPr/>
        </p:nvPicPr>
        <p:blipFill>
          <a:blip r:embed="rId2"/>
          <a:stretch>
            <a:fillRect/>
          </a:stretch>
        </p:blipFill>
        <p:spPr>
          <a:xfrm>
            <a:off x="7156685" y="3141377"/>
            <a:ext cx="3642360" cy="678180"/>
          </a:xfrm>
          <a:prstGeom prst="rect">
            <a:avLst/>
          </a:prstGeom>
        </p:spPr>
      </p:pic>
      <p:pic>
        <p:nvPicPr>
          <p:cNvPr id="7" name="Picture 6">
            <a:extLst>
              <a:ext uri="{FF2B5EF4-FFF2-40B4-BE49-F238E27FC236}">
                <a16:creationId xmlns:a16="http://schemas.microsoft.com/office/drawing/2014/main" xmlns="" id="{AFF02B2A-5C3D-4F3B-80CF-71CD4EEE243D}"/>
              </a:ext>
            </a:extLst>
          </p:cNvPr>
          <p:cNvPicPr>
            <a:picLocks noChangeAspect="1"/>
          </p:cNvPicPr>
          <p:nvPr/>
        </p:nvPicPr>
        <p:blipFill>
          <a:blip r:embed="rId3"/>
          <a:stretch>
            <a:fillRect/>
          </a:stretch>
        </p:blipFill>
        <p:spPr>
          <a:xfrm>
            <a:off x="7156685" y="2631812"/>
            <a:ext cx="3642360" cy="312420"/>
          </a:xfrm>
          <a:prstGeom prst="rect">
            <a:avLst/>
          </a:prstGeom>
        </p:spPr>
      </p:pic>
      <p:pic>
        <p:nvPicPr>
          <p:cNvPr id="9" name="Picture 8">
            <a:extLst>
              <a:ext uri="{FF2B5EF4-FFF2-40B4-BE49-F238E27FC236}">
                <a16:creationId xmlns:a16="http://schemas.microsoft.com/office/drawing/2014/main" xmlns="" id="{D1F8892D-94C7-4FD2-9DC8-13FE0DE45771}"/>
              </a:ext>
            </a:extLst>
          </p:cNvPr>
          <p:cNvPicPr>
            <a:picLocks noChangeAspect="1"/>
          </p:cNvPicPr>
          <p:nvPr/>
        </p:nvPicPr>
        <p:blipFill>
          <a:blip r:embed="rId4"/>
          <a:stretch>
            <a:fillRect/>
          </a:stretch>
        </p:blipFill>
        <p:spPr>
          <a:xfrm>
            <a:off x="6928085" y="3913769"/>
            <a:ext cx="4099560" cy="2587050"/>
          </a:xfrm>
          <a:prstGeom prst="rect">
            <a:avLst/>
          </a:prstGeom>
        </p:spPr>
      </p:pic>
      <p:pic>
        <p:nvPicPr>
          <p:cNvPr id="11" name="Picture 10">
            <a:extLst>
              <a:ext uri="{FF2B5EF4-FFF2-40B4-BE49-F238E27FC236}">
                <a16:creationId xmlns:a16="http://schemas.microsoft.com/office/drawing/2014/main" xmlns="" id="{99582BE4-6A74-4194-ADF9-77759367ECB7}"/>
              </a:ext>
            </a:extLst>
          </p:cNvPr>
          <p:cNvPicPr>
            <a:picLocks noChangeAspect="1"/>
          </p:cNvPicPr>
          <p:nvPr/>
        </p:nvPicPr>
        <p:blipFill>
          <a:blip r:embed="rId5"/>
          <a:stretch>
            <a:fillRect/>
          </a:stretch>
        </p:blipFill>
        <p:spPr>
          <a:xfrm>
            <a:off x="6363477" y="357181"/>
            <a:ext cx="5374433" cy="2171700"/>
          </a:xfrm>
          <a:prstGeom prst="rect">
            <a:avLst/>
          </a:prstGeom>
        </p:spPr>
      </p:pic>
      <p:sp>
        <p:nvSpPr>
          <p:cNvPr id="15" name="Rectangle 14">
            <a:extLst>
              <a:ext uri="{FF2B5EF4-FFF2-40B4-BE49-F238E27FC236}">
                <a16:creationId xmlns:a16="http://schemas.microsoft.com/office/drawing/2014/main" xmlns="" id="{441EFCEF-CDAB-42E6-A919-1F066F1E1E22}"/>
              </a:ext>
            </a:extLst>
          </p:cNvPr>
          <p:cNvSpPr/>
          <p:nvPr/>
        </p:nvSpPr>
        <p:spPr>
          <a:xfrm>
            <a:off x="1154956" y="841669"/>
            <a:ext cx="1454244" cy="646331"/>
          </a:xfrm>
          <a:prstGeom prst="rect">
            <a:avLst/>
          </a:prstGeom>
        </p:spPr>
        <p:txBody>
          <a:bodyPr wrap="none">
            <a:spAutoFit/>
          </a:bodyPr>
          <a:lstStyle/>
          <a:p>
            <a:r>
              <a:rPr lang="en-US" sz="3600" dirty="0">
                <a:solidFill>
                  <a:schemeClr val="bg1"/>
                </a:solidFill>
              </a:rPr>
              <a:t>Score</a:t>
            </a:r>
          </a:p>
        </p:txBody>
      </p:sp>
    </p:spTree>
    <p:extLst>
      <p:ext uri="{BB962C8B-B14F-4D97-AF65-F5344CB8AC3E}">
        <p14:creationId xmlns:p14="http://schemas.microsoft.com/office/powerpoint/2010/main" val="2742180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14B7A7D-A1A4-45FB-B694-071F6128CA80}"/>
              </a:ext>
            </a:extLst>
          </p:cNvPr>
          <p:cNvSpPr>
            <a:spLocks noGrp="1"/>
          </p:cNvSpPr>
          <p:nvPr>
            <p:ph type="title"/>
          </p:nvPr>
        </p:nvSpPr>
        <p:spPr/>
        <p:txBody>
          <a:bodyPr>
            <a:normAutofit/>
          </a:bodyPr>
          <a:lstStyle/>
          <a:p>
            <a:r>
              <a:rPr lang="en-US" sz="4000" dirty="0"/>
              <a:t>Feedback </a:t>
            </a:r>
          </a:p>
        </p:txBody>
      </p:sp>
      <p:sp>
        <p:nvSpPr>
          <p:cNvPr id="5" name="Content Placeholder 4">
            <a:extLst>
              <a:ext uri="{FF2B5EF4-FFF2-40B4-BE49-F238E27FC236}">
                <a16:creationId xmlns:a16="http://schemas.microsoft.com/office/drawing/2014/main" xmlns="" id="{330E0B7C-34DD-4103-8AE4-79652744DA19}"/>
              </a:ext>
            </a:extLst>
          </p:cNvPr>
          <p:cNvSpPr>
            <a:spLocks noGrp="1"/>
          </p:cNvSpPr>
          <p:nvPr>
            <p:ph type="body" sz="half" idx="2"/>
          </p:nvPr>
        </p:nvSpPr>
        <p:spPr/>
        <p:txBody>
          <a:bodyPr anchor="ctr">
            <a:normAutofit/>
          </a:bodyPr>
          <a:lstStyle/>
          <a:p>
            <a:r>
              <a:rPr lang="en-US" dirty="0">
                <a:solidFill>
                  <a:schemeClr val="bg1"/>
                </a:solidFill>
              </a:rPr>
              <a:t>User can give feedback and rating to Quiz. Also, he can update his old feedback. This information will be inserted to feedback table to store this evaluation. </a:t>
            </a:r>
          </a:p>
          <a:p>
            <a:endParaRPr lang="en-US" dirty="0">
              <a:solidFill>
                <a:schemeClr val="bg1"/>
              </a:solidFill>
            </a:endParaRPr>
          </a:p>
        </p:txBody>
      </p:sp>
      <p:pic>
        <p:nvPicPr>
          <p:cNvPr id="15" name="Picture 14">
            <a:extLst>
              <a:ext uri="{FF2B5EF4-FFF2-40B4-BE49-F238E27FC236}">
                <a16:creationId xmlns:a16="http://schemas.microsoft.com/office/drawing/2014/main" xmlns="" id="{183B8525-8B8A-4303-98E4-79EBA1DC7790}"/>
              </a:ext>
            </a:extLst>
          </p:cNvPr>
          <p:cNvPicPr>
            <a:picLocks noChangeAspect="1"/>
          </p:cNvPicPr>
          <p:nvPr/>
        </p:nvPicPr>
        <p:blipFill>
          <a:blip r:embed="rId2"/>
          <a:stretch>
            <a:fillRect/>
          </a:stretch>
        </p:blipFill>
        <p:spPr>
          <a:xfrm>
            <a:off x="5882457" y="4653431"/>
            <a:ext cx="4152357" cy="502920"/>
          </a:xfrm>
          <a:prstGeom prst="rect">
            <a:avLst/>
          </a:prstGeom>
        </p:spPr>
      </p:pic>
      <p:pic>
        <p:nvPicPr>
          <p:cNvPr id="17" name="Picture 16">
            <a:extLst>
              <a:ext uri="{FF2B5EF4-FFF2-40B4-BE49-F238E27FC236}">
                <a16:creationId xmlns:a16="http://schemas.microsoft.com/office/drawing/2014/main" xmlns="" id="{9505633B-15DE-472B-936D-4034A72075E2}"/>
              </a:ext>
            </a:extLst>
          </p:cNvPr>
          <p:cNvPicPr>
            <a:picLocks noChangeAspect="1"/>
          </p:cNvPicPr>
          <p:nvPr/>
        </p:nvPicPr>
        <p:blipFill>
          <a:blip r:embed="rId3"/>
          <a:stretch>
            <a:fillRect/>
          </a:stretch>
        </p:blipFill>
        <p:spPr>
          <a:xfrm>
            <a:off x="5882457" y="975537"/>
            <a:ext cx="4722863" cy="3148575"/>
          </a:xfrm>
          <a:prstGeom prst="rect">
            <a:avLst/>
          </a:prstGeom>
        </p:spPr>
      </p:pic>
    </p:spTree>
    <p:extLst>
      <p:ext uri="{BB962C8B-B14F-4D97-AF65-F5344CB8AC3E}">
        <p14:creationId xmlns:p14="http://schemas.microsoft.com/office/powerpoint/2010/main" val="1360851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5</TotalTime>
  <Words>765</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Online Examination System</vt:lpstr>
      <vt:lpstr>Purpose And Scope</vt:lpstr>
      <vt:lpstr>Type Of User</vt:lpstr>
      <vt:lpstr>E-R Diagram</vt:lpstr>
      <vt:lpstr>Log In Page</vt:lpstr>
      <vt:lpstr>Categories And Quiz Page</vt:lpstr>
      <vt:lpstr>Quiz Page</vt:lpstr>
      <vt:lpstr>Whenever, user submit the quiz answers. It will all add in Answers table. When something will be added in answer table, using trigger ‘scorecal’ stored process will be call and it will calculate score and insert that score in score table. It will also note down attempt number and timestamp. We will show user the score and analysis of his quiz.     </vt:lpstr>
      <vt:lpstr>Feedback </vt:lpstr>
      <vt:lpstr>Teacher(User) Log in </vt:lpstr>
      <vt:lpstr>Quiz Page for Teacher</vt:lpstr>
      <vt:lpstr>Create Quiz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dc:title>
  <dc:creator>Divya Patel</dc:creator>
  <cp:lastModifiedBy>Ankita</cp:lastModifiedBy>
  <cp:revision>2</cp:revision>
  <dcterms:created xsi:type="dcterms:W3CDTF">2019-04-25T07:40:17Z</dcterms:created>
  <dcterms:modified xsi:type="dcterms:W3CDTF">2019-04-25T21:18:42Z</dcterms:modified>
</cp:coreProperties>
</file>