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35B"/>
    <a:srgbClr val="A30D63"/>
    <a:srgbClr val="CC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06" autoAdjust="0"/>
  </p:normalViewPr>
  <p:slideViewPr>
    <p:cSldViewPr>
      <p:cViewPr>
        <p:scale>
          <a:sx n="100" d="100"/>
          <a:sy n="100" d="100"/>
        </p:scale>
        <p:origin x="-946" y="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7ED6-180D-42F4-ABF9-AA206FDB3FE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E190-37CC-4857-AA55-5CBA1ABFAE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E190-37CC-4857-AA55-5CBA1ABFAE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E190-37CC-4857-AA55-5CBA1ABFAE8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D508-4A8E-4453-9C68-D85AC858800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26D-5061-4B25-81C0-15435BEEAD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D508-4A8E-4453-9C68-D85AC858800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26D-5061-4B25-81C0-15435BEEA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D508-4A8E-4453-9C68-D85AC858800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26D-5061-4B25-81C0-15435BEEA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D508-4A8E-4453-9C68-D85AC858800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26D-5061-4B25-81C0-15435BEEA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D508-4A8E-4453-9C68-D85AC858800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26D-5061-4B25-81C0-15435BEEAD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D508-4A8E-4453-9C68-D85AC858800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26D-5061-4B25-81C0-15435BEEA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D508-4A8E-4453-9C68-D85AC858800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26D-5061-4B25-81C0-15435BEEA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D508-4A8E-4453-9C68-D85AC858800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26D-5061-4B25-81C0-15435BEEA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D508-4A8E-4453-9C68-D85AC858800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26D-5061-4B25-81C0-15435BEEA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D508-4A8E-4453-9C68-D85AC858800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26D-5061-4B25-81C0-15435BEEA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D508-4A8E-4453-9C68-D85AC858800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97C26D-5061-4B25-81C0-15435BEEAD9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16D508-4A8E-4453-9C68-D85AC858800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97C26D-5061-4B25-81C0-15435BEEAD9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2438400"/>
            <a:ext cx="5105400" cy="1828800"/>
          </a:xfrm>
        </p:spPr>
        <p:txBody>
          <a:bodyPr>
            <a:noAutofit/>
          </a:bodyPr>
          <a:lstStyle/>
          <a:p>
            <a:r>
              <a:rPr lang="en-US" sz="9000" u="sng" dirty="0" smtClean="0">
                <a:solidFill>
                  <a:schemeClr val="bg1"/>
                </a:solidFill>
                <a:latin typeface="Brush Script MT" pitchFamily="66" charset="0"/>
              </a:rPr>
              <a:t>Welcome</a:t>
            </a:r>
            <a:endParaRPr lang="en-US" sz="9000" u="sng" dirty="0">
              <a:solidFill>
                <a:schemeClr val="bg1"/>
              </a:solidFill>
              <a:latin typeface="Brush Script MT" pitchFamily="66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3508248" cy="838200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10. Limitations :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4582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The  objective  of  </a:t>
            </a:r>
            <a:r>
              <a:rPr lang="en-US" dirty="0" smtClean="0">
                <a:solidFill>
                  <a:srgbClr val="FFC000"/>
                </a:solidFill>
              </a:rPr>
              <a:t>this project is to </a:t>
            </a:r>
            <a:r>
              <a:rPr lang="en-US" dirty="0" smtClean="0">
                <a:solidFill>
                  <a:srgbClr val="FFC000"/>
                </a:solidFill>
              </a:rPr>
              <a:t>organize  store details medical  </a:t>
            </a:r>
            <a:r>
              <a:rPr lang="en-US" dirty="0" smtClean="0">
                <a:solidFill>
                  <a:srgbClr val="FFC000"/>
                </a:solidFill>
              </a:rPr>
              <a:t>like stocks, medicines, expense, sales and </a:t>
            </a:r>
            <a:r>
              <a:rPr lang="en-US" dirty="0" smtClean="0">
                <a:solidFill>
                  <a:srgbClr val="FFC000"/>
                </a:solidFill>
              </a:rPr>
              <a:t>others.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The  medical  store  management </a:t>
            </a:r>
            <a:r>
              <a:rPr lang="en-US" dirty="0" smtClean="0">
                <a:solidFill>
                  <a:srgbClr val="FFC000"/>
                </a:solidFill>
              </a:rPr>
              <a:t>system is developed as application program for reducing manual work managing medical </a:t>
            </a:r>
            <a:r>
              <a:rPr lang="en-US" dirty="0" smtClean="0">
                <a:solidFill>
                  <a:srgbClr val="FFC000"/>
                </a:solidFill>
              </a:rPr>
              <a:t>store.                                                                         .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 The  </a:t>
            </a:r>
            <a:r>
              <a:rPr lang="en-US" dirty="0" smtClean="0">
                <a:solidFill>
                  <a:srgbClr val="FFC000"/>
                </a:solidFill>
              </a:rPr>
              <a:t>medical </a:t>
            </a:r>
            <a:r>
              <a:rPr lang="en-US" dirty="0" smtClean="0">
                <a:solidFill>
                  <a:srgbClr val="FFC000"/>
                </a:solidFill>
              </a:rPr>
              <a:t>store </a:t>
            </a:r>
            <a:r>
              <a:rPr lang="en-US" dirty="0" smtClean="0">
                <a:solidFill>
                  <a:srgbClr val="FFC000"/>
                </a:solidFill>
              </a:rPr>
              <a:t>management system is developed as application program for reducing manual work managing medical </a:t>
            </a:r>
            <a:r>
              <a:rPr lang="en-US" dirty="0" smtClean="0">
                <a:solidFill>
                  <a:srgbClr val="FFC000"/>
                </a:solidFill>
              </a:rPr>
              <a:t>store.                                                                        .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438400"/>
            <a:ext cx="4495800" cy="1447800"/>
          </a:xfrm>
        </p:spPr>
        <p:txBody>
          <a:bodyPr/>
          <a:lstStyle/>
          <a:p>
            <a:r>
              <a:rPr lang="en-US" sz="9000" i="1" u="sng" dirty="0" smtClean="0">
                <a:solidFill>
                  <a:schemeClr val="bg1"/>
                </a:solidFill>
                <a:latin typeface="Brush Script MT" pitchFamily="66" charset="0"/>
              </a:rPr>
              <a:t>Thank you</a:t>
            </a:r>
            <a:endParaRPr lang="en-US" sz="9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200" y="990600"/>
            <a:ext cx="8763000" cy="2286000"/>
          </a:xfrm>
        </p:spPr>
        <p:txBody>
          <a:bodyPr>
            <a:noAutofit/>
          </a:bodyPr>
          <a:lstStyle/>
          <a:p>
            <a:r>
              <a:rPr lang="en-US" sz="6000" u="sng" dirty="0" smtClean="0">
                <a:solidFill>
                  <a:schemeClr val="bg1"/>
                </a:solidFill>
              </a:rPr>
              <a:t>Medical Management</a:t>
            </a:r>
            <a:r>
              <a:rPr lang="en-US" sz="6000" u="sng" dirty="0" smtClean="0">
                <a:solidFill>
                  <a:schemeClr val="bg1"/>
                </a:solidFill>
              </a:rPr>
              <a:t/>
            </a:r>
            <a:br>
              <a:rPr lang="en-US" sz="6000" u="sng" dirty="0" smtClean="0">
                <a:solidFill>
                  <a:schemeClr val="bg1"/>
                </a:solidFill>
              </a:rPr>
            </a:br>
            <a:r>
              <a:rPr lang="en-US" sz="6000" u="sng" dirty="0" smtClean="0">
                <a:solidFill>
                  <a:schemeClr val="bg1"/>
                </a:solidFill>
              </a:rPr>
              <a:t>system</a:t>
            </a:r>
            <a:endParaRPr lang="en-US" sz="6000" b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38600"/>
            <a:ext cx="6324600" cy="18288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            </a:t>
            </a:r>
            <a:r>
              <a:rPr lang="en-US" sz="3000" b="1" dirty="0" smtClean="0">
                <a:solidFill>
                  <a:srgbClr val="E6E35B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3000" b="1" dirty="0" smtClean="0">
                <a:solidFill>
                  <a:srgbClr val="E6E35B"/>
                </a:solidFill>
              </a:rPr>
              <a:t> : </a:t>
            </a:r>
            <a:r>
              <a:rPr lang="en-US" sz="3000" b="1" dirty="0" err="1" smtClean="0">
                <a:solidFill>
                  <a:srgbClr val="E6E35B"/>
                </a:solidFill>
              </a:rPr>
              <a:t>Devani</a:t>
            </a:r>
            <a:r>
              <a:rPr lang="en-US" sz="3000" b="1" dirty="0" smtClean="0">
                <a:solidFill>
                  <a:srgbClr val="E6E35B"/>
                </a:solidFill>
              </a:rPr>
              <a:t> </a:t>
            </a:r>
            <a:r>
              <a:rPr lang="en-US" sz="3000" b="1" dirty="0" err="1" smtClean="0">
                <a:solidFill>
                  <a:srgbClr val="E6E35B"/>
                </a:solidFill>
              </a:rPr>
              <a:t>Drashti</a:t>
            </a:r>
            <a:r>
              <a:rPr lang="en-US" sz="3000" b="1" dirty="0" smtClean="0">
                <a:solidFill>
                  <a:srgbClr val="E6E35B"/>
                </a:solidFill>
              </a:rPr>
              <a:t> </a:t>
            </a:r>
          </a:p>
          <a:p>
            <a:r>
              <a:rPr lang="en-US" sz="3000" b="1" dirty="0" smtClean="0">
                <a:solidFill>
                  <a:srgbClr val="E6E35B"/>
                </a:solidFill>
              </a:rPr>
              <a:t>    Exam no : </a:t>
            </a:r>
            <a:r>
              <a:rPr lang="en-US" sz="3000" b="1" dirty="0" smtClean="0">
                <a:solidFill>
                  <a:srgbClr val="E6E35B"/>
                </a:solidFill>
                <a:latin typeface="Arial" pitchFamily="34" charset="0"/>
                <a:cs typeface="Arial" pitchFamily="34" charset="0"/>
              </a:rPr>
              <a:t>4064</a:t>
            </a:r>
          </a:p>
          <a:p>
            <a:r>
              <a:rPr lang="en-US" sz="3000" b="1" dirty="0" smtClean="0">
                <a:solidFill>
                  <a:srgbClr val="E6E35B"/>
                </a:solidFill>
              </a:rPr>
              <a:t>            Project Guide :</a:t>
            </a:r>
            <a:r>
              <a:rPr lang="en-US" sz="3000" b="1" dirty="0" err="1" smtClean="0">
                <a:solidFill>
                  <a:srgbClr val="E6E35B"/>
                </a:solidFill>
              </a:rPr>
              <a:t>prof</a:t>
            </a:r>
            <a:r>
              <a:rPr lang="en-US" sz="3000" b="1" dirty="0" smtClean="0">
                <a:solidFill>
                  <a:srgbClr val="E6E35B"/>
                </a:solidFill>
              </a:rPr>
              <a:t> </a:t>
            </a:r>
            <a:r>
              <a:rPr lang="en-US" sz="3000" b="1" dirty="0" err="1" smtClean="0">
                <a:solidFill>
                  <a:srgbClr val="E6E35B"/>
                </a:solidFill>
              </a:rPr>
              <a:t>nainesh</a:t>
            </a:r>
            <a:r>
              <a:rPr lang="en-US" sz="3000" b="1" dirty="0" smtClean="0">
                <a:solidFill>
                  <a:srgbClr val="E6E35B"/>
                </a:solidFill>
              </a:rPr>
              <a:t> sir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5184648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1. Project description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3820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      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  main purpose is that make sales report and billing.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  shop holder easily get every data  and information 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    shop holder easily manage there every customers 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  Fast access bill and report </a:t>
            </a:r>
            <a:r>
              <a:rPr lang="en-US" dirty="0" err="1" smtClean="0">
                <a:solidFill>
                  <a:srgbClr val="FFC000"/>
                </a:solidFill>
              </a:rPr>
              <a:t>evry</a:t>
            </a:r>
            <a:r>
              <a:rPr lang="en-US" dirty="0" smtClean="0">
                <a:solidFill>
                  <a:srgbClr val="FFC000"/>
                </a:solidFill>
              </a:rPr>
              <a:t> time and anywhere 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dirty="0" err="1" smtClean="0">
                <a:solidFill>
                  <a:srgbClr val="FFC000"/>
                </a:solidFill>
              </a:rPr>
              <a:t>Groser</a:t>
            </a:r>
            <a:r>
              <a:rPr lang="en-US" dirty="0" smtClean="0">
                <a:solidFill>
                  <a:srgbClr val="FFC000"/>
                </a:solidFill>
              </a:rPr>
              <a:t> can manage every product and there </a:t>
            </a:r>
            <a:r>
              <a:rPr lang="en-US" dirty="0" err="1" smtClean="0">
                <a:solidFill>
                  <a:srgbClr val="FFC000"/>
                </a:solidFill>
              </a:rPr>
              <a:t>deteils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   Retailer get information about product availability.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  Admin can login and logout .                                     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  second main purpose is fast process and save time.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4956048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2 .Technologies used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7854696" cy="5105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Front-end  languages :                                                  .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C000"/>
                </a:solidFill>
              </a:rPr>
              <a:t>     HTML                                                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C000"/>
                </a:solidFill>
              </a:rPr>
              <a:t>      CSS                                                    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C000"/>
                </a:solidFill>
              </a:rPr>
              <a:t>  Java script                                             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C000"/>
                </a:solidFill>
              </a:rPr>
              <a:t>  Bootstrap                                               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 Back – end languages :                                             .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C000"/>
                </a:solidFill>
              </a:rPr>
              <a:t>  PHP                                                         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C000"/>
                </a:solidFill>
              </a:rPr>
              <a:t>MYSQL database                                      .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7851648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3. Existing system and its </a:t>
            </a:r>
            <a:r>
              <a:rPr lang="en-US" sz="4000" dirty="0" err="1" smtClean="0">
                <a:solidFill>
                  <a:schemeClr val="bg1"/>
                </a:solidFill>
              </a:rPr>
              <a:t>drowback</a:t>
            </a:r>
            <a:r>
              <a:rPr lang="en-US" sz="4000" dirty="0" smtClean="0">
                <a:solidFill>
                  <a:schemeClr val="bg1"/>
                </a:solidFill>
              </a:rPr>
              <a:t> 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62200"/>
            <a:ext cx="8305800" cy="3124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first and main is time consumption .                          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 chances of errors and data processing time.              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  Required more time to  complete user requirement.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 It will </a:t>
            </a:r>
            <a:r>
              <a:rPr lang="en-US" dirty="0" err="1" smtClean="0">
                <a:solidFill>
                  <a:srgbClr val="FFC000"/>
                </a:solidFill>
              </a:rPr>
              <a:t>incerese</a:t>
            </a:r>
            <a:r>
              <a:rPr lang="en-US" dirty="0" smtClean="0">
                <a:solidFill>
                  <a:srgbClr val="FFC000"/>
                </a:solidFill>
              </a:rPr>
              <a:t> updating is complicated.                   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 security of data were not maintain .                          . 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458200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4. Requirement </a:t>
            </a:r>
            <a:r>
              <a:rPr lang="en-US" sz="4000" dirty="0" err="1" smtClean="0">
                <a:solidFill>
                  <a:schemeClr val="bg1"/>
                </a:solidFill>
              </a:rPr>
              <a:t>gethering</a:t>
            </a:r>
            <a:r>
              <a:rPr lang="en-US" sz="4000" dirty="0" smtClean="0">
                <a:solidFill>
                  <a:schemeClr val="bg1"/>
                </a:solidFill>
              </a:rPr>
              <a:t> and analysis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382000" cy="56388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smtClean="0">
                <a:solidFill>
                  <a:srgbClr val="FFC000"/>
                </a:solidFill>
              </a:rPr>
              <a:t>- Usability :                                                                                                                                           . 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dirty="0" smtClean="0">
                <a:solidFill>
                  <a:srgbClr val="FFC000"/>
                </a:solidFill>
              </a:rPr>
              <a:t>This </a:t>
            </a:r>
            <a:r>
              <a:rPr lang="en-US" dirty="0" smtClean="0">
                <a:solidFill>
                  <a:srgbClr val="FFC000"/>
                </a:solidFill>
              </a:rPr>
              <a:t>section includes all of those requirements </a:t>
            </a: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 smtClean="0">
                <a:solidFill>
                  <a:srgbClr val="FFC000"/>
                </a:solidFill>
              </a:rPr>
              <a:t>effect </a:t>
            </a:r>
            <a:r>
              <a:rPr lang="en-US" dirty="0" smtClean="0">
                <a:solidFill>
                  <a:srgbClr val="FFC000"/>
                </a:solidFill>
              </a:rPr>
              <a:t>  usability  . </a:t>
            </a:r>
            <a:r>
              <a:rPr lang="en-US" dirty="0" smtClean="0">
                <a:solidFill>
                  <a:srgbClr val="FFC000"/>
                </a:solidFill>
              </a:rPr>
              <a:t>We get the </a:t>
            </a:r>
            <a:r>
              <a:rPr lang="en-US" dirty="0" smtClean="0">
                <a:solidFill>
                  <a:srgbClr val="FFC000"/>
                </a:solidFill>
              </a:rPr>
              <a:t>response   is within seconds . The </a:t>
            </a:r>
            <a:r>
              <a:rPr lang="en-US" dirty="0" smtClean="0">
                <a:solidFill>
                  <a:srgbClr val="FFC000"/>
                </a:solidFill>
              </a:rPr>
              <a:t>Software must have a simple, user – friendly interface </a:t>
            </a:r>
            <a:r>
              <a:rPr lang="en-US" dirty="0" smtClean="0">
                <a:solidFill>
                  <a:srgbClr val="FFC000"/>
                </a:solidFill>
              </a:rPr>
              <a:t>so </a:t>
            </a:r>
            <a:r>
              <a:rPr lang="en-US" dirty="0" smtClean="0">
                <a:solidFill>
                  <a:srgbClr val="FFC000"/>
                </a:solidFill>
              </a:rPr>
              <a:t>customers can </a:t>
            </a:r>
            <a:r>
              <a:rPr lang="en-US" dirty="0" smtClean="0">
                <a:solidFill>
                  <a:srgbClr val="FFC000"/>
                </a:solidFill>
              </a:rPr>
              <a:t>save </a:t>
            </a:r>
            <a:r>
              <a:rPr lang="en-US" dirty="0" smtClean="0">
                <a:solidFill>
                  <a:srgbClr val="FFC000"/>
                </a:solidFill>
              </a:rPr>
              <a:t>time and confusion.                           </a:t>
            </a:r>
            <a:r>
              <a:rPr lang="en-US" dirty="0" smtClean="0">
                <a:solidFill>
                  <a:srgbClr val="FFC000"/>
                </a:solidFill>
              </a:rPr>
              <a:t>                                                                                       .                 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-Reliability :                                                                                                                                         .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The system is more reliable because of the qualities that are inherited </a:t>
            </a:r>
            <a:r>
              <a:rPr lang="en-US" dirty="0" smtClean="0">
                <a:solidFill>
                  <a:srgbClr val="FFC000"/>
                </a:solidFill>
              </a:rPr>
              <a:t>from chosen </a:t>
            </a:r>
            <a:r>
              <a:rPr lang="en-US" dirty="0" smtClean="0">
                <a:solidFill>
                  <a:srgbClr val="FFC000"/>
                </a:solidFill>
              </a:rPr>
              <a:t>platform</a:t>
            </a:r>
            <a:r>
              <a:rPr lang="en-US" dirty="0" smtClean="0">
                <a:solidFill>
                  <a:srgbClr val="FFC000"/>
                </a:solidFill>
              </a:rPr>
              <a:t>                  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java</a:t>
            </a:r>
            <a:r>
              <a:rPr lang="en-US" dirty="0" smtClean="0">
                <a:solidFill>
                  <a:srgbClr val="FFC000"/>
                </a:solidFill>
              </a:rPr>
              <a:t>. The code built by using java is more reliable</a:t>
            </a:r>
            <a:r>
              <a:rPr lang="en-US" dirty="0" smtClean="0">
                <a:solidFill>
                  <a:srgbClr val="FFC000"/>
                </a:solidFill>
              </a:rPr>
              <a:t>.                                                                       .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-Supportability :                                                                                                                                 .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The system is more reliable because of the qualities that are inherited from the </a:t>
            </a:r>
            <a:r>
              <a:rPr lang="en-US" dirty="0" smtClean="0">
                <a:solidFill>
                  <a:srgbClr val="FFC000"/>
                </a:solidFill>
              </a:rPr>
              <a:t>chosen the                  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                   platform java. The code built by using java is more reliable</a:t>
            </a:r>
            <a:r>
              <a:rPr lang="en-US" dirty="0" smtClean="0">
                <a:solidFill>
                  <a:srgbClr val="FFC000"/>
                </a:solidFill>
              </a:rPr>
              <a:t>.                                          .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            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          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 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7854696" cy="5334000"/>
          </a:xfrm>
        </p:spPr>
        <p:txBody>
          <a:bodyPr>
            <a:normAutofit fontScale="70000" lnSpcReduction="20000"/>
          </a:bodyPr>
          <a:lstStyle/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 </a:t>
            </a:r>
          </a:p>
          <a:p>
            <a:pPr lvl="0"/>
            <a:r>
              <a:rPr lang="en-US" dirty="0" smtClean="0">
                <a:solidFill>
                  <a:srgbClr val="FFC000"/>
                </a:solidFill>
              </a:rPr>
              <a:t>- Implementation 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 smtClean="0">
                <a:solidFill>
                  <a:srgbClr val="FFC000"/>
                </a:solidFill>
              </a:rPr>
              <a:t>                                                                                                  .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              The system is implemented in web environment. The apache </a:t>
            </a:r>
            <a:r>
              <a:rPr lang="en-US" dirty="0" smtClean="0">
                <a:solidFill>
                  <a:srgbClr val="FFC000"/>
                </a:solidFill>
              </a:rPr>
              <a:t>tomcat </a:t>
            </a:r>
            <a:r>
              <a:rPr lang="en-US" dirty="0" smtClean="0">
                <a:solidFill>
                  <a:srgbClr val="FFC000"/>
                </a:solidFill>
              </a:rPr>
              <a:t>is </a:t>
            </a:r>
            <a:r>
              <a:rPr lang="en-US" dirty="0" smtClean="0">
                <a:solidFill>
                  <a:srgbClr val="FFC000"/>
                </a:solidFill>
              </a:rPr>
              <a:t> used as </a:t>
            </a:r>
            <a:r>
              <a:rPr lang="en-US" dirty="0" smtClean="0">
                <a:solidFill>
                  <a:srgbClr val="FFC000"/>
                </a:solidFill>
              </a:rPr>
              <a:t>the  web server </a:t>
            </a:r>
            <a:r>
              <a:rPr lang="en-US" dirty="0" smtClean="0">
                <a:solidFill>
                  <a:srgbClr val="FFC000"/>
                </a:solidFill>
              </a:rPr>
              <a:t> and  windows </a:t>
            </a:r>
            <a:r>
              <a:rPr lang="en-US" dirty="0" smtClean="0">
                <a:solidFill>
                  <a:srgbClr val="FFC000"/>
                </a:solidFill>
              </a:rPr>
              <a:t>XP professional </a:t>
            </a:r>
            <a:r>
              <a:rPr lang="en-US" dirty="0" smtClean="0">
                <a:solidFill>
                  <a:srgbClr val="FFC000"/>
                </a:solidFill>
              </a:rPr>
              <a:t> is  used  as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the platform.                                                                                             . 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 </a:t>
            </a:r>
          </a:p>
          <a:p>
            <a:pPr lvl="0"/>
            <a:r>
              <a:rPr lang="en-US" dirty="0" smtClean="0">
                <a:solidFill>
                  <a:srgbClr val="FFC000"/>
                </a:solidFill>
              </a:rPr>
              <a:t>- Interface :                                                                                                             .           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 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             </a:t>
            </a:r>
            <a:r>
              <a:rPr lang="en-US" dirty="0" smtClean="0">
                <a:solidFill>
                  <a:srgbClr val="FFC000"/>
                </a:solidFill>
              </a:rPr>
              <a:t>The  user  </a:t>
            </a:r>
            <a:r>
              <a:rPr lang="en-US" dirty="0" smtClean="0">
                <a:solidFill>
                  <a:srgbClr val="FFC000"/>
                </a:solidFill>
              </a:rPr>
              <a:t>interface </a:t>
            </a:r>
            <a:r>
              <a:rPr lang="en-US" dirty="0" smtClean="0">
                <a:solidFill>
                  <a:srgbClr val="FFC000"/>
                </a:solidFill>
              </a:rPr>
              <a:t> is  based on the  </a:t>
            </a:r>
            <a:r>
              <a:rPr lang="en-US" dirty="0" smtClean="0">
                <a:solidFill>
                  <a:srgbClr val="FFC000"/>
                </a:solidFill>
              </a:rPr>
              <a:t>web </a:t>
            </a:r>
            <a:r>
              <a:rPr lang="en-US" dirty="0" smtClean="0">
                <a:solidFill>
                  <a:srgbClr val="FFC000"/>
                </a:solidFill>
              </a:rPr>
              <a:t> browser</a:t>
            </a:r>
            <a:r>
              <a:rPr lang="en-US" dirty="0" smtClean="0">
                <a:solidFill>
                  <a:srgbClr val="FFC000"/>
                </a:solidFill>
              </a:rPr>
              <a:t>. The </a:t>
            </a:r>
            <a:r>
              <a:rPr lang="en-US" dirty="0" smtClean="0">
                <a:solidFill>
                  <a:srgbClr val="FFC000"/>
                </a:solidFill>
              </a:rPr>
              <a:t> application  is </a:t>
            </a:r>
            <a:r>
              <a:rPr lang="en-US" dirty="0" smtClean="0">
                <a:solidFill>
                  <a:srgbClr val="FFC000"/>
                </a:solidFill>
              </a:rPr>
              <a:t>developed</a:t>
            </a:r>
            <a:r>
              <a:rPr lang="en-US" dirty="0" smtClean="0">
                <a:solidFill>
                  <a:srgbClr val="FFC000"/>
                </a:solidFill>
              </a:rPr>
              <a:t> using  JSP  and  HTML  </a:t>
            </a:r>
            <a:r>
              <a:rPr lang="en-US" dirty="0" smtClean="0">
                <a:solidFill>
                  <a:srgbClr val="FFC000"/>
                </a:solidFill>
              </a:rPr>
              <a:t>along </a:t>
            </a:r>
            <a:r>
              <a:rPr lang="en-US" dirty="0" smtClean="0">
                <a:solidFill>
                  <a:srgbClr val="FFC000"/>
                </a:solidFill>
              </a:rPr>
              <a:t> with  </a:t>
            </a:r>
            <a:r>
              <a:rPr lang="en-US" dirty="0" smtClean="0">
                <a:solidFill>
                  <a:srgbClr val="FFC000"/>
                </a:solidFill>
              </a:rPr>
              <a:t>DHTML. </a:t>
            </a: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 smtClean="0">
                <a:solidFill>
                  <a:srgbClr val="FFC000"/>
                </a:solidFill>
              </a:rPr>
              <a:t>Interface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design  </a:t>
            </a:r>
            <a:r>
              <a:rPr lang="en-US" dirty="0" smtClean="0">
                <a:solidFill>
                  <a:srgbClr val="FFC000"/>
                </a:solidFill>
              </a:rPr>
              <a:t>is aimed </a:t>
            </a:r>
            <a:r>
              <a:rPr lang="en-US" dirty="0" smtClean="0">
                <a:solidFill>
                  <a:srgbClr val="FFC000"/>
                </a:solidFill>
              </a:rPr>
              <a:t>at  flexible </a:t>
            </a:r>
            <a:r>
              <a:rPr lang="en-US" dirty="0" smtClean="0">
                <a:solidFill>
                  <a:srgbClr val="FFC000"/>
                </a:solidFill>
              </a:rPr>
              <a:t>front – </a:t>
            </a:r>
            <a:r>
              <a:rPr lang="en-US" dirty="0" smtClean="0">
                <a:solidFill>
                  <a:srgbClr val="FFC000"/>
                </a:solidFill>
              </a:rPr>
              <a:t>end </a:t>
            </a:r>
            <a:r>
              <a:rPr lang="en-US" dirty="0" smtClean="0">
                <a:solidFill>
                  <a:srgbClr val="FFC000"/>
                </a:solidFill>
              </a:rPr>
              <a:t>communication to provide </a:t>
            </a:r>
            <a:r>
              <a:rPr lang="en-US" dirty="0" smtClean="0">
                <a:solidFill>
                  <a:srgbClr val="FFC000"/>
                </a:solidFill>
              </a:rPr>
              <a:t>the       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user </a:t>
            </a:r>
            <a:r>
              <a:rPr lang="en-US" dirty="0" smtClean="0">
                <a:solidFill>
                  <a:srgbClr val="FFC000"/>
                </a:solidFill>
              </a:rPr>
              <a:t> with  clear   </a:t>
            </a:r>
            <a:r>
              <a:rPr lang="en-US" dirty="0" smtClean="0">
                <a:solidFill>
                  <a:srgbClr val="FFC000"/>
                </a:solidFill>
              </a:rPr>
              <a:t>information </a:t>
            </a:r>
            <a:r>
              <a:rPr lang="en-US" dirty="0" smtClean="0">
                <a:solidFill>
                  <a:srgbClr val="FFC000"/>
                </a:solidFill>
              </a:rPr>
              <a:t>  in  user </a:t>
            </a:r>
            <a:r>
              <a:rPr lang="en-US" dirty="0" smtClean="0">
                <a:solidFill>
                  <a:srgbClr val="FFC000"/>
                </a:solidFill>
              </a:rPr>
              <a:t>– friendly interface is planned.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            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 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6099048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5 .Data flow diagram /UML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781800" y="1371600"/>
          <a:ext cx="914400" cy="792163"/>
        </p:xfrm>
        <a:graphic>
          <a:graphicData uri="http://schemas.openxmlformats.org/presentationml/2006/ole">
            <p:oleObj spid="_x0000_s1030" name="Packager Shell Object" showAsIcon="1" r:id="rId3" imgW="914400" imgH="792360" progId="Package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2667000"/>
            <a:ext cx="44437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6. Database design :</a:t>
            </a:r>
            <a:endParaRPr lang="en-US" dirty="0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953000" y="2590800"/>
          <a:ext cx="914400" cy="792163"/>
        </p:xfrm>
        <a:graphic>
          <a:graphicData uri="http://schemas.openxmlformats.org/presentationml/2006/ole">
            <p:oleObj spid="_x0000_s1031" name="Packager Shell Object" showAsIcon="1" r:id="rId4" imgW="914400" imgH="792360" progId="Package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4038600"/>
            <a:ext cx="35942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7. Input design :</a:t>
            </a:r>
            <a:endParaRPr lang="en-US" dirty="0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267200" y="3962400"/>
          <a:ext cx="914400" cy="792163"/>
        </p:xfrm>
        <a:graphic>
          <a:graphicData uri="http://schemas.openxmlformats.org/presentationml/2006/ole">
            <p:oleObj spid="_x0000_s1033" name="Packager Shell Object" showAsIcon="1" r:id="rId5" imgW="914400" imgH="792360" progId="Package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5334000"/>
            <a:ext cx="39821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8. Output design :</a:t>
            </a:r>
            <a:endParaRPr lang="en-US" dirty="0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4800600" y="5334000"/>
          <a:ext cx="914400" cy="792163"/>
        </p:xfrm>
        <a:graphic>
          <a:graphicData uri="http://schemas.openxmlformats.org/presentationml/2006/ole">
            <p:oleObj spid="_x0000_s1034" name="Packager Shell Object" showAsIcon="1" r:id="rId6" imgW="914400" imgH="79236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066800"/>
            <a:ext cx="2593848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9. Testing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09800"/>
            <a:ext cx="8153400" cy="4267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7788275" cy="385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416</Words>
  <Application>Microsoft Office PowerPoint</Application>
  <PresentationFormat>On-screen Show (4:3)</PresentationFormat>
  <Paragraphs>92</Paragraphs>
  <Slides>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Flow</vt:lpstr>
      <vt:lpstr>Package</vt:lpstr>
      <vt:lpstr>Welcome</vt:lpstr>
      <vt:lpstr>Medical Management system</vt:lpstr>
      <vt:lpstr>1. Project description :</vt:lpstr>
      <vt:lpstr>2 .Technologies used :</vt:lpstr>
      <vt:lpstr>3. Existing system and its drowback  :</vt:lpstr>
      <vt:lpstr>4. Requirement gethering and analysis :</vt:lpstr>
      <vt:lpstr>Slide 7</vt:lpstr>
      <vt:lpstr> 5 .Data flow diagram /UML :</vt:lpstr>
      <vt:lpstr>9. Testing :</vt:lpstr>
      <vt:lpstr>10. Limitations 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Mangement System</dc:title>
  <dc:creator>Notebook</dc:creator>
  <cp:lastModifiedBy>Notebook</cp:lastModifiedBy>
  <cp:revision>42</cp:revision>
  <dcterms:created xsi:type="dcterms:W3CDTF">2022-11-13T03:27:17Z</dcterms:created>
  <dcterms:modified xsi:type="dcterms:W3CDTF">2022-11-13T09:54:20Z</dcterms:modified>
</cp:coreProperties>
</file>