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7"/>
  </p:notesMasterIdLst>
  <p:sldIdLst>
    <p:sldId id="292" r:id="rId5"/>
    <p:sldId id="257" r:id="rId6"/>
    <p:sldId id="343" r:id="rId7"/>
    <p:sldId id="344" r:id="rId8"/>
    <p:sldId id="345" r:id="rId9"/>
    <p:sldId id="346" r:id="rId10"/>
    <p:sldId id="348" r:id="rId11"/>
    <p:sldId id="351" r:id="rId12"/>
    <p:sldId id="349" r:id="rId13"/>
    <p:sldId id="350" r:id="rId14"/>
    <p:sldId id="354" r:id="rId15"/>
    <p:sldId id="34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0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10"/>
    <a:srgbClr val="223366"/>
    <a:srgbClr val="0000FF"/>
    <a:srgbClr val="0000A8"/>
    <a:srgbClr val="FFD5D5"/>
    <a:srgbClr val="D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540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944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14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4D797CE1-B3BC-05B3-7EFB-77E24CA99EC4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5890576" y="50164"/>
            <a:ext cx="1226897" cy="41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DEA9A-3289-7724-A041-81BA7412446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88173" y="44451"/>
            <a:ext cx="430886" cy="421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9B430-F1A6-D15F-5325-A6ECC80544A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448295" y="54435"/>
            <a:ext cx="606402" cy="4016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16F5E0-5700-9B75-900A-DACA5FE2B975}"/>
              </a:ext>
            </a:extLst>
          </p:cNvPr>
          <p:cNvCxnSpPr/>
          <p:nvPr userDrawn="1"/>
        </p:nvCxnSpPr>
        <p:spPr>
          <a:xfrm>
            <a:off x="727299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B73529-812D-C430-F6D0-F29A1FE550F2}"/>
              </a:ext>
            </a:extLst>
          </p:cNvPr>
          <p:cNvCxnSpPr/>
          <p:nvPr userDrawn="1"/>
        </p:nvCxnSpPr>
        <p:spPr>
          <a:xfrm>
            <a:off x="832807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52" r:id="rId3"/>
    <p:sldLayoutId id="2147483653" r:id="rId4"/>
    <p:sldLayoutId id="2147483654" r:id="rId5"/>
    <p:sldLayoutId id="2147483668" r:id="rId6"/>
    <p:sldLayoutId id="2147483669" r:id="rId7"/>
    <p:sldLayoutId id="2147483670" r:id="rId8"/>
    <p:sldLayoutId id="2147483656" r:id="rId9"/>
    <p:sldLayoutId id="2147483657" r:id="rId10"/>
    <p:sldLayoutId id="2147483659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07EE478-C686-BEE8-D55A-706CA7E7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62" r="5562"/>
          <a:stretch/>
        </p:blipFill>
        <p:spPr>
          <a:xfrm>
            <a:off x="1426" y="0"/>
            <a:ext cx="9142574" cy="5143500"/>
          </a:xfrm>
          <a:prstGeom prst="rect">
            <a:avLst/>
          </a:prstGeom>
        </p:spPr>
      </p:pic>
      <p:sp>
        <p:nvSpPr>
          <p:cNvPr id="10" name="TextShape 1">
            <a:extLst>
              <a:ext uri="{FF2B5EF4-FFF2-40B4-BE49-F238E27FC236}">
                <a16:creationId xmlns:a16="http://schemas.microsoft.com/office/drawing/2014/main" id="{813F2107-8C2D-9CA4-CD8E-ECCCD7EBECC8}"/>
              </a:ext>
            </a:extLst>
          </p:cNvPr>
          <p:cNvSpPr txBox="1"/>
          <p:nvPr/>
        </p:nvSpPr>
        <p:spPr>
          <a:xfrm>
            <a:off x="524257" y="3296888"/>
            <a:ext cx="4474464" cy="425509"/>
          </a:xfrm>
          <a:prstGeom prst="rect">
            <a:avLst/>
          </a:prstGeom>
          <a:noFill/>
          <a:ln w="0">
            <a:noFill/>
          </a:ln>
        </p:spPr>
        <p:txBody>
          <a:bodyPr lIns="68580" tIns="34290" rIns="68580" bIns="3429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500" b="1" spc="-1" dirty="0">
                <a:solidFill>
                  <a:schemeClr val="bg1"/>
                </a:solidFill>
              </a:rPr>
              <a:t>Project Title: Super Store Analysis</a:t>
            </a:r>
          </a:p>
          <a:p>
            <a:pPr algn="ctr">
              <a:lnSpc>
                <a:spcPct val="90000"/>
              </a:lnSpc>
            </a:pPr>
            <a:endParaRPr lang="en-US" sz="2500" spc="-1" dirty="0">
              <a:solidFill>
                <a:schemeClr val="bg1"/>
              </a:solidFill>
              <a:latin typeface="Calibri"/>
            </a:endParaRPr>
          </a:p>
          <a:p>
            <a:pPr algn="ctr">
              <a:lnSpc>
                <a:spcPct val="90000"/>
              </a:lnSpc>
            </a:pPr>
            <a:r>
              <a:rPr lang="en-US" sz="2500" spc="-1" dirty="0">
                <a:solidFill>
                  <a:schemeClr val="bg1"/>
                </a:solidFill>
                <a:latin typeface="Calibri"/>
              </a:rPr>
              <a:t>Team ID - CU_CP_Team_10108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0471F-132C-DC05-DF57-C57BF5F94F99}"/>
              </a:ext>
            </a:extLst>
          </p:cNvPr>
          <p:cNvSpPr/>
          <p:nvPr/>
        </p:nvSpPr>
        <p:spPr>
          <a:xfrm>
            <a:off x="706243" y="1007737"/>
            <a:ext cx="2988527" cy="8713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7F1DD211-B5CE-B07E-185D-B2D660A8824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7792" y="1354211"/>
            <a:ext cx="1050529" cy="29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B16EB-4021-3DAD-87D7-8AADDA33F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268" y="1263601"/>
            <a:ext cx="485958" cy="47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553CE-6B63-17CC-854E-76FF40B12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409" y="1302889"/>
            <a:ext cx="599270" cy="3968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E5AE47-CF4D-55BD-80ED-4ABE05325878}"/>
              </a:ext>
            </a:extLst>
          </p:cNvPr>
          <p:cNvCxnSpPr/>
          <p:nvPr/>
        </p:nvCxnSpPr>
        <p:spPr>
          <a:xfrm>
            <a:off x="1865968" y="1263602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E501B5-345A-EB93-5880-D723D37DD07C}"/>
              </a:ext>
            </a:extLst>
          </p:cNvPr>
          <p:cNvCxnSpPr/>
          <p:nvPr/>
        </p:nvCxnSpPr>
        <p:spPr>
          <a:xfrm>
            <a:off x="2824973" y="1263601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88EE61-2242-CA77-5668-E4432A881B62}"/>
              </a:ext>
            </a:extLst>
          </p:cNvPr>
          <p:cNvSpPr txBox="1"/>
          <p:nvPr/>
        </p:nvSpPr>
        <p:spPr>
          <a:xfrm>
            <a:off x="5353235" y="3389174"/>
            <a:ext cx="367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Team Leader Name: Drashti Patel</a:t>
            </a:r>
          </a:p>
          <a:p>
            <a:r>
              <a:rPr lang="en-IN" sz="1600" dirty="0">
                <a:solidFill>
                  <a:schemeClr val="bg1"/>
                </a:solidFill>
              </a:rPr>
              <a:t>Team Member 1: Drashti Patel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8EAFC-3A57-AD7E-8CB9-F8A9F0B4D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EABD15-8138-43E4-DD67-E9ECE24A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2060"/>
                </a:solidFill>
              </a:rPr>
              <a:t>Future Perspective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D14741-1BC8-42F5-3E65-3C472E7B510C}"/>
              </a:ext>
            </a:extLst>
          </p:cNvPr>
          <p:cNvSpPr txBox="1"/>
          <p:nvPr/>
        </p:nvSpPr>
        <p:spPr>
          <a:xfrm>
            <a:off x="449580" y="1242060"/>
            <a:ext cx="79629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Improvements/Expansions: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Integrate predictive models for sales forecasting (e.g., ARIMA, ML-based models).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Include customer segmentation using clustering algorithms.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Expand analysis to cover returns, inventory management, and supply chain optimization.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Enable real-time data sync from live databases for up-to-date insights.</a:t>
            </a:r>
          </a:p>
        </p:txBody>
      </p:sp>
    </p:spTree>
    <p:extLst>
      <p:ext uri="{BB962C8B-B14F-4D97-AF65-F5344CB8AC3E}">
        <p14:creationId xmlns:p14="http://schemas.microsoft.com/office/powerpoint/2010/main" val="273369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CB239-F957-A2EF-B6F7-0858EFB88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30ACF1-F132-A3D9-3AF4-FD09A093D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002060"/>
                </a:solidFill>
              </a:rPr>
              <a:t>G</a:t>
            </a:r>
            <a:r>
              <a:rPr lang="en-IN" sz="2400" dirty="0">
                <a:solidFill>
                  <a:srgbClr val="002060"/>
                </a:solidFill>
              </a:rPr>
              <a:t>itHub Link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8D00BA-19E0-9D7B-FDAA-7B99969D162A}"/>
              </a:ext>
            </a:extLst>
          </p:cNvPr>
          <p:cNvSpPr txBox="1"/>
          <p:nvPr/>
        </p:nvSpPr>
        <p:spPr>
          <a:xfrm>
            <a:off x="449580" y="1242060"/>
            <a:ext cx="7962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u="sng" dirty="0">
                <a:solidFill>
                  <a:srgbClr val="FF0000"/>
                </a:solidFill>
              </a:rPr>
              <a:t>https://github.com/drashtpatel/Super-Store-Analysis-by-using-Power-Bi.git</a:t>
            </a:r>
          </a:p>
        </p:txBody>
      </p:sp>
    </p:spTree>
    <p:extLst>
      <p:ext uri="{BB962C8B-B14F-4D97-AF65-F5344CB8AC3E}">
        <p14:creationId xmlns:p14="http://schemas.microsoft.com/office/powerpoint/2010/main" val="111465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371653C-5A59-55AF-7592-1B7D2CA0BEA9}"/>
              </a:ext>
            </a:extLst>
          </p:cNvPr>
          <p:cNvSpPr txBox="1"/>
          <p:nvPr/>
        </p:nvSpPr>
        <p:spPr>
          <a:xfrm>
            <a:off x="3166669" y="2193074"/>
            <a:ext cx="2810662" cy="4664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you...!</a:t>
            </a:r>
          </a:p>
        </p:txBody>
      </p:sp>
    </p:spTree>
    <p:extLst>
      <p:ext uri="{BB962C8B-B14F-4D97-AF65-F5344CB8AC3E}">
        <p14:creationId xmlns:p14="http://schemas.microsoft.com/office/powerpoint/2010/main" val="325770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364822" y="867160"/>
            <a:ext cx="3009530" cy="21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 b="1">
                <a:solidFill>
                  <a:srgbClr val="213163"/>
                </a:solidFill>
              </a:rPr>
              <a:t>Project Objectives</a:t>
            </a:r>
            <a:endParaRPr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ACA23-A691-BBFF-54D8-448548EF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375" y="1228377"/>
            <a:ext cx="3194940" cy="3194940"/>
          </a:xfrm>
          <a:prstGeom prst="rect">
            <a:avLst/>
          </a:prstGeom>
        </p:spPr>
      </p:pic>
      <p:sp>
        <p:nvSpPr>
          <p:cNvPr id="6" name="Google Shape;62;g5fab984687_2_0">
            <a:extLst>
              <a:ext uri="{FF2B5EF4-FFF2-40B4-BE49-F238E27FC236}">
                <a16:creationId xmlns:a16="http://schemas.microsoft.com/office/drawing/2014/main" id="{2C2DB4A5-624B-CADA-0A3F-8AADD412BC0C}"/>
              </a:ext>
            </a:extLst>
          </p:cNvPr>
          <p:cNvSpPr txBox="1">
            <a:spLocks/>
          </p:cNvSpPr>
          <p:nvPr/>
        </p:nvSpPr>
        <p:spPr>
          <a:xfrm>
            <a:off x="364822" y="1365005"/>
            <a:ext cx="3845164" cy="2771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82880" indent="-182880">
              <a:buFont typeface="Arial" panose="020B0604020202020204" pitchFamily="34" charset="0"/>
              <a:buChar char="•"/>
            </a:pPr>
            <a:r>
              <a:rPr lang="en-GB" dirty="0"/>
              <a:t>To contribute to the success of a business by utilizing data analysis techniques, specifically focusing on time series analysis, to provide valuable insights and accurate sales forecasting. </a:t>
            </a: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F506E-86F6-43ED-090C-06CE08A0E1CE}"/>
              </a:ext>
            </a:extLst>
          </p:cNvPr>
          <p:cNvSpPr txBox="1"/>
          <p:nvPr/>
        </p:nvSpPr>
        <p:spPr>
          <a:xfrm>
            <a:off x="446887" y="1237534"/>
            <a:ext cx="793396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Superstores handle large volumes of sales data across products, customers, and regions.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 Managers struggle to clearly understand which products or areas generate profits and where losses occur.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Traditional reports fail to offer deep, actionable insights in an easy-to-understand manner.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The company finds it hard to decide where to focus marketing, inventory, and discount strategies due to unclear sales patterns.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Our project aims to build a data analysis solution using historical sales data to uncover key insights.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By analyzing sales trends, regional performance, customer segments, and product categories, we help the business optimize decisions.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The tool will visualize insights using interactive dashboards, making sales performance monitoring simple and effective.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dirty="0"/>
              <a:t>This solution supports management in making informed decisions to increase profitability and minimize operational inefficiencies.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99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Project overview - 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BD137-C4B8-7028-9CCA-5331D388AF15}"/>
              </a:ext>
            </a:extLst>
          </p:cNvPr>
          <p:cNvSpPr txBox="1"/>
          <p:nvPr/>
        </p:nvSpPr>
        <p:spPr>
          <a:xfrm>
            <a:off x="440012" y="1203158"/>
            <a:ext cx="796834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What is Superstore Insights: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-US" dirty="0"/>
              <a:t>A dashboard built using “Power BI” for interactive sales analysis and reporting.</a:t>
            </a:r>
            <a:endParaRPr lang="en-GB" dirty="0"/>
          </a:p>
          <a:p>
            <a:pPr marL="285750" lvl="5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lvl="5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lvl="5" indent="-285750">
              <a:buFont typeface="Wingdings" panose="05000000000000000000" pitchFamily="2" charset="2"/>
              <a:buChar char="v"/>
            </a:pPr>
            <a:r>
              <a:rPr lang="en-IN" b="1" dirty="0"/>
              <a:t>How It Works:</a:t>
            </a:r>
            <a:endParaRPr lang="en-GB" b="1" dirty="0"/>
          </a:p>
          <a:p>
            <a:pPr marL="285750" lvl="5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-GB" dirty="0"/>
              <a:t>Imports historical superstore sales data (CSV/Excel format).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-GB" dirty="0"/>
              <a:t>Cleans and preprocesses data (handling missing values, date formats, etc.).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-GB" dirty="0" err="1"/>
              <a:t>Analyzes</a:t>
            </a:r>
            <a:r>
              <a:rPr lang="en-GB" dirty="0"/>
              <a:t> key metrics: sales, profit, discount, quantity. 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-GB" dirty="0"/>
              <a:t>Segments data by region, customer type, category, sub-category.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-GB" dirty="0"/>
              <a:t>Visualizes trends, top-performing products, and regional performance.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-GB" dirty="0"/>
              <a:t>Provides interactive dashboards for real-time business monitoring.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41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End 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90C0D1-F3C8-9F84-97CD-B3F782FD4716}"/>
              </a:ext>
            </a:extLst>
          </p:cNvPr>
          <p:cNvSpPr txBox="1"/>
          <p:nvPr/>
        </p:nvSpPr>
        <p:spPr>
          <a:xfrm>
            <a:off x="419386" y="1017725"/>
            <a:ext cx="80027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/>
              <a:t>Target Audience: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Retail store managers and business owners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Sales and marketing teams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Financial analysts seeking product and regional insights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Inventory and supply chain planners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/>
              <a:t>User Benefits: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Quick insights into sales and profit trends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Clear and interactive data visualizations for easy understanding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Identification of best-selling products and underperforming regions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Supports strategic planning in discounts, marketing, and inventory management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932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Wow Factor in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626AE-9DE6-D15D-1056-2797628C8E4F}"/>
              </a:ext>
            </a:extLst>
          </p:cNvPr>
          <p:cNvSpPr txBox="1"/>
          <p:nvPr/>
        </p:nvSpPr>
        <p:spPr>
          <a:xfrm>
            <a:off x="460638" y="1168782"/>
            <a:ext cx="77895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/>
              <a:t>Dynamic Sales Breakdown:</a:t>
            </a:r>
            <a:r>
              <a:rPr lang="en-GB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Breaks down sales data into categories, sub-categories, and regions for clear insights.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/>
              <a:t>Interactive UI:</a:t>
            </a:r>
            <a:r>
              <a:rPr lang="en-GB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Users can filter by region, category, time range, and customer segment to visualize specific trends instantly.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b="1" dirty="0"/>
              <a:t>Real-Time  Performance Monitoring:</a:t>
            </a:r>
            <a:r>
              <a:rPr lang="en-GB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Dashboards update automatically as new sales data is imported, providing always up-to-date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30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2060"/>
                </a:solidFill>
              </a:rPr>
              <a:t>Result / Outcomes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43D08-7A70-8CFC-4F94-F58F70673CDC}"/>
              </a:ext>
            </a:extLst>
          </p:cNvPr>
          <p:cNvSpPr txBox="1"/>
          <p:nvPr/>
        </p:nvSpPr>
        <p:spPr>
          <a:xfrm>
            <a:off x="514905" y="1642369"/>
            <a:ext cx="818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63445-4891-CFDA-70F0-271B937F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44858"/>
            <a:ext cx="8520600" cy="38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7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52CDC-7A84-6E51-1D25-DE3628F75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FDCF7F-069C-4847-1AC7-C82F7279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2060"/>
                </a:solidFill>
              </a:rPr>
              <a:t>Result / Outcomes (Cont.)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F1791-472E-5E47-76C8-65B47FD4CC44}"/>
              </a:ext>
            </a:extLst>
          </p:cNvPr>
          <p:cNvSpPr txBox="1"/>
          <p:nvPr/>
        </p:nvSpPr>
        <p:spPr>
          <a:xfrm>
            <a:off x="514905" y="1642369"/>
            <a:ext cx="818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B7DE9-C1D0-F759-E5E6-13AD1FC4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00254"/>
            <a:ext cx="8520600" cy="37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20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ACFD3F-9FB7-07FB-900B-038B823741FC}"/>
              </a:ext>
            </a:extLst>
          </p:cNvPr>
          <p:cNvSpPr txBox="1"/>
          <p:nvPr/>
        </p:nvSpPr>
        <p:spPr>
          <a:xfrm>
            <a:off x="457200" y="1028700"/>
            <a:ext cx="81610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Project Success: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Successfully developed an interactive sales analysis tool using Power BI to visualize sales, profit, discounts, and regional trends.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Key Takeaway: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solution transforms complex sales data into clear, actionable business insights for strategic decision-making.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Learning Points: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Gained practical experience in sales data cleaning and preparation.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Improved skills in building interactive dashboards using Power BI.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Understood the importance of data-driven insights in retail business 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3882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591</Words>
  <Application>Microsoft Office PowerPoint</Application>
  <PresentationFormat>On-screen Show (16:9)</PresentationFormat>
  <Paragraphs>89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Simple Light</vt:lpstr>
      <vt:lpstr>PowerPoint Presentation</vt:lpstr>
      <vt:lpstr>Project Objectives</vt:lpstr>
      <vt:lpstr>Problem Statement</vt:lpstr>
      <vt:lpstr>Project overview - Introduction</vt:lpstr>
      <vt:lpstr>End User</vt:lpstr>
      <vt:lpstr>Wow Factor in Solution</vt:lpstr>
      <vt:lpstr>Result / Outcomes</vt:lpstr>
      <vt:lpstr>Result / Outcomes (Cont.)</vt:lpstr>
      <vt:lpstr>Conclusion</vt:lpstr>
      <vt:lpstr>Future Perspective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Drashti Patel</cp:lastModifiedBy>
  <cp:revision>19</cp:revision>
  <dcterms:modified xsi:type="dcterms:W3CDTF">2025-07-14T09:26:17Z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