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34"/>
  </p:notesMasterIdLst>
  <p:sldIdLst>
    <p:sldId id="272" r:id="rId2"/>
    <p:sldId id="317" r:id="rId3"/>
    <p:sldId id="277" r:id="rId4"/>
    <p:sldId id="278" r:id="rId5"/>
    <p:sldId id="279" r:id="rId6"/>
    <p:sldId id="318" r:id="rId7"/>
    <p:sldId id="302" r:id="rId8"/>
    <p:sldId id="303" r:id="rId9"/>
    <p:sldId id="304" r:id="rId10"/>
    <p:sldId id="340" r:id="rId11"/>
    <p:sldId id="320" r:id="rId12"/>
    <p:sldId id="337" r:id="rId13"/>
    <p:sldId id="305" r:id="rId14"/>
    <p:sldId id="346" r:id="rId15"/>
    <p:sldId id="323" r:id="rId16"/>
    <p:sldId id="290" r:id="rId17"/>
    <p:sldId id="351" r:id="rId18"/>
    <p:sldId id="292" r:id="rId19"/>
    <p:sldId id="342" r:id="rId20"/>
    <p:sldId id="352" r:id="rId21"/>
    <p:sldId id="348" r:id="rId22"/>
    <p:sldId id="291" r:id="rId23"/>
    <p:sldId id="329" r:id="rId24"/>
    <p:sldId id="344" r:id="rId25"/>
    <p:sldId id="331" r:id="rId26"/>
    <p:sldId id="333" r:id="rId27"/>
    <p:sldId id="334" r:id="rId28"/>
    <p:sldId id="335" r:id="rId29"/>
    <p:sldId id="341" r:id="rId30"/>
    <p:sldId id="350" r:id="rId31"/>
    <p:sldId id="313" r:id="rId32"/>
    <p:sldId id="338" r:id="rId33"/>
  </p:sldIdLst>
  <p:sldSz cx="9144000" cy="6858000" type="screen4x3"/>
  <p:notesSz cx="6858000" cy="9144000"/>
  <p:embeddedFontLst>
    <p:embeddedFont>
      <p:font typeface="Open Sans Extrabold" panose="020B0906030804020204" pitchFamily="34" charset="0"/>
      <p:bold r:id="rId35"/>
    </p:embeddedFont>
    <p:embeddedFont>
      <p:font typeface="Arial Narrow" panose="020B0606020202030204" pitchFamily="34" charset="0"/>
      <p:regular r:id="rId36"/>
      <p:bold r:id="rId37"/>
      <p:italic r:id="rId38"/>
      <p:boldItalic r:id="rId39"/>
    </p:embeddedFont>
    <p:embeddedFont>
      <p:font typeface="Open Sans Light" panose="020B0306030504020204" pitchFamily="34" charset="0"/>
      <p:regular r:id="rId40"/>
      <p:italic r:id="rId41"/>
    </p:embeddedFont>
    <p:embeddedFont>
      <p:font typeface="Open Sans" panose="020B0606030504020204" pitchFamily="34" charset="0"/>
      <p:regular r:id="rId42"/>
      <p:bold r:id="rId43"/>
      <p:italic r:id="rId44"/>
    </p:embeddedFont>
    <p:embeddedFont>
      <p:font typeface="Calibri" panose="020F0502020204030204" pitchFamily="34" charset="0"/>
      <p:regular r:id="rId45"/>
      <p:bold r:id="rId46"/>
      <p:italic r:id="rId47"/>
      <p:boldItalic r:id="rId48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500F"/>
    <a:srgbClr val="E8E8E8"/>
    <a:srgbClr val="62C7FA"/>
    <a:srgbClr val="D5DEE3"/>
    <a:srgbClr val="E6EBEE"/>
    <a:srgbClr val="595959"/>
    <a:srgbClr val="E7E6E6"/>
    <a:srgbClr val="DAD8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104" autoAdjust="0"/>
  </p:normalViewPr>
  <p:slideViewPr>
    <p:cSldViewPr snapToGrid="0" snapToObjects="1">
      <p:cViewPr varScale="1">
        <p:scale>
          <a:sx n="83" d="100"/>
          <a:sy n="83" d="100"/>
        </p:scale>
        <p:origin x="1442" y="3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443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5.fntdata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42" Type="http://schemas.openxmlformats.org/officeDocument/2006/relationships/font" Target="fonts/font8.fntdata"/><Relationship Id="rId47" Type="http://schemas.openxmlformats.org/officeDocument/2006/relationships/font" Target="fonts/font13.fntdata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3.fntdata"/><Relationship Id="rId40" Type="http://schemas.openxmlformats.org/officeDocument/2006/relationships/font" Target="fonts/font6.fntdata"/><Relationship Id="rId45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2.fntdata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0.fntdata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1.fntdata"/><Relationship Id="rId43" Type="http://schemas.openxmlformats.org/officeDocument/2006/relationships/font" Target="fonts/font9.fntdata"/><Relationship Id="rId48" Type="http://schemas.openxmlformats.org/officeDocument/2006/relationships/font" Target="fonts/font14.fntdata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4.fntdata"/><Relationship Id="rId46" Type="http://schemas.openxmlformats.org/officeDocument/2006/relationships/font" Target="fonts/font12.fntdata"/><Relationship Id="rId20" Type="http://schemas.openxmlformats.org/officeDocument/2006/relationships/slide" Target="slides/slide19.xml"/><Relationship Id="rId41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452983-D1E4-E44D-B88A-D8C1CD73549A}" type="datetimeFigureOut">
              <a:rPr lang="en-US" smtClean="0"/>
              <a:t>6/7/2015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692F76-240F-BE46-A8CF-D95DC548F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1763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Hello</a:t>
            </a:r>
            <a:r>
              <a:rPr lang="en-US" baseline="0" dirty="0" smtClean="0"/>
              <a:t> everyone. Today I will present a work that was done during my masters at UBC, with Joana McGrenere.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320E68-0339-44E2-858A-5D4186F5C1A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5642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We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can’t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highlight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just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that</a:t>
            </a:r>
            <a:r>
              <a:rPr lang="fr-FR" baseline="0" dirty="0" smtClean="0"/>
              <a:t> one </a:t>
            </a:r>
            <a:r>
              <a:rPr lang="fr-FR" baseline="0" dirty="0" err="1" smtClean="0"/>
              <a:t>icon</a:t>
            </a:r>
            <a:r>
              <a:rPr lang="fr-FR" baseline="0" dirty="0" smtClean="0"/>
              <a:t>; but </a:t>
            </a:r>
            <a:r>
              <a:rPr lang="fr-FR" baseline="0" dirty="0" err="1" smtClean="0"/>
              <a:t>we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can</a:t>
            </a:r>
            <a:r>
              <a:rPr lang="fr-FR" baseline="0" dirty="0" smtClean="0"/>
              <a:t> </a:t>
            </a:r>
            <a:r>
              <a:rPr lang="fr-FR" baseline="0" dirty="0" err="1" smtClean="0"/>
              <a:t>predict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that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it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will</a:t>
            </a:r>
            <a:r>
              <a:rPr lang="fr-FR" baseline="0" dirty="0" smtClean="0"/>
              <a:t> </a:t>
            </a:r>
            <a:r>
              <a:rPr lang="fr-FR" baseline="0" dirty="0" err="1" smtClean="0"/>
              <a:t>be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among</a:t>
            </a:r>
            <a:r>
              <a:rPr lang="fr-FR" baseline="0" dirty="0" smtClean="0"/>
              <a:t> a </a:t>
            </a:r>
            <a:r>
              <a:rPr lang="fr-FR" b="1" baseline="0" dirty="0" smtClean="0"/>
              <a:t>set</a:t>
            </a:r>
            <a:r>
              <a:rPr lang="fr-FR" b="0" baseline="0" dirty="0" smtClean="0"/>
              <a:t> of </a:t>
            </a:r>
            <a:r>
              <a:rPr lang="fr-FR" b="0" baseline="0" dirty="0" err="1" smtClean="0"/>
              <a:t>icons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692F76-240F-BE46-A8CF-D95DC548F0E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2408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Accuracy:</a:t>
            </a:r>
            <a:r>
              <a:rPr lang="en-US" baseline="0" smtClean="0"/>
              <a:t> probability that the app you’re looking for is among the set of application candidates</a:t>
            </a:r>
          </a:p>
          <a:p>
            <a:r>
              <a:rPr lang="en-US" baseline="0" smtClean="0"/>
              <a:t>The more application candidates, the higher the chance they contain the correct app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From previous research, we must</a:t>
            </a:r>
            <a:r>
              <a:rPr lang="en-US" baseline="0" smtClean="0"/>
              <a:t> predict multiple apps to have good accuracy</a:t>
            </a:r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692F76-240F-BE46-A8CF-D95DC548F0E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614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So in practice, it won’t look like this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692F76-240F-BE46-A8CF-D95DC548F0E7}" type="slidenum">
              <a:rPr lang="en-US" smtClean="0">
                <a:solidFill>
                  <a:prstClr val="black"/>
                </a:solidFill>
              </a:rPr>
              <a:pPr/>
              <a:t>12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44998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but more like this</a:t>
            </a:r>
          </a:p>
          <a:p>
            <a:r>
              <a:rPr lang="en-US" smtClean="0"/>
              <a:t>annoying</a:t>
            </a:r>
            <a:r>
              <a:rPr lang="en-US" baseline="0" smtClean="0"/>
              <a:t> in everyday use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692F76-240F-BE46-A8CF-D95DC548F0E7}" type="slidenum">
              <a:rPr lang="en-US" smtClean="0">
                <a:solidFill>
                  <a:prstClr val="black"/>
                </a:solidFill>
              </a:rPr>
              <a:pPr/>
              <a:t>13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74957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Key insight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692F76-240F-BE46-A8CF-D95DC548F0E7}" type="slidenum">
              <a:rPr lang="en-US" smtClean="0">
                <a:solidFill>
                  <a:prstClr val="black"/>
                </a:solidFill>
              </a:rPr>
              <a:pPr/>
              <a:t>14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07452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Our research</a:t>
            </a:r>
            <a:r>
              <a:rPr lang="en-US" baseline="0" smtClean="0"/>
              <a:t> question is: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692F76-240F-BE46-A8CF-D95DC548F0E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3891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 smtClean="0"/>
              <a:t>Findlater</a:t>
            </a:r>
            <a:r>
              <a:rPr lang="en-US" smtClean="0"/>
              <a:t> and colleagues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692F76-240F-BE46-A8CF-D95DC548F0E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3902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adaptation in the temporal domain</a:t>
            </a:r>
          </a:p>
          <a:p>
            <a:endParaRPr lang="en-US" smtClean="0"/>
          </a:p>
          <a:p>
            <a:r>
              <a:rPr lang="en-US" smtClean="0"/>
              <a:t>•</a:t>
            </a:r>
            <a:r>
              <a:rPr lang="en-US" baseline="0" smtClean="0"/>
              <a:t> </a:t>
            </a:r>
            <a:r>
              <a:rPr lang="en-US" smtClean="0"/>
              <a:t>spatial</a:t>
            </a:r>
            <a:r>
              <a:rPr lang="en-US" baseline="0" smtClean="0"/>
              <a:t> consistency</a:t>
            </a:r>
          </a:p>
          <a:p>
            <a:r>
              <a:rPr lang="en-US" baseline="0" smtClean="0"/>
              <a:t>• fails gracefully when prediction is wrong</a:t>
            </a:r>
          </a:p>
          <a:p>
            <a:endParaRPr lang="en-US" baseline="0" smtClean="0"/>
          </a:p>
          <a:p>
            <a:r>
              <a:rPr lang="en-US" smtClean="0"/>
              <a:t>In</a:t>
            </a:r>
            <a:r>
              <a:rPr lang="en-US" baseline="0" smtClean="0"/>
              <a:t> the original paper, used only fade-in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692F76-240F-BE46-A8CF-D95DC548F0E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447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leverage the human</a:t>
            </a:r>
            <a:r>
              <a:rPr lang="en-US" baseline="0" dirty="0" smtClean="0"/>
              <a:t> visual systems</a:t>
            </a:r>
          </a:p>
          <a:p>
            <a:r>
              <a:rPr lang="en-US" baseline="0" dirty="0" smtClean="0"/>
              <a:t>process in parallel</a:t>
            </a:r>
          </a:p>
          <a:p>
            <a:r>
              <a:rPr lang="en-US" baseline="0" dirty="0" smtClean="0"/>
              <a:t>color, orientation, size, and even the amount of blur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692F76-240F-BE46-A8CF-D95DC548F0E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82806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8 to 10%, similar to the original paper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692F76-240F-BE46-A8CF-D95DC548F0E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1576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The first </a:t>
            </a:r>
            <a:r>
              <a:rPr lang="en-US" err="1" smtClean="0"/>
              <a:t>iphone</a:t>
            </a:r>
            <a:r>
              <a:rPr lang="en-US" smtClean="0"/>
              <a:t> popularized</a:t>
            </a:r>
            <a:r>
              <a:rPr lang="en-US" baseline="0" smtClean="0"/>
              <a:t> the idea of tapping large icons to launch apps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692F76-240F-BE46-A8CF-D95DC548F0E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10082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Kozuka Gothic Pro L" pitchFamily="34" charset="-128"/>
                <a:ea typeface="Kozuka Gothic Pro L" pitchFamily="34" charset="-128"/>
              </a:rPr>
              <a:t>fewer but more costly errors at 95%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692F76-240F-BE46-A8CF-D95DC548F0E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96808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one possible explanation is…</a:t>
            </a:r>
          </a:p>
          <a:p>
            <a:r>
              <a:rPr lang="en-US" dirty="0" smtClean="0"/>
              <a:t>more research is needed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692F76-240F-BE46-A8CF-D95DC548F0E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46879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692F76-240F-BE46-A8CF-D95DC548F0E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80761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To</a:t>
            </a:r>
            <a:r>
              <a:rPr lang="en-US" baseline="0" smtClean="0"/>
              <a:t> conclude,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692F76-240F-BE46-A8CF-D95DC548F0E7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12608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320E68-0339-44E2-858A-5D4186F5C1AE}" type="slidenum">
              <a:rPr lang="en-US" smtClean="0">
                <a:solidFill>
                  <a:prstClr val="black"/>
                </a:solidFill>
              </a:rPr>
              <a:pPr/>
              <a:t>31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025173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320E68-0339-44E2-858A-5D4186F5C1AE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2230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Let’s play a game</a:t>
            </a:r>
            <a:r>
              <a:rPr lang="en-US" baseline="0" smtClean="0"/>
              <a:t>. How quickly can you find this icon?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692F76-240F-BE46-A8CF-D95DC548F0E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7054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There are a lot of such apps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692F76-240F-BE46-A8CF-D95DC548F0E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8033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it’s something we all do many times a day.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692F76-240F-BE46-A8CF-D95DC548F0E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5390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The good news is: our</a:t>
            </a:r>
            <a:r>
              <a:rPr lang="en-US" baseline="0" smtClean="0"/>
              <a:t> smartphone can learn patterns of use, and various sensors make them context-aware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692F76-240F-BE46-A8CF-D95DC548F0E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3929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Let’s play again</a:t>
            </a:r>
            <a:r>
              <a:rPr lang="en-US" baseline="0" smtClean="0"/>
              <a:t>, but this time with the help of a prediction algorithm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692F76-240F-BE46-A8CF-D95DC548F0E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1929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Much</a:t>
            </a:r>
            <a:r>
              <a:rPr lang="en-US" baseline="0" dirty="0" smtClean="0"/>
              <a:t> more effective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692F76-240F-BE46-A8CF-D95DC548F0E7}" type="slidenum">
              <a:rPr lang="en-US" smtClean="0">
                <a:solidFill>
                  <a:prstClr val="black"/>
                </a:solidFill>
              </a:rPr>
              <a:pPr/>
              <a:t>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00185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smtClean="0"/>
              <a:t>It’s too good to be true: as long as computer can’t read our minds, they won’t be able to know exactly which app we want to use.</a:t>
            </a:r>
            <a:br>
              <a:rPr lang="en-US" baseline="0" smtClean="0"/>
            </a:b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692F76-240F-BE46-A8CF-D95DC548F0E7}" type="slidenum">
              <a:rPr lang="en-US" smtClean="0">
                <a:solidFill>
                  <a:prstClr val="black"/>
                </a:solidFill>
              </a:rPr>
              <a:pPr/>
              <a:t>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13528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55187-D795-443C-92D8-8BF307278E78}" type="datetime1">
              <a:rPr lang="en-US" smtClean="0"/>
              <a:t>6/7/2015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5DCA51-C8D6-4CCF-BB22-62787CCB90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0752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007B7-BA7E-42B2-8788-A7C479AF3A61}" type="datetime1">
              <a:rPr lang="en-US" smtClean="0"/>
              <a:t>6/7/2015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48443-4035-654A-B864-B497D5342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759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9EB89-3817-4372-9F55-3C65B2F6AF81}" type="datetime1">
              <a:rPr lang="en-US" smtClean="0"/>
              <a:t>6/7/2015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48443-4035-654A-B864-B497D5342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485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6D3F8-88B5-45A2-A827-8EBD9BE5BAD6}" type="datetime1">
              <a:rPr lang="en-US" smtClean="0"/>
              <a:t>6/7/2015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48443-4035-654A-B864-B497D5342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2713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F01EC-2456-4C5E-AF79-EF57DC23EBC1}" type="datetime1">
              <a:rPr lang="en-US" smtClean="0"/>
              <a:t>6/7/2015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48443-4035-654A-B864-B497D5342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9421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02B29-FEB2-4C84-86FC-12056229B8F0}" type="datetime1">
              <a:rPr lang="en-US" smtClean="0"/>
              <a:t>6/7/2015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48443-4035-654A-B864-B497D5342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671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0D02C-B988-4589-8643-476C8C15CC6C}" type="datetime1">
              <a:rPr lang="en-US" smtClean="0"/>
              <a:t>6/7/2015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48443-4035-654A-B864-B497D5342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500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B981-3480-4AF4-9A2C-1495838C3EF5}" type="datetime1">
              <a:rPr lang="en-US" smtClean="0"/>
              <a:t>6/7/2015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48443-4035-654A-B864-B497D5342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404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D69AD-75E0-414F-BA41-26C98CD977A3}" type="datetime1">
              <a:rPr lang="en-US" smtClean="0"/>
              <a:t>6/7/2015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48443-4035-654A-B864-B497D5342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8900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8EB7A-FF8E-4C0E-93F6-3B62DDF9D300}" type="datetime1">
              <a:rPr lang="en-US" smtClean="0"/>
              <a:t>6/7/2015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48443-4035-654A-B864-B497D5342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174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BC908-52A8-4451-A91B-C3C9F916E86C}" type="datetime1">
              <a:rPr lang="en-US" smtClean="0"/>
              <a:t>6/7/2015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48443-4035-654A-B864-B497D5342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331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CA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CA" dirty="0" smtClean="0"/>
              <a:t>Click to edit Master text styles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  <a:p>
            <a:pPr lvl="4"/>
            <a:r>
              <a:rPr lang="en-CA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140FC6-5A81-4C8D-AA6B-E94BAB76E353}" type="datetime1">
              <a:rPr lang="en-US" smtClean="0"/>
              <a:t>6/7/2015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348443-4035-654A-B864-B497D5342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406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Tx/>
        <a:buNone/>
        <a:defRPr sz="3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57200" indent="0" algn="l" defTabSz="457200" rtl="0" eaLnBrk="1" latinLnBrk="0" hangingPunct="1">
        <a:spcBef>
          <a:spcPct val="20000"/>
        </a:spcBef>
        <a:buFontTx/>
        <a:buNone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14400" indent="0" algn="l" defTabSz="457200" rtl="0" eaLnBrk="1" latinLnBrk="0" hangingPunct="1">
        <a:spcBef>
          <a:spcPct val="20000"/>
        </a:spcBef>
        <a:buFontTx/>
        <a:buNone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371600" indent="0" algn="l" defTabSz="457200" rtl="0" eaLnBrk="1" latinLnBrk="0" hangingPunct="1">
        <a:spcBef>
          <a:spcPct val="20000"/>
        </a:spcBef>
        <a:buFontTx/>
        <a:buNone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828800" indent="0" algn="l" defTabSz="457200" rtl="0" eaLnBrk="1" latinLnBrk="0" hangingPunct="1">
        <a:spcBef>
          <a:spcPct val="20000"/>
        </a:spcBef>
        <a:buFontTx/>
        <a:buNone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13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26" Type="http://schemas.openxmlformats.org/officeDocument/2006/relationships/image" Target="../media/image26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5" Type="http://schemas.openxmlformats.org/officeDocument/2006/relationships/image" Target="../media/image25.png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29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24" Type="http://schemas.openxmlformats.org/officeDocument/2006/relationships/image" Target="../media/image24.png"/><Relationship Id="rId32" Type="http://schemas.openxmlformats.org/officeDocument/2006/relationships/image" Target="../media/image3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23" Type="http://schemas.openxmlformats.org/officeDocument/2006/relationships/image" Target="../media/image23.png"/><Relationship Id="rId28" Type="http://schemas.openxmlformats.org/officeDocument/2006/relationships/image" Target="../media/image28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31" Type="http://schemas.openxmlformats.org/officeDocument/2006/relationships/image" Target="../media/image3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3.png"/><Relationship Id="rId27" Type="http://schemas.openxmlformats.org/officeDocument/2006/relationships/image" Target="../media/image27.png"/><Relationship Id="rId30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26" Type="http://schemas.openxmlformats.org/officeDocument/2006/relationships/image" Target="../media/image26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5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29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24" Type="http://schemas.openxmlformats.org/officeDocument/2006/relationships/image" Target="../media/image24.png"/><Relationship Id="rId32" Type="http://schemas.openxmlformats.org/officeDocument/2006/relationships/image" Target="../media/image3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23" Type="http://schemas.openxmlformats.org/officeDocument/2006/relationships/image" Target="../media/image23.png"/><Relationship Id="rId28" Type="http://schemas.openxmlformats.org/officeDocument/2006/relationships/image" Target="../media/image28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31" Type="http://schemas.openxmlformats.org/officeDocument/2006/relationships/image" Target="../media/image3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3.png"/><Relationship Id="rId27" Type="http://schemas.openxmlformats.org/officeDocument/2006/relationships/image" Target="../media/image27.png"/><Relationship Id="rId30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jpg"/><Relationship Id="rId3" Type="http://schemas.openxmlformats.org/officeDocument/2006/relationships/image" Target="../media/image36.png"/><Relationship Id="rId7" Type="http://schemas.openxmlformats.org/officeDocument/2006/relationships/image" Target="../media/image40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jpg"/><Relationship Id="rId5" Type="http://schemas.openxmlformats.org/officeDocument/2006/relationships/image" Target="../media/image38.png"/><Relationship Id="rId4" Type="http://schemas.openxmlformats.org/officeDocument/2006/relationships/image" Target="../media/image37.jp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26" Type="http://schemas.openxmlformats.org/officeDocument/2006/relationships/image" Target="../media/image26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5" Type="http://schemas.openxmlformats.org/officeDocument/2006/relationships/image" Target="../media/image25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29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24" Type="http://schemas.openxmlformats.org/officeDocument/2006/relationships/image" Target="../media/image24.png"/><Relationship Id="rId32" Type="http://schemas.openxmlformats.org/officeDocument/2006/relationships/image" Target="../media/image3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23" Type="http://schemas.openxmlformats.org/officeDocument/2006/relationships/image" Target="../media/image23.png"/><Relationship Id="rId28" Type="http://schemas.openxmlformats.org/officeDocument/2006/relationships/image" Target="../media/image28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31" Type="http://schemas.openxmlformats.org/officeDocument/2006/relationships/image" Target="../media/image3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3.png"/><Relationship Id="rId27" Type="http://schemas.openxmlformats.org/officeDocument/2006/relationships/image" Target="../media/image27.png"/><Relationship Id="rId30" Type="http://schemas.openxmlformats.org/officeDocument/2006/relationships/image" Target="../media/image3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26" Type="http://schemas.openxmlformats.org/officeDocument/2006/relationships/image" Target="../media/image26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5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29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24" Type="http://schemas.openxmlformats.org/officeDocument/2006/relationships/image" Target="../media/image24.png"/><Relationship Id="rId32" Type="http://schemas.openxmlformats.org/officeDocument/2006/relationships/image" Target="../media/image3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23" Type="http://schemas.openxmlformats.org/officeDocument/2006/relationships/image" Target="../media/image23.png"/><Relationship Id="rId28" Type="http://schemas.openxmlformats.org/officeDocument/2006/relationships/image" Target="../media/image28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31" Type="http://schemas.openxmlformats.org/officeDocument/2006/relationships/image" Target="../media/image3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3.png"/><Relationship Id="rId27" Type="http://schemas.openxmlformats.org/officeDocument/2006/relationships/image" Target="../media/image27.png"/><Relationship Id="rId30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-2"/>
            <a:ext cx="9144000" cy="533400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57225" y="1739279"/>
            <a:ext cx="7248525" cy="1846659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4000" smtClean="0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Twist &amp; Pulse</a:t>
            </a:r>
            <a:endParaRPr lang="en-US" sz="4000">
              <a:solidFill>
                <a:schemeClr val="bg1"/>
              </a:solidFill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  <a:p>
            <a:r>
              <a:rPr lang="en-US" sz="3200" smtClean="0">
                <a:solidFill>
                  <a:schemeClr val="bg1"/>
                </a:solidFill>
                <a:latin typeface="AW Conqueror Sans Light" panose="020B0303040502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Ephemeral Adaptation to Improve</a:t>
            </a:r>
          </a:p>
          <a:p>
            <a:r>
              <a:rPr lang="en-US" sz="3200">
                <a:solidFill>
                  <a:schemeClr val="bg1"/>
                </a:solidFill>
                <a:latin typeface="AW Conqueror Sans Light" panose="020B0303040502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lang="en-US" sz="3200" smtClean="0">
                <a:solidFill>
                  <a:schemeClr val="bg1"/>
                </a:solidFill>
                <a:latin typeface="AW Conqueror Sans Light" panose="020B0303040502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 </a:t>
            </a:r>
            <a:r>
              <a:rPr lang="en-US" sz="3200">
                <a:solidFill>
                  <a:schemeClr val="bg1"/>
                </a:solidFill>
                <a:latin typeface="AW Conqueror Sans Light" panose="020B0303040502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</a:t>
            </a:r>
            <a:r>
              <a:rPr lang="en-US" sz="3200" smtClean="0">
                <a:solidFill>
                  <a:schemeClr val="bg1"/>
                </a:solidFill>
                <a:latin typeface="AW Conqueror Sans Light" panose="020B0303040502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election on Smartphones</a:t>
            </a:r>
          </a:p>
        </p:txBody>
      </p:sp>
      <p:sp>
        <p:nvSpPr>
          <p:cNvPr id="3" name="Rectangle 2"/>
          <p:cNvSpPr/>
          <p:nvPr/>
        </p:nvSpPr>
        <p:spPr>
          <a:xfrm>
            <a:off x="657225" y="5766152"/>
            <a:ext cx="6181725" cy="707886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r>
              <a:rPr 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Antoine Ponsard</a:t>
            </a:r>
            <a:r>
              <a:rPr 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AW Conqueror Sans Light" panose="020B0303040502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200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W Conqueror Sans Light" panose="020B0303040502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Kamyar</a:t>
            </a:r>
            <a:r>
              <a:rPr 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AW Conqueror Sans Light" panose="020B0303040502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W Conqueror Sans Light" panose="020B0303040502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Ardekani</a:t>
            </a:r>
            <a:r>
              <a:rPr 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AW Conqueror Sans Light" panose="020B0303040502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200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W Conqueror Sans Light" panose="020B0303040502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Kailun</a:t>
            </a:r>
            <a:r>
              <a:rPr 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AW Conqueror Sans Light" panose="020B0303040502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Zhang</a:t>
            </a:r>
          </a:p>
          <a:p>
            <a:pPr>
              <a:spcAft>
                <a:spcPts val="1200"/>
              </a:spcAft>
            </a:pPr>
            <a:r>
              <a:rPr 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AW Conqueror Sans Light" panose="020B0303040502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Frederic Ren, </a:t>
            </a:r>
            <a:r>
              <a:rPr lang="en-US" sz="200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W Conqueror Sans Light" panose="020B0303040502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Matei</a:t>
            </a:r>
            <a:r>
              <a:rPr 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AW Conqueror Sans Light" panose="020B0303040502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W Conqueror Sans Light" panose="020B0303040502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Negulescu</a:t>
            </a:r>
            <a:r>
              <a:rPr 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AW Conqueror Sans Light" panose="020B0303040502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Joanna McGrenere</a:t>
            </a:r>
            <a:endParaRPr lang="en-US" sz="2000">
              <a:solidFill>
                <a:schemeClr val="tx1">
                  <a:lumMod val="75000"/>
                  <a:lumOff val="25000"/>
                </a:schemeClr>
              </a:solidFill>
              <a:latin typeface="AW Conqueror Sans Light" panose="020B0303040502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lum bright="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187" y="5620033"/>
            <a:ext cx="734967" cy="10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368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3998" y="2465268"/>
            <a:ext cx="747950" cy="76062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9368" y="2465267"/>
            <a:ext cx="747950" cy="76062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2053" y="2461673"/>
            <a:ext cx="747950" cy="76062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6683" y="2465268"/>
            <a:ext cx="747950" cy="76062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842328" y="3918348"/>
            <a:ext cx="3459345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AW Conqueror Sans Light" panose="020B0303040502020204" pitchFamily="34" charset="0"/>
              </a:rPr>
              <a:t>application candidates</a:t>
            </a:r>
            <a:endParaRPr lang="en-US" sz="2800">
              <a:solidFill>
                <a:schemeClr val="tx1">
                  <a:lumMod val="75000"/>
                  <a:lumOff val="25000"/>
                </a:schemeClr>
              </a:solidFill>
              <a:latin typeface="AW Conqueror Sans Light" panose="020B03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8062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50" fill="hold"/>
                                        <p:tgtEl>
                                          <p:spTgt spid="10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772926" y="6444319"/>
            <a:ext cx="23042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Shin </a:t>
            </a:r>
            <a:r>
              <a:rPr lang="en-US" sz="1400" i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et al.</a:t>
            </a:r>
            <a:r>
              <a:rPr lang="en-US" sz="140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(2012)</a:t>
            </a:r>
            <a:endParaRPr lang="en-CA" sz="14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17621" y="946601"/>
            <a:ext cx="3421514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AW Conqueror Sans Light" panose="020B0303040502020204" pitchFamily="34" charset="0"/>
              </a:rPr>
              <a:t>Prediction algorithms</a:t>
            </a:r>
            <a:endParaRPr lang="en-US" sz="2800">
              <a:solidFill>
                <a:schemeClr val="tx1">
                  <a:lumMod val="75000"/>
                  <a:lumOff val="25000"/>
                </a:schemeClr>
              </a:solidFill>
              <a:latin typeface="AW Conqueror Sans Light" panose="020B0303040502020204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457640" y="2036323"/>
            <a:ext cx="7691452" cy="3773662"/>
            <a:chOff x="96284" y="2036323"/>
            <a:chExt cx="7691452" cy="3773662"/>
          </a:xfrm>
        </p:grpSpPr>
        <p:pic>
          <p:nvPicPr>
            <p:cNvPr id="3" name="Content Placeholder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56265" y="2036323"/>
              <a:ext cx="6431471" cy="3322926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3233821" y="5502208"/>
              <a:ext cx="2676375" cy="3077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20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W Conqueror Sans Light" panose="020B0303040502020204" pitchFamily="34" charset="0"/>
                </a:rPr>
                <a:t># application candidates</a:t>
              </a:r>
              <a:endParaRPr 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AW Conqueror Sans Light" panose="020B0303040502020204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96284" y="2953603"/>
              <a:ext cx="1115050" cy="92333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W Conqueror Sans Light" panose="020B0303040502020204" pitchFamily="34" charset="0"/>
                </a:rPr>
                <a:t>prediction</a:t>
              </a:r>
            </a:p>
            <a:p>
              <a:pPr algn="ctr"/>
              <a:r>
                <a:rPr lang="en-US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W Conqueror Sans Light" panose="020B0303040502020204" pitchFamily="34" charset="0"/>
                </a:rPr>
                <a:t>accuracy</a:t>
              </a:r>
            </a:p>
            <a:p>
              <a:pPr algn="ctr"/>
              <a:r>
                <a:rPr lang="en-US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W Conqueror Sans Light" panose="020B0303040502020204" pitchFamily="34" charset="0"/>
                </a:rPr>
                <a:t>(%)</a:t>
              </a:r>
              <a:endPara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W Conqueror Sans Light" panose="020B0303040502020204" pitchFamily="34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101003" y="2110154"/>
            <a:ext cx="848651" cy="2919049"/>
            <a:chOff x="5101003" y="2110154"/>
            <a:chExt cx="848651" cy="2919049"/>
          </a:xfrm>
        </p:grpSpPr>
        <p:cxnSp>
          <p:nvCxnSpPr>
            <p:cNvPr id="10" name="Straight Connector 9"/>
            <p:cNvCxnSpPr/>
            <p:nvPr/>
          </p:nvCxnSpPr>
          <p:spPr>
            <a:xfrm flipV="1">
              <a:off x="5101003" y="2110154"/>
              <a:ext cx="0" cy="2919049"/>
            </a:xfrm>
            <a:prstGeom prst="line">
              <a:avLst/>
            </a:prstGeom>
            <a:ln>
              <a:solidFill>
                <a:schemeClr val="accent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5245935" y="3415268"/>
              <a:ext cx="703719" cy="3077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2000" smtClean="0">
                  <a:solidFill>
                    <a:schemeClr val="accent2"/>
                  </a:solidFill>
                  <a:latin typeface="Arial Narrow" panose="020B0606020202030204" pitchFamily="34" charset="0"/>
                </a:rPr>
                <a:t>&gt;</a:t>
              </a:r>
              <a:r>
                <a:rPr lang="en-US" sz="2000" smtClean="0">
                  <a:solidFill>
                    <a:schemeClr val="accent2"/>
                  </a:solidFill>
                  <a:latin typeface="AW Conqueror Sans Light" panose="020B0303040502020204" pitchFamily="34" charset="0"/>
                </a:rPr>
                <a:t> 80%</a:t>
              </a:r>
              <a:endParaRPr lang="en-US" sz="2000">
                <a:solidFill>
                  <a:schemeClr val="accent2"/>
                </a:solidFill>
                <a:latin typeface="AW Conqueror Sans Light" panose="020B03030405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45181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1206765"/>
            <a:ext cx="747950" cy="76062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4505" y="1210519"/>
            <a:ext cx="747950" cy="76062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1102" y="1205515"/>
            <a:ext cx="747950" cy="76062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7250" y="1212472"/>
            <a:ext cx="747950" cy="76062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0349" y="1226098"/>
            <a:ext cx="747950" cy="76062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7250" y="2127772"/>
            <a:ext cx="747950" cy="76062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3049994"/>
            <a:ext cx="747950" cy="76062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4505" y="3049994"/>
            <a:ext cx="747950" cy="76062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5915" y="1205515"/>
            <a:ext cx="747950" cy="76062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6583" y="2129581"/>
            <a:ext cx="747950" cy="76062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5915" y="2127772"/>
            <a:ext cx="747950" cy="76062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0210" y="2127772"/>
            <a:ext cx="747950" cy="76062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4505" y="2129061"/>
            <a:ext cx="747950" cy="760627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2129061"/>
            <a:ext cx="747950" cy="760627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6583" y="3049994"/>
            <a:ext cx="747950" cy="760627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3970926"/>
            <a:ext cx="747950" cy="760627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7250" y="3049994"/>
            <a:ext cx="747950" cy="760627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5915" y="3970926"/>
            <a:ext cx="747950" cy="760627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3421" y="3970926"/>
            <a:ext cx="747950" cy="760627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4505" y="3970926"/>
            <a:ext cx="747950" cy="760627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5915" y="3049994"/>
            <a:ext cx="747950" cy="760627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0210" y="3049994"/>
            <a:ext cx="747950" cy="760627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3421" y="4891339"/>
            <a:ext cx="747950" cy="760627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2186" y="4891339"/>
            <a:ext cx="747950" cy="760627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8007" y="4891339"/>
            <a:ext cx="747950" cy="760627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4020" y="3970926"/>
            <a:ext cx="747950" cy="760627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7250" y="4891859"/>
            <a:ext cx="747950" cy="760627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7250" y="3963493"/>
            <a:ext cx="747950" cy="760627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4505" y="4891339"/>
            <a:ext cx="747950" cy="760627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4891339"/>
            <a:ext cx="747950" cy="760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336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repeatCount="indefinite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50" fill="hold"/>
                                        <p:tgtEl>
                                          <p:spTgt spid="30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1206765"/>
            <a:ext cx="747950" cy="76062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4505" y="1210519"/>
            <a:ext cx="747950" cy="76062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1102" y="1205515"/>
            <a:ext cx="747950" cy="76062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7250" y="1212472"/>
            <a:ext cx="747950" cy="76062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0349" y="1226098"/>
            <a:ext cx="747950" cy="76062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7250" y="2127772"/>
            <a:ext cx="747950" cy="76062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3049994"/>
            <a:ext cx="747950" cy="76062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4505" y="3049994"/>
            <a:ext cx="747950" cy="76062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5915" y="1205515"/>
            <a:ext cx="747950" cy="76062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6583" y="2129581"/>
            <a:ext cx="747950" cy="76062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5915" y="2127772"/>
            <a:ext cx="747950" cy="76062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0210" y="2127772"/>
            <a:ext cx="747950" cy="76062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4505" y="2129061"/>
            <a:ext cx="747950" cy="760627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2129061"/>
            <a:ext cx="747950" cy="760627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6583" y="3049994"/>
            <a:ext cx="747950" cy="760627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3970926"/>
            <a:ext cx="747950" cy="760627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7250" y="3049994"/>
            <a:ext cx="747950" cy="760627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5915" y="3970926"/>
            <a:ext cx="747950" cy="760627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3421" y="3970926"/>
            <a:ext cx="747950" cy="760627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4505" y="3970926"/>
            <a:ext cx="747950" cy="760627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5915" y="3049994"/>
            <a:ext cx="747950" cy="760627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0210" y="3049994"/>
            <a:ext cx="747950" cy="760627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3421" y="4891339"/>
            <a:ext cx="747950" cy="760627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2186" y="4891339"/>
            <a:ext cx="747950" cy="760627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8007" y="4891339"/>
            <a:ext cx="747950" cy="760627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4020" y="3970926"/>
            <a:ext cx="747950" cy="760627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7250" y="4891859"/>
            <a:ext cx="747950" cy="760627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7250" y="3963493"/>
            <a:ext cx="747950" cy="760627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4505" y="4891339"/>
            <a:ext cx="747950" cy="760627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4891339"/>
            <a:ext cx="747950" cy="760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6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repeatCount="indefinite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50" fill="hold"/>
                                        <p:tgtEl>
                                          <p:spTgt spid="30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6" presetClass="emph" presetSubtype="0" repeatCount="indefinite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250" fill="hold"/>
                                        <p:tgtEl>
                                          <p:spTgt spid="22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6" presetClass="emph" presetSubtype="0" repeatCount="indefinite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250" fill="hold"/>
                                        <p:tgtEl>
                                          <p:spTgt spid="12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6" presetClass="emph" presetSubtype="0" repeatCount="indefinite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250" fill="hold"/>
                                        <p:tgtEl>
                                          <p:spTgt spid="4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883729" y="2528058"/>
            <a:ext cx="2296886" cy="584775"/>
          </a:xfrm>
          <a:prstGeom prst="rect">
            <a:avLst/>
          </a:prstGeom>
        </p:spPr>
        <p:txBody>
          <a:bodyPr wrap="square" rIns="0">
            <a:spAutoFit/>
          </a:bodyPr>
          <a:lstStyle/>
          <a:p>
            <a:pPr algn="r"/>
            <a:r>
              <a:rPr lang="en-US" sz="3200" dirty="0" smtClean="0">
                <a:solidFill>
                  <a:prstClr val="white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Distraction</a:t>
            </a:r>
            <a:endParaRPr lang="en-US" sz="3200" dirty="0">
              <a:solidFill>
                <a:prstClr val="white">
                  <a:lumMod val="75000"/>
                </a:prstClr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02128" y="2528057"/>
            <a:ext cx="4073434" cy="584775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r>
              <a:rPr lang="en-US" sz="3200" smtClean="0">
                <a:solidFill>
                  <a:prstClr val="white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Attentional draw</a:t>
            </a:r>
            <a:endParaRPr lang="en-US" sz="3200">
              <a:solidFill>
                <a:prstClr val="white">
                  <a:lumMod val="75000"/>
                </a:prstClr>
              </a:solidFill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02128" y="3241370"/>
            <a:ext cx="7478487" cy="8709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Isosceles Triangle 8"/>
          <p:cNvSpPr/>
          <p:nvPr/>
        </p:nvSpPr>
        <p:spPr>
          <a:xfrm>
            <a:off x="5009062" y="3319747"/>
            <a:ext cx="606335" cy="1010195"/>
          </a:xfrm>
          <a:prstGeom prst="triangle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943601" y="2200275"/>
            <a:ext cx="2600324" cy="91255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025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50"/>
                            </p:stCondLst>
                            <p:childTnLst>
                              <p:par>
                                <p:cTn id="10" presetID="1" presetClass="exit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50"/>
                            </p:stCondLst>
                            <p:childTnLst>
                              <p:par>
                                <p:cTn id="13" presetID="34" presetClass="emph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7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4" dur="375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5" dur="18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6" dur="188" fill="hold">
                                          <p:stCondLst>
                                            <p:cond delay="18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7" dur="188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8" dur="188" fill="hold">
                                          <p:stCondLst>
                                            <p:cond delay="563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9016" y="2844225"/>
            <a:ext cx="8107784" cy="116955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sz="2800" dirty="0" smtClean="0">
                <a:solidFill>
                  <a:prstClr val="white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How to convey algorithmic </a:t>
            </a:r>
            <a:r>
              <a:rPr lang="en-US" sz="2800" b="1" dirty="0" smtClean="0">
                <a:solidFill>
                  <a:srgbClr val="62C7FA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predictions</a:t>
            </a:r>
            <a:r>
              <a:rPr lang="en-US" sz="2800" dirty="0" smtClean="0">
                <a:solidFill>
                  <a:prstClr val="white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to the user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prstClr val="white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while balancing </a:t>
            </a:r>
            <a:r>
              <a:rPr lang="en-US" sz="2800" b="1" dirty="0" smtClean="0">
                <a:solidFill>
                  <a:schemeClr val="accent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attention</a:t>
            </a:r>
            <a:r>
              <a:rPr lang="en-US" sz="2800" dirty="0" smtClean="0">
                <a:solidFill>
                  <a:schemeClr val="accent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 smtClean="0">
                <a:solidFill>
                  <a:prstClr val="white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and </a:t>
            </a:r>
            <a:r>
              <a:rPr lang="en-US" sz="2800" b="1" dirty="0" smtClean="0">
                <a:solidFill>
                  <a:srgbClr val="FFC000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distraction</a:t>
            </a:r>
            <a:r>
              <a:rPr lang="en-US" sz="2800" dirty="0" smtClean="0">
                <a:solidFill>
                  <a:prstClr val="white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?</a:t>
            </a:r>
            <a:endParaRPr lang="en-US" sz="2800" dirty="0">
              <a:solidFill>
                <a:prstClr val="white">
                  <a:lumMod val="75000"/>
                </a:prstClr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1102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90231" y="2765775"/>
            <a:ext cx="3425312" cy="9541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AW Conqueror Sans Light" panose="020B0303040502020204" pitchFamily="34" charset="0"/>
              </a:rPr>
              <a:t>1.  Design process</a:t>
            </a:r>
            <a:br>
              <a:rPr lang="en-US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AW Conqueror Sans Light" panose="020B0303040502020204" pitchFamily="34" charset="0"/>
              </a:rPr>
            </a:br>
            <a:endParaRPr lang="en-US" sz="2800">
              <a:solidFill>
                <a:schemeClr val="tx1">
                  <a:lumMod val="75000"/>
                  <a:lumOff val="25000"/>
                </a:schemeClr>
              </a:solidFill>
              <a:latin typeface="AW Conqueror Sans Light" panose="020B03030405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190231" y="3855125"/>
            <a:ext cx="24480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800" smtClean="0">
                <a:solidFill>
                  <a:prstClr val="black">
                    <a:lumMod val="75000"/>
                    <a:lumOff val="25000"/>
                  </a:prstClr>
                </a:solidFill>
                <a:latin typeface="AW Conqueror Sans Light" panose="020B0303040502020204" pitchFamily="34" charset="0"/>
              </a:rPr>
              <a:t>2.  Experiment</a:t>
            </a:r>
            <a:endParaRPr lang="en-US" sz="2800">
              <a:solidFill>
                <a:prstClr val="black">
                  <a:lumMod val="75000"/>
                  <a:lumOff val="25000"/>
                </a:prstClr>
              </a:solidFill>
              <a:latin typeface="AW Conqueror Sans Light" panose="020B0303040502020204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4275909" y="2479656"/>
            <a:ext cx="3548743" cy="1169551"/>
            <a:chOff x="4920343" y="2761622"/>
            <a:chExt cx="3548743" cy="1169551"/>
          </a:xfrm>
        </p:grpSpPr>
        <p:sp>
          <p:nvSpPr>
            <p:cNvPr id="5" name="TextBox 4"/>
            <p:cNvSpPr txBox="1"/>
            <p:nvPr/>
          </p:nvSpPr>
          <p:spPr>
            <a:xfrm>
              <a:off x="5043774" y="2761622"/>
              <a:ext cx="3425312" cy="116955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280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W Conqueror Sans Light" panose="020B0303040502020204" pitchFamily="34" charset="0"/>
                </a:rPr>
                <a:t>distraction</a:t>
              </a:r>
            </a:p>
            <a:p>
              <a:pPr>
                <a:lnSpc>
                  <a:spcPct val="150000"/>
                </a:lnSpc>
              </a:pPr>
              <a:r>
                <a:rPr lang="en-US" sz="280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W Conqueror Sans Light" panose="020B0303040502020204" pitchFamily="34" charset="0"/>
                </a:rPr>
                <a:t>attention</a:t>
              </a:r>
              <a:endParaRPr lang="en-US" sz="2800">
                <a:solidFill>
                  <a:schemeClr val="tx1">
                    <a:lumMod val="50000"/>
                    <a:lumOff val="50000"/>
                  </a:schemeClr>
                </a:solidFill>
                <a:latin typeface="AW Conqueror Sans Light" panose="020B0303040502020204" pitchFamily="34" charset="0"/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4920343" y="2934789"/>
              <a:ext cx="0" cy="823219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11636962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90231" y="2765775"/>
            <a:ext cx="3425312" cy="9541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AW Conqueror Sans Light" panose="020B0303040502020204" pitchFamily="34" charset="0"/>
              </a:rPr>
              <a:t>1.  Design process</a:t>
            </a:r>
            <a:br>
              <a:rPr lang="en-US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AW Conqueror Sans Light" panose="020B0303040502020204" pitchFamily="34" charset="0"/>
              </a:rPr>
            </a:br>
            <a:endParaRPr lang="en-US" sz="2800">
              <a:solidFill>
                <a:schemeClr val="tx1">
                  <a:lumMod val="75000"/>
                  <a:lumOff val="25000"/>
                </a:schemeClr>
              </a:solidFill>
              <a:latin typeface="AW Conqueror Sans Light" panose="020B03030405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190231" y="3855125"/>
            <a:ext cx="24480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800" smtClean="0">
                <a:solidFill>
                  <a:prstClr val="black">
                    <a:lumMod val="75000"/>
                    <a:lumOff val="25000"/>
                  </a:prstClr>
                </a:solidFill>
                <a:latin typeface="AW Conqueror Sans Light" panose="020B0303040502020204" pitchFamily="34" charset="0"/>
              </a:rPr>
              <a:t>2.  Experiment</a:t>
            </a:r>
            <a:endParaRPr lang="en-US" sz="2800">
              <a:solidFill>
                <a:prstClr val="black">
                  <a:lumMod val="75000"/>
                  <a:lumOff val="25000"/>
                </a:prstClr>
              </a:solidFill>
              <a:latin typeface="AW Conqueror Sans Light" panose="020B0303040502020204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4275909" y="2488889"/>
            <a:ext cx="3548743" cy="1151084"/>
            <a:chOff x="4920343" y="2770855"/>
            <a:chExt cx="3548743" cy="1151084"/>
          </a:xfrm>
        </p:grpSpPr>
        <p:sp>
          <p:nvSpPr>
            <p:cNvPr id="5" name="TextBox 4"/>
            <p:cNvSpPr txBox="1"/>
            <p:nvPr/>
          </p:nvSpPr>
          <p:spPr>
            <a:xfrm>
              <a:off x="5043774" y="2770855"/>
              <a:ext cx="3425312" cy="115108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2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distraction</a:t>
              </a:r>
            </a:p>
            <a:p>
              <a:pPr>
                <a:lnSpc>
                  <a:spcPct val="160000"/>
                </a:lnSpc>
              </a:pPr>
              <a:r>
                <a:rPr lang="en-US" sz="2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W Conqueror Sans Light" panose="020B0303040502020204" pitchFamily="34" charset="0"/>
                </a:rPr>
                <a:t>attention</a:t>
              </a:r>
              <a:endPara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AW Conqueror Sans Light" panose="020B0303040502020204" pitchFamily="34" charset="0"/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4920343" y="2934789"/>
              <a:ext cx="0" cy="823219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35566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138500" y="2690337"/>
            <a:ext cx="6579325" cy="1477327"/>
            <a:chOff x="1138500" y="2183695"/>
            <a:chExt cx="6579325" cy="1477327"/>
          </a:xfrm>
        </p:grpSpPr>
        <p:sp>
          <p:nvSpPr>
            <p:cNvPr id="33" name="TextBox 32"/>
            <p:cNvSpPr txBox="1"/>
            <p:nvPr/>
          </p:nvSpPr>
          <p:spPr>
            <a:xfrm>
              <a:off x="1138500" y="2183695"/>
              <a:ext cx="4300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Ephemeral adaptation</a:t>
              </a:r>
              <a:endParaRPr 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138500" y="2706915"/>
              <a:ext cx="6579325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W Conqueror Sans Light" panose="020B0303040502020204" pitchFamily="34" charset="0"/>
                </a:rPr>
                <a:t>1. adapt </a:t>
              </a:r>
              <a:r>
                <a:rPr lang="en-US" sz="2800">
                  <a:solidFill>
                    <a:schemeClr val="tx1">
                      <a:lumMod val="75000"/>
                      <a:lumOff val="25000"/>
                    </a:schemeClr>
                  </a:solidFill>
                  <a:latin typeface="AW Conqueror Sans Light" panose="020B0303040502020204" pitchFamily="34" charset="0"/>
                </a:rPr>
                <a:t>the </a:t>
              </a:r>
              <a:r>
                <a:rPr lang="en-US" sz="28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W Conqueror Sans Light" panose="020B0303040502020204" pitchFamily="34" charset="0"/>
                </a:rPr>
                <a:t>interface for a short time</a:t>
              </a:r>
              <a:br>
                <a:rPr lang="en-US" sz="28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W Conqueror Sans Light" panose="020B0303040502020204" pitchFamily="34" charset="0"/>
                </a:rPr>
              </a:br>
              <a:r>
                <a:rPr lang="en-US" sz="28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W Conqueror Sans Light" panose="020B0303040502020204" pitchFamily="34" charset="0"/>
                </a:rPr>
                <a:t>2. revert </a:t>
              </a:r>
              <a:r>
                <a:rPr lang="en-US" sz="2800">
                  <a:solidFill>
                    <a:schemeClr val="tx1">
                      <a:lumMod val="75000"/>
                      <a:lumOff val="25000"/>
                    </a:schemeClr>
                  </a:solidFill>
                  <a:latin typeface="AW Conqueror Sans Light" panose="020B0303040502020204" pitchFamily="34" charset="0"/>
                </a:rPr>
                <a:t>it back to its normal </a:t>
              </a:r>
              <a:r>
                <a:rPr lang="en-US" sz="28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W Conqueror Sans Light" panose="020B0303040502020204" pitchFamily="34" charset="0"/>
                </a:rPr>
                <a:t>state</a:t>
              </a:r>
              <a:endParaRPr 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AW Conqueror Sans Light" panose="020B0303040502020204" pitchFamily="34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773660" y="6470096"/>
            <a:ext cx="23042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Findlater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4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et al.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(2005)</a:t>
            </a:r>
            <a:endParaRPr lang="en-CA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708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>
          <a:xfrm>
            <a:off x="2501182" y="1808135"/>
            <a:ext cx="3853961" cy="3380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W Conqueror Sans Light" panose="020B0303040502020204" pitchFamily="34" charset="0"/>
              </a:rPr>
              <a:t>Cheese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W Conqueror Sans Light" panose="020B0303040502020204" pitchFamily="34" charset="0"/>
              </a:rPr>
              <a:t>		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W Conqueror Sans Light" panose="020B0303040502020204" pitchFamily="34" charset="0"/>
              </a:rPr>
              <a:t>Wine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W Conqueror Sans Light" panose="020B0303040502020204" pitchFamily="34" charset="0"/>
              </a:rPr>
              <a:t>		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W Conqueror Sans Light" panose="020B0303040502020204" pitchFamily="34" charset="0"/>
              </a:rPr>
              <a:t>Bread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AW Conqueror Sans Light" panose="020B0303040502020204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615776" y="620231"/>
            <a:ext cx="36247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AW Conqueror Sans Light" panose="020B0303040502020204" pitchFamily="34" charset="0"/>
              </a:rPr>
              <a:t>Ephemeral adaptation</a:t>
            </a:r>
            <a:endParaRPr lang="en-US" sz="2800">
              <a:solidFill>
                <a:schemeClr val="tx1">
                  <a:lumMod val="75000"/>
                  <a:lumOff val="25000"/>
                </a:schemeClr>
              </a:solidFill>
              <a:latin typeface="AW Conqueror Sans Light" panose="020B0303040502020204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773660" y="6470096"/>
            <a:ext cx="23042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Findlater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4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et al.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(2005)</a:t>
            </a:r>
            <a:endParaRPr lang="en-CA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2501183" y="1808134"/>
            <a:ext cx="1421592" cy="3977204"/>
            <a:chOff x="2501183" y="1808134"/>
            <a:chExt cx="1270717" cy="3977204"/>
          </a:xfrm>
        </p:grpSpPr>
        <p:sp>
          <p:nvSpPr>
            <p:cNvPr id="40" name="Rectangle 39"/>
            <p:cNvSpPr/>
            <p:nvPr/>
          </p:nvSpPr>
          <p:spPr>
            <a:xfrm>
              <a:off x="2501183" y="1808134"/>
              <a:ext cx="938841" cy="338066"/>
            </a:xfrm>
            <a:prstGeom prst="rect">
              <a:avLst/>
            </a:prstGeom>
            <a:solidFill>
              <a:schemeClr val="accent4"/>
            </a:solidFill>
          </p:spPr>
          <p:txBody>
            <a:bodyPr wrap="none">
              <a:no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  <a:latin typeface="AW Conqueror Sans Light" panose="020B0303040502020204" pitchFamily="34" charset="0"/>
                </a:rPr>
                <a:t>Cheese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501183" y="2146201"/>
              <a:ext cx="1270717" cy="3639137"/>
            </a:xfrm>
            <a:prstGeom prst="rect">
              <a:avLst/>
            </a:prstGeom>
            <a:solidFill>
              <a:srgbClr val="E8E8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  <a:latin typeface="AW Conqueror Sans Light" panose="020B0303040502020204" pitchFamily="34" charset="0"/>
              </a:endParaRPr>
            </a:p>
          </p:txBody>
        </p:sp>
      </p:grpSp>
      <p:sp>
        <p:nvSpPr>
          <p:cNvPr id="39" name="Rectangle 38"/>
          <p:cNvSpPr/>
          <p:nvPr/>
        </p:nvSpPr>
        <p:spPr>
          <a:xfrm>
            <a:off x="2501181" y="2146200"/>
            <a:ext cx="1421594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W Conqueror Sans Light" panose="020B0303040502020204" pitchFamily="34" charset="0"/>
              </a:rPr>
              <a:t>Gruy</a:t>
            </a:r>
            <a:r>
              <a:rPr lang="fr-F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W Conqueror Sans Light" panose="020B0303040502020204" pitchFamily="34" charset="0"/>
              </a:rPr>
              <a:t>ère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W Conqueror Sans Light" panose="020B0303040502020204" pitchFamily="34" charset="0"/>
            </a:endParaRPr>
          </a:p>
          <a:p>
            <a:r>
              <a:rPr lang="fr-F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W Conqueror Sans Light" panose="020B0303040502020204" pitchFamily="34" charset="0"/>
              </a:rPr>
              <a:t>Comté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W Conqueror Sans Light" panose="020B0303040502020204" pitchFamily="34" charset="0"/>
            </a:endParaRPr>
          </a:p>
          <a:p>
            <a:r>
              <a:rPr lang="fr-F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W Conqueror Sans Light" panose="020B0303040502020204" pitchFamily="34" charset="0"/>
              </a:rPr>
              <a:t>Emmental</a:t>
            </a:r>
            <a:endParaRPr lang="en-US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AW Conqueror Sans Light" panose="020B0303040502020204" pitchFamily="34" charset="0"/>
            </a:endParaRPr>
          </a:p>
          <a:p>
            <a:r>
              <a:rPr lang="fr-F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W Conqueror Sans Light" panose="020B0303040502020204" pitchFamily="34" charset="0"/>
              </a:rPr>
              <a:t>Abondance</a:t>
            </a:r>
            <a:endParaRPr lang="en-US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AW Conqueror Sans Light" panose="020B0303040502020204" pitchFamily="34" charset="0"/>
            </a:endParaRPr>
          </a:p>
          <a:p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W Conqueror Sans Light" panose="020B0303040502020204" pitchFamily="34" charset="0"/>
            </a:endParaRPr>
          </a:p>
          <a:p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W Conqueror Sans Light" panose="020B0303040502020204" pitchFamily="34" charset="0"/>
              </a:rPr>
              <a:t>Tomme</a:t>
            </a:r>
            <a:endParaRPr lang="en-US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AW Conqueror Sans Light" panose="020B0303040502020204" pitchFamily="34" charset="0"/>
            </a:endParaRPr>
          </a:p>
          <a:p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W Conqueror Sans Light" panose="020B0303040502020204" pitchFamily="34" charset="0"/>
              </a:rPr>
              <a:t>Reblochon</a:t>
            </a:r>
          </a:p>
          <a:p>
            <a:r>
              <a:rPr lang="fr-F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W Conqueror Sans Light" panose="020B0303040502020204" pitchFamily="34" charset="0"/>
              </a:rPr>
              <a:t>Mont d’Or</a:t>
            </a:r>
            <a:endParaRPr lang="en-US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AW Conqueror Sans Light" panose="020B0303040502020204" pitchFamily="34" charset="0"/>
            </a:endParaRPr>
          </a:p>
          <a:p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W Conqueror Sans Light" panose="020B0303040502020204" pitchFamily="34" charset="0"/>
              </a:rPr>
              <a:t>Tamié</a:t>
            </a:r>
            <a:endParaRPr lang="en-US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AW Conqueror Sans Light" panose="020B0303040502020204" pitchFamily="34" charset="0"/>
            </a:endParaRPr>
          </a:p>
          <a:p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W Conqueror Sans Light" panose="020B0303040502020204" pitchFamily="34" charset="0"/>
            </a:endParaRPr>
          </a:p>
          <a:p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W Conqueror Sans Light" panose="020B0303040502020204" pitchFamily="34" charset="0"/>
              </a:rPr>
              <a:t>Brie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W Conqueror Sans Light" panose="020B0303040502020204" pitchFamily="34" charset="0"/>
              </a:rPr>
              <a:t>Pont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W Conqueror Sans Light" panose="020B0303040502020204" pitchFamily="34" charset="0"/>
              </a:rPr>
              <a:t>l'Evêque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W Conqueror Sans Light" panose="020B0303040502020204" pitchFamily="34" charset="0"/>
            </a:endParaRPr>
          </a:p>
          <a:p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W Conqueror Sans Light" panose="020B0303040502020204" pitchFamily="34" charset="0"/>
              </a:rPr>
              <a:t>Camembert</a:t>
            </a:r>
          </a:p>
          <a:p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W Conqueror Sans Light" panose="020B0303040502020204" pitchFamily="34" charset="0"/>
              </a:rPr>
              <a:t>Boursin</a:t>
            </a:r>
            <a:endParaRPr lang="en-US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AW Conqueror Sans Light" panose="020B03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2419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www.theinquirer.net/IMG/955/225955/original-apple-iphon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2480" y="1223964"/>
            <a:ext cx="5979040" cy="4410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5559313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90231" y="2765775"/>
            <a:ext cx="3425312" cy="9541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AW Conqueror Sans Light" panose="020B0303040502020204" pitchFamily="34" charset="0"/>
              </a:rPr>
              <a:t>1.  Design process</a:t>
            </a:r>
            <a:br>
              <a:rPr lang="en-US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AW Conqueror Sans Light" panose="020B0303040502020204" pitchFamily="34" charset="0"/>
              </a:rPr>
            </a:br>
            <a:endParaRPr lang="en-US" sz="2800">
              <a:solidFill>
                <a:schemeClr val="tx1">
                  <a:lumMod val="75000"/>
                  <a:lumOff val="25000"/>
                </a:schemeClr>
              </a:solidFill>
              <a:latin typeface="AW Conqueror Sans Light" panose="020B03030405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190231" y="3855125"/>
            <a:ext cx="24480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800" smtClean="0">
                <a:solidFill>
                  <a:prstClr val="black">
                    <a:lumMod val="75000"/>
                    <a:lumOff val="25000"/>
                  </a:prstClr>
                </a:solidFill>
                <a:latin typeface="AW Conqueror Sans Light" panose="020B0303040502020204" pitchFamily="34" charset="0"/>
              </a:rPr>
              <a:t>2.  Experiment</a:t>
            </a:r>
            <a:endParaRPr lang="en-US" sz="2800">
              <a:solidFill>
                <a:prstClr val="black">
                  <a:lumMod val="75000"/>
                  <a:lumOff val="25000"/>
                </a:prstClr>
              </a:solidFill>
              <a:latin typeface="AW Conqueror Sans Light" panose="020B0303040502020204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4275909" y="2507356"/>
            <a:ext cx="3548743" cy="1114151"/>
            <a:chOff x="4920343" y="2789322"/>
            <a:chExt cx="3548743" cy="1114151"/>
          </a:xfrm>
        </p:grpSpPr>
        <p:sp>
          <p:nvSpPr>
            <p:cNvPr id="5" name="TextBox 4"/>
            <p:cNvSpPr txBox="1"/>
            <p:nvPr/>
          </p:nvSpPr>
          <p:spPr>
            <a:xfrm>
              <a:off x="5043774" y="2789322"/>
              <a:ext cx="3425312" cy="111415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2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distraction</a:t>
              </a:r>
            </a:p>
            <a:p>
              <a:pPr>
                <a:lnSpc>
                  <a:spcPct val="160000"/>
                </a:lnSpc>
              </a:pPr>
              <a:r>
                <a:rPr lang="en-US" sz="2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attention</a:t>
              </a:r>
              <a:endPara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4920343" y="2934789"/>
              <a:ext cx="0" cy="823219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19040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138500" y="2690337"/>
            <a:ext cx="7073683" cy="1046440"/>
            <a:chOff x="1138500" y="2183695"/>
            <a:chExt cx="6579325" cy="1046440"/>
          </a:xfrm>
        </p:grpSpPr>
        <p:sp>
          <p:nvSpPr>
            <p:cNvPr id="33" name="TextBox 32"/>
            <p:cNvSpPr txBox="1"/>
            <p:nvPr/>
          </p:nvSpPr>
          <p:spPr>
            <a:xfrm>
              <a:off x="1138500" y="2183695"/>
              <a:ext cx="576318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Preattentive visual properties</a:t>
              </a:r>
              <a:endParaRPr 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138500" y="2706915"/>
              <a:ext cx="6579325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W Conqueror Sans Light" panose="020B0303040502020204" pitchFamily="34" charset="0"/>
                </a:rPr>
                <a:t>processed in parallel by visual system </a:t>
              </a:r>
              <a:endPara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W Conqueror Sans Light" panose="020B0303040502020204" pitchFamily="34" charset="0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1257386" y="4554136"/>
            <a:ext cx="1024571" cy="1029893"/>
            <a:chOff x="1247768" y="4448140"/>
            <a:chExt cx="1258951" cy="1265491"/>
          </a:xfrm>
        </p:grpSpPr>
        <p:sp>
          <p:nvSpPr>
            <p:cNvPr id="6" name="Rounded Rectangle 5"/>
            <p:cNvSpPr/>
            <p:nvPr/>
          </p:nvSpPr>
          <p:spPr>
            <a:xfrm>
              <a:off x="1259586" y="4448140"/>
              <a:ext cx="554128" cy="554128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1952591" y="4448140"/>
              <a:ext cx="554128" cy="554128"/>
            </a:xfrm>
            <a:prstGeom prst="roundRect">
              <a:avLst/>
            </a:prstGeom>
            <a:solidFill>
              <a:srgbClr val="F1500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1247768" y="5154685"/>
              <a:ext cx="554128" cy="554128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1940773" y="5159503"/>
              <a:ext cx="554128" cy="554128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2890142" y="4554136"/>
            <a:ext cx="1024571" cy="1029893"/>
            <a:chOff x="3343268" y="4443322"/>
            <a:chExt cx="1258951" cy="1265491"/>
          </a:xfrm>
        </p:grpSpPr>
        <p:sp>
          <p:nvSpPr>
            <p:cNvPr id="14" name="Rounded Rectangle 13"/>
            <p:cNvSpPr/>
            <p:nvPr/>
          </p:nvSpPr>
          <p:spPr>
            <a:xfrm>
              <a:off x="3355086" y="4443322"/>
              <a:ext cx="554128" cy="554128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Rounded Rectangle 14"/>
            <p:cNvSpPr/>
            <p:nvPr/>
          </p:nvSpPr>
          <p:spPr>
            <a:xfrm rot="20622292">
              <a:off x="4048091" y="4443322"/>
              <a:ext cx="554128" cy="554128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3343268" y="5149867"/>
              <a:ext cx="554128" cy="554128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4036273" y="5154685"/>
              <a:ext cx="554128" cy="554128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4589026" y="4549318"/>
            <a:ext cx="1014953" cy="1029893"/>
            <a:chOff x="5149886" y="4443322"/>
            <a:chExt cx="1247133" cy="1265491"/>
          </a:xfrm>
        </p:grpSpPr>
        <p:sp>
          <p:nvSpPr>
            <p:cNvPr id="18" name="Rounded Rectangle 17"/>
            <p:cNvSpPr/>
            <p:nvPr/>
          </p:nvSpPr>
          <p:spPr>
            <a:xfrm>
              <a:off x="5161704" y="4443322"/>
              <a:ext cx="554128" cy="554128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5917603" y="4518034"/>
              <a:ext cx="404704" cy="404704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5149886" y="5149867"/>
              <a:ext cx="554128" cy="554128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5842891" y="5154685"/>
              <a:ext cx="554128" cy="554128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6106634" y="4548189"/>
            <a:ext cx="1162812" cy="1124215"/>
            <a:chOff x="6992366" y="4381500"/>
            <a:chExt cx="1428816" cy="1381390"/>
          </a:xfrm>
        </p:grpSpPr>
        <p:sp>
          <p:nvSpPr>
            <p:cNvPr id="22" name="Rounded Rectangle 21"/>
            <p:cNvSpPr/>
            <p:nvPr/>
          </p:nvSpPr>
          <p:spPr>
            <a:xfrm>
              <a:off x="7004184" y="4381500"/>
              <a:ext cx="668508" cy="668506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  <a:effectLst>
              <a:softEdge rad="76200"/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6992366" y="5088045"/>
              <a:ext cx="668508" cy="668506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  <a:effectLst>
              <a:softEdge rad="76200"/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7739995" y="5081703"/>
              <a:ext cx="681187" cy="681187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  <a:effectLst>
              <a:softEdge rad="76200"/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7796100" y="4430857"/>
              <a:ext cx="554128" cy="554128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31916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3505200"/>
            <a:ext cx="9144000" cy="33528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9144000" cy="3352800"/>
          </a:xfrm>
          <a:prstGeom prst="rect">
            <a:avLst/>
          </a:prstGeom>
          <a:solidFill>
            <a:srgbClr val="E7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24235"/>
            <a:ext cx="9144000" cy="500953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18160" y="0"/>
            <a:ext cx="4114800" cy="3352800"/>
          </a:xfrm>
          <a:prstGeom prst="rect">
            <a:avLst/>
          </a:prstGeom>
          <a:solidFill>
            <a:srgbClr val="E7E6E6">
              <a:alpha val="8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20485" y="3505200"/>
            <a:ext cx="7903029" cy="3087189"/>
          </a:xfrm>
          <a:prstGeom prst="rect">
            <a:avLst/>
          </a:prstGeom>
          <a:solidFill>
            <a:srgbClr val="595959">
              <a:alpha val="7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-1" y="3505200"/>
            <a:ext cx="9144000" cy="33528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743449" y="501650"/>
            <a:ext cx="4400549" cy="2851149"/>
          </a:xfrm>
          <a:prstGeom prst="rect">
            <a:avLst/>
          </a:prstGeom>
          <a:solidFill>
            <a:srgbClr val="E7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2673" y="1152525"/>
            <a:ext cx="620485" cy="2087064"/>
          </a:xfrm>
          <a:prstGeom prst="rect">
            <a:avLst/>
          </a:prstGeom>
          <a:solidFill>
            <a:srgbClr val="E7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426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9" grpId="0" animBg="1"/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90231" y="2765775"/>
            <a:ext cx="3425312" cy="9541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8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1.  Design process</a:t>
            </a:r>
            <a:br>
              <a:rPr lang="en-US" sz="2800" smtClean="0">
                <a:solidFill>
                  <a:prstClr val="black">
                    <a:lumMod val="75000"/>
                    <a:lumOff val="25000"/>
                  </a:prstClr>
                </a:solidFill>
              </a:rPr>
            </a:br>
            <a:endParaRPr lang="en-US" sz="28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190231" y="3883700"/>
            <a:ext cx="24561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smtClean="0">
                <a:solidFill>
                  <a:prstClr val="black">
                    <a:lumMod val="75000"/>
                    <a:lumOff val="25000"/>
                  </a:prstClr>
                </a:solidFill>
                <a:latin typeface="+mj-lt"/>
              </a:rPr>
              <a:t>2.  Experiment</a:t>
            </a:r>
            <a:endParaRPr lang="en-US" sz="2400">
              <a:solidFill>
                <a:prstClr val="black">
                  <a:lumMod val="75000"/>
                  <a:lumOff val="25000"/>
                </a:prstClr>
              </a:solidFill>
              <a:latin typeface="+mj-lt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275909" y="1941048"/>
            <a:ext cx="4032068" cy="2246769"/>
            <a:chOff x="4920343" y="2223014"/>
            <a:chExt cx="3548743" cy="2246769"/>
          </a:xfrm>
        </p:grpSpPr>
        <p:sp>
          <p:nvSpPr>
            <p:cNvPr id="6" name="TextBox 5"/>
            <p:cNvSpPr txBox="1"/>
            <p:nvPr/>
          </p:nvSpPr>
          <p:spPr>
            <a:xfrm>
              <a:off x="5043774" y="2223014"/>
              <a:ext cx="3425312" cy="224676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280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W Conqueror Sans Light" panose="020B0303040502020204" pitchFamily="34" charset="0"/>
                </a:rPr>
                <a:t>ephemeral adaptation</a:t>
              </a:r>
            </a:p>
            <a:p>
              <a:pPr>
                <a:lnSpc>
                  <a:spcPct val="150000"/>
                </a:lnSpc>
              </a:pPr>
              <a:r>
                <a:rPr lang="en-US" sz="280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W Conqueror Sans Light" panose="020B0303040502020204" pitchFamily="34" charset="0"/>
                </a:rPr>
                <a:t>preattentive properties</a:t>
              </a:r>
              <a:endParaRPr lang="en-US" sz="2800">
                <a:solidFill>
                  <a:schemeClr val="tx1">
                    <a:lumMod val="50000"/>
                    <a:lumOff val="50000"/>
                  </a:schemeClr>
                </a:solidFill>
                <a:latin typeface="AW Conqueror Sans Light" panose="020B0303040502020204" pitchFamily="34" charset="0"/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4920343" y="2934789"/>
              <a:ext cx="0" cy="823219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17870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701" y="1428746"/>
            <a:ext cx="2000250" cy="1990725"/>
          </a:xfrm>
        </p:spPr>
        <p:txBody>
          <a:bodyPr>
            <a:noAutofit/>
          </a:bodyPr>
          <a:lstStyle/>
          <a:p>
            <a:pPr algn="r">
              <a:lnSpc>
                <a:spcPct val="170000"/>
              </a:lnSpc>
            </a:pPr>
            <a:r>
              <a:rPr lang="en-US" sz="2400" dirty="0" smtClean="0">
                <a:latin typeface="+mj-lt"/>
              </a:rPr>
              <a:t>Effects</a:t>
            </a:r>
          </a:p>
          <a:p>
            <a:pPr algn="r">
              <a:lnSpc>
                <a:spcPct val="170000"/>
              </a:lnSpc>
            </a:pPr>
            <a:r>
              <a:rPr lang="en-US" sz="2400" dirty="0" smtClean="0">
                <a:latin typeface="+mj-lt"/>
              </a:rPr>
              <a:t>Pages</a:t>
            </a:r>
          </a:p>
          <a:p>
            <a:pPr lvl="0" algn="r">
              <a:lnSpc>
                <a:spcPct val="170000"/>
              </a:lnSpc>
            </a:pPr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Open Sans Extrabold"/>
              </a:rPr>
              <a:t>Accuracy</a:t>
            </a:r>
            <a:endParaRPr lang="en-US" sz="2400" dirty="0">
              <a:solidFill>
                <a:prstClr val="black">
                  <a:lumMod val="75000"/>
                  <a:lumOff val="25000"/>
                </a:prstClr>
              </a:solidFill>
              <a:latin typeface="Open Sans Extrabold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724274" y="1428747"/>
            <a:ext cx="4133851" cy="199072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Tx/>
              <a:buNone/>
              <a:defRPr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Tx/>
              <a:buNone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Tx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Tx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Tx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800" dirty="0" smtClean="0"/>
              <a:t>Twist, Pulse, Control</a:t>
            </a:r>
          </a:p>
          <a:p>
            <a:pPr>
              <a:lnSpc>
                <a:spcPct val="150000"/>
              </a:lnSpc>
            </a:pPr>
            <a:r>
              <a:rPr lang="en-US" sz="26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3</a:t>
            </a:r>
            <a:r>
              <a:rPr lang="en-US" sz="2800" dirty="0" smtClean="0"/>
              <a:t> pages, </a:t>
            </a:r>
            <a:r>
              <a:rPr lang="en-US" sz="26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6</a:t>
            </a:r>
            <a:r>
              <a:rPr lang="en-US" sz="2800" dirty="0" smtClean="0"/>
              <a:t> pages</a:t>
            </a:r>
          </a:p>
          <a:p>
            <a:pPr>
              <a:lnSpc>
                <a:spcPct val="150000"/>
              </a:lnSpc>
            </a:pPr>
            <a:r>
              <a:rPr lang="fr-FR" sz="26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80</a:t>
            </a:r>
            <a:r>
              <a:rPr lang="fr-FR" sz="2800" dirty="0" smtClean="0"/>
              <a:t>%, </a:t>
            </a:r>
            <a:r>
              <a:rPr lang="fr-FR" sz="26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95</a:t>
            </a:r>
            <a:r>
              <a:rPr lang="fr-FR" sz="2800" dirty="0" smtClean="0"/>
              <a:t>%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3724274" y="4457023"/>
            <a:ext cx="3425312" cy="86177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sz="2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12</a:t>
            </a: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W Conqueror Sans Light" panose="020B0303040502020204" pitchFamily="34" charset="0"/>
              </a:rPr>
              <a:t> participants</a:t>
            </a:r>
          </a:p>
          <a:p>
            <a:r>
              <a:rPr lang="en-US" sz="2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480</a:t>
            </a: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W Conqueror Sans Light" panose="020B0303040502020204" pitchFamily="34" charset="0"/>
              </a:rPr>
              <a:t> trials each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  <a:latin typeface="AW Conqueror Sans Light" panose="020B0303040502020204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724274" y="3702177"/>
            <a:ext cx="1542670" cy="2432304"/>
            <a:chOff x="3724274" y="3959352"/>
            <a:chExt cx="1542670" cy="2432304"/>
          </a:xfrm>
        </p:grpSpPr>
        <p:sp>
          <p:nvSpPr>
            <p:cNvPr id="2" name="Rounded Rectangle 1"/>
            <p:cNvSpPr/>
            <p:nvPr/>
          </p:nvSpPr>
          <p:spPr>
            <a:xfrm>
              <a:off x="3724274" y="3959352"/>
              <a:ext cx="1542670" cy="2432304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3831336" y="4313256"/>
              <a:ext cx="252000" cy="252000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4190811" y="4313256"/>
              <a:ext cx="252000" cy="252000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4550286" y="4313256"/>
              <a:ext cx="252000" cy="252000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4909761" y="4313256"/>
              <a:ext cx="252000" cy="252000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3831336" y="4682083"/>
              <a:ext cx="252000" cy="252000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4190811" y="4682083"/>
              <a:ext cx="252000" cy="252000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4550286" y="4682083"/>
              <a:ext cx="252000" cy="252000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4909761" y="4682083"/>
              <a:ext cx="252000" cy="252000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3831336" y="5047208"/>
              <a:ext cx="252000" cy="252000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4190811" y="5047208"/>
              <a:ext cx="252000" cy="252000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4550286" y="5047208"/>
              <a:ext cx="252000" cy="252000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4909761" y="5047208"/>
              <a:ext cx="252000" cy="252000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3829847" y="5417857"/>
              <a:ext cx="252000" cy="252000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4189322" y="5417857"/>
              <a:ext cx="252000" cy="252000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4548797" y="5417857"/>
              <a:ext cx="252000" cy="252000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4908272" y="5417857"/>
              <a:ext cx="252000" cy="252000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3831336" y="5782982"/>
              <a:ext cx="252000" cy="252000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4190811" y="5782982"/>
              <a:ext cx="252000" cy="252000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4550286" y="5782982"/>
              <a:ext cx="252000" cy="252000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4909761" y="5782982"/>
              <a:ext cx="252000" cy="252000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4190811" y="4424908"/>
            <a:ext cx="970950" cy="1352899"/>
            <a:chOff x="4190811" y="4424908"/>
            <a:chExt cx="970950" cy="1352899"/>
          </a:xfrm>
        </p:grpSpPr>
        <p:sp>
          <p:nvSpPr>
            <p:cNvPr id="95" name="Rounded Rectangle 94"/>
            <p:cNvSpPr/>
            <p:nvPr/>
          </p:nvSpPr>
          <p:spPr>
            <a:xfrm>
              <a:off x="4190811" y="4424908"/>
              <a:ext cx="252000" cy="252000"/>
            </a:xfrm>
            <a:prstGeom prst="roundRect">
              <a:avLst/>
            </a:prstGeom>
            <a:solidFill>
              <a:srgbClr val="F1500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6" name="Rounded Rectangle 95"/>
            <p:cNvSpPr/>
            <p:nvPr/>
          </p:nvSpPr>
          <p:spPr>
            <a:xfrm>
              <a:off x="4909761" y="4790033"/>
              <a:ext cx="252000" cy="252000"/>
            </a:xfrm>
            <a:prstGeom prst="roundRect">
              <a:avLst/>
            </a:prstGeom>
            <a:solidFill>
              <a:srgbClr val="F1500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7" name="Rounded Rectangle 96"/>
            <p:cNvSpPr/>
            <p:nvPr/>
          </p:nvSpPr>
          <p:spPr>
            <a:xfrm>
              <a:off x="4550286" y="5525807"/>
              <a:ext cx="252000" cy="252000"/>
            </a:xfrm>
            <a:prstGeom prst="roundRect">
              <a:avLst/>
            </a:prstGeom>
            <a:solidFill>
              <a:srgbClr val="F1500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50235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build="p"/>
      <p:bldP spid="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105" y="1785257"/>
            <a:ext cx="8173591" cy="384679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71153" y="622826"/>
            <a:ext cx="6453054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AW Conqueror Sans Light" panose="020B0303040502020204" pitchFamily="34" charset="0"/>
              </a:rPr>
              <a:t>Twist and Pulse </a:t>
            </a:r>
            <a:r>
              <a:rPr lang="en-US" sz="2800" smtClean="0">
                <a:solidFill>
                  <a:schemeClr val="accent1"/>
                </a:solidFill>
                <a:latin typeface="AW Conqueror Sans Light" panose="020B0303040502020204" pitchFamily="34" charset="0"/>
              </a:rPr>
              <a:t>faster than </a:t>
            </a:r>
            <a:r>
              <a:rPr lang="en-US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AW Conqueror Sans Light" panose="020B0303040502020204" pitchFamily="34" charset="0"/>
              </a:rPr>
              <a:t>Control</a:t>
            </a:r>
            <a:endParaRPr lang="en-US" sz="2800">
              <a:solidFill>
                <a:schemeClr val="tx1">
                  <a:lumMod val="75000"/>
                  <a:lumOff val="25000"/>
                </a:schemeClr>
              </a:solidFill>
              <a:latin typeface="AW Conqueror Sans Light" panose="020B03030405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92025" y="5600046"/>
            <a:ext cx="1104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80%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473150" y="5583500"/>
            <a:ext cx="1104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95%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96875" y="6083239"/>
            <a:ext cx="1104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3 pages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3636180" y="5583500"/>
            <a:ext cx="0" cy="869071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758780" y="5600046"/>
            <a:ext cx="1104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80%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139905" y="5583500"/>
            <a:ext cx="1104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95%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463630" y="6083239"/>
            <a:ext cx="1104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6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pages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425535" y="5547487"/>
            <a:ext cx="1104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Overall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71153" y="1419224"/>
            <a:ext cx="5138057" cy="5127879"/>
          </a:xfrm>
          <a:prstGeom prst="rect">
            <a:avLst/>
          </a:prstGeom>
          <a:solidFill>
            <a:schemeClr val="l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1001">
            <a:schemeClr val="l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 rot="16200000">
            <a:off x="-180136" y="3164473"/>
            <a:ext cx="11049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seconds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6448418" y="2038402"/>
            <a:ext cx="948657" cy="431710"/>
            <a:chOff x="6356518" y="2038402"/>
            <a:chExt cx="948657" cy="431710"/>
          </a:xfrm>
        </p:grpSpPr>
        <p:cxnSp>
          <p:nvCxnSpPr>
            <p:cNvPr id="16" name="Straight Connector 15"/>
            <p:cNvCxnSpPr/>
            <p:nvPr/>
          </p:nvCxnSpPr>
          <p:spPr>
            <a:xfrm flipH="1">
              <a:off x="6482824" y="2261272"/>
              <a:ext cx="326489" cy="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H="1">
              <a:off x="6490444" y="2338422"/>
              <a:ext cx="655102" cy="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6356518" y="2038402"/>
              <a:ext cx="5865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*</a:t>
              </a:r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718593" y="2100780"/>
              <a:ext cx="5865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*</a:t>
              </a:r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68104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6425535" y="5547487"/>
            <a:ext cx="1104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Overall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105" y="1785257"/>
            <a:ext cx="8173591" cy="3846793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163053" y="1419225"/>
            <a:ext cx="5138057" cy="4933950"/>
          </a:xfrm>
          <a:prstGeom prst="rect">
            <a:avLst/>
          </a:prstGeom>
          <a:solidFill>
            <a:schemeClr val="l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1001">
            <a:schemeClr val="l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071153" y="622826"/>
            <a:ext cx="6453054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3</a:t>
            </a: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W Conqueror Sans Light" panose="020B0303040502020204" pitchFamily="34" charset="0"/>
              </a:rPr>
              <a:t> Pages </a:t>
            </a:r>
            <a:r>
              <a:rPr lang="en-US" sz="2800" dirty="0" smtClean="0">
                <a:solidFill>
                  <a:schemeClr val="accent1"/>
                </a:solidFill>
                <a:latin typeface="AW Conqueror Sans Light" panose="020B0303040502020204" pitchFamily="34" charset="0"/>
              </a:rPr>
              <a:t>faster than </a:t>
            </a: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6</a:t>
            </a: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W Conqueror Sans Light" panose="020B0303040502020204" pitchFamily="34" charset="0"/>
              </a:rPr>
              <a:t> Pages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  <a:latin typeface="AW Conqueror Sans Light" panose="020B03030405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301111" y="1561427"/>
            <a:ext cx="1314995" cy="4439324"/>
          </a:xfrm>
          <a:prstGeom prst="rect">
            <a:avLst/>
          </a:prstGeom>
          <a:solidFill>
            <a:schemeClr val="lt1">
              <a:alpha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1001">
            <a:schemeClr val="l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92025" y="5600046"/>
            <a:ext cx="1104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80%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473150" y="5583500"/>
            <a:ext cx="1104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95%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96875" y="6083239"/>
            <a:ext cx="1104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Open Sans Light" panose="020B0306030504020204" pitchFamily="34" charset="0"/>
                <a:cs typeface="Open Sans Light" panose="020B0306030504020204" pitchFamily="34" charset="0"/>
              </a:rPr>
              <a:t>3 pages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3636180" y="5583500"/>
            <a:ext cx="0" cy="869071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758780" y="5600046"/>
            <a:ext cx="1104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80%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139905" y="5583500"/>
            <a:ext cx="1104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95%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463630" y="6083239"/>
            <a:ext cx="1104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Open Sans Light" panose="020B0306030504020204" pitchFamily="34" charset="0"/>
                <a:cs typeface="Open Sans Light" panose="020B0306030504020204" pitchFamily="34" charset="0"/>
              </a:rPr>
              <a:t>6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Open Sans Light" panose="020B0306030504020204" pitchFamily="34" charset="0"/>
                <a:cs typeface="Open Sans Light" panose="020B0306030504020204" pitchFamily="34" charset="0"/>
              </a:rPr>
              <a:t> pages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 rot="16200000">
            <a:off x="-180136" y="3164473"/>
            <a:ext cx="11049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seconds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1308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105" y="1785257"/>
            <a:ext cx="8173591" cy="384679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71153" y="622826"/>
            <a:ext cx="6453054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AW Conqueror Sans Light" panose="020B0303040502020204" pitchFamily="34" charset="0"/>
              </a:rPr>
              <a:t>No effect of Accuracy</a:t>
            </a:r>
            <a:endParaRPr lang="en-US" sz="2800">
              <a:solidFill>
                <a:schemeClr val="tx1">
                  <a:lumMod val="75000"/>
                  <a:lumOff val="25000"/>
                </a:schemeClr>
              </a:solidFill>
              <a:latin typeface="AW Conqueror Sans Light" panose="020B03030405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92025" y="5600046"/>
            <a:ext cx="1104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Open Sans Light" panose="020B0306030504020204" pitchFamily="34" charset="0"/>
                <a:cs typeface="Open Sans Light" panose="020B0306030504020204" pitchFamily="34" charset="0"/>
              </a:rPr>
              <a:t>80%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473150" y="5583500"/>
            <a:ext cx="1104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Open Sans Light" panose="020B0306030504020204" pitchFamily="34" charset="0"/>
                <a:cs typeface="Open Sans Light" panose="020B0306030504020204" pitchFamily="34" charset="0"/>
              </a:rPr>
              <a:t>95%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96875" y="6083239"/>
            <a:ext cx="1104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3 pages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3636180" y="5583500"/>
            <a:ext cx="0" cy="869071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758780" y="5600046"/>
            <a:ext cx="1104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Open Sans Light" panose="020B0306030504020204" pitchFamily="34" charset="0"/>
                <a:cs typeface="Open Sans Light" panose="020B0306030504020204" pitchFamily="34" charset="0"/>
              </a:rPr>
              <a:t>80%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139905" y="5583500"/>
            <a:ext cx="1104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Open Sans Light" panose="020B0306030504020204" pitchFamily="34" charset="0"/>
                <a:cs typeface="Open Sans Light" panose="020B0306030504020204" pitchFamily="34" charset="0"/>
              </a:rPr>
              <a:t>95%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463630" y="6083239"/>
            <a:ext cx="1104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6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pages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425535" y="5547487"/>
            <a:ext cx="1104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Overall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209211" y="1511113"/>
            <a:ext cx="1314995" cy="4439324"/>
          </a:xfrm>
          <a:prstGeom prst="rect">
            <a:avLst/>
          </a:prstGeom>
          <a:solidFill>
            <a:schemeClr val="lt1">
              <a:alpha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1001">
            <a:schemeClr val="l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 rot="16200000">
            <a:off x="-180136" y="3164473"/>
            <a:ext cx="11049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seconds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9631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91560" y="2521059"/>
            <a:ext cx="6198931" cy="181588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No effect of accuracy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W Conqueror Sans Light" panose="020B0303040502020204" pitchFamily="34" charset="0"/>
              </a:rPr>
              <a:t>4x less errors at 95% than 80%...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W Conqueror Sans Light" panose="020B0303040502020204" pitchFamily="34" charset="0"/>
              </a:rPr>
              <a:t>…but more costly at 95%</a:t>
            </a:r>
          </a:p>
        </p:txBody>
      </p:sp>
    </p:spTree>
    <p:extLst>
      <p:ext uri="{BB962C8B-B14F-4D97-AF65-F5344CB8AC3E}">
        <p14:creationId xmlns:p14="http://schemas.microsoft.com/office/powerpoint/2010/main" val="2818947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91560" y="2197894"/>
            <a:ext cx="6198931" cy="246221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Subjective results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W Conqueror Sans Light" panose="020B0303040502020204" pitchFamily="34" charset="0"/>
              </a:rPr>
              <a:t>11/12 Pulse </a:t>
            </a: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&gt;</a:t>
            </a: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W Conqueror Sans Light" panose="020B0303040502020204" pitchFamily="34" charset="0"/>
              </a:rPr>
              <a:t> Control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W Conqueror Sans Light" panose="020B0303040502020204" pitchFamily="34" charset="0"/>
              </a:rPr>
              <a:t>9/11  Pulse </a:t>
            </a: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&gt;</a:t>
            </a: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W Conqueror Sans Light" panose="020B0303040502020204" pitchFamily="34" charset="0"/>
              </a:rPr>
              <a:t> Twist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W Conqueror Sans Light" panose="020B0303040502020204" pitchFamily="34" charset="0"/>
              </a:rPr>
              <a:t>8/11  Pulse less distracting than Twist</a:t>
            </a:r>
          </a:p>
        </p:txBody>
      </p:sp>
    </p:spTree>
    <p:extLst>
      <p:ext uri="{BB962C8B-B14F-4D97-AF65-F5344CB8AC3E}">
        <p14:creationId xmlns:p14="http://schemas.microsoft.com/office/powerpoint/2010/main" val="440973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7462" y="2926080"/>
            <a:ext cx="989076" cy="1005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928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9174" y="1999456"/>
            <a:ext cx="7667625" cy="2859088"/>
          </a:xfrm>
        </p:spPr>
        <p:txBody>
          <a:bodyPr anchor="ctr">
            <a:normAutofit/>
          </a:bodyPr>
          <a:lstStyle/>
          <a:p>
            <a:r>
              <a:rPr lang="en-US" sz="2800" smtClean="0">
                <a:latin typeface="+mj-lt"/>
              </a:rPr>
              <a:t>Ephemeral</a:t>
            </a:r>
            <a:r>
              <a:rPr lang="en-US" sz="2800" smtClean="0"/>
              <a:t> highlighting for icon selection</a:t>
            </a:r>
          </a:p>
          <a:p>
            <a:endParaRPr lang="en-US" sz="2800" smtClean="0"/>
          </a:p>
          <a:p>
            <a:r>
              <a:rPr lang="en-US" sz="2800" smtClean="0">
                <a:latin typeface="+mj-lt"/>
              </a:rPr>
              <a:t>Preattentive</a:t>
            </a:r>
            <a:r>
              <a:rPr lang="en-US" sz="2800" smtClean="0"/>
              <a:t> visual properties — motion</a:t>
            </a:r>
          </a:p>
          <a:p>
            <a:endParaRPr lang="en-US" sz="2800"/>
          </a:p>
          <a:p>
            <a:r>
              <a:rPr lang="en-US" sz="2800" smtClean="0">
                <a:latin typeface="+mj-lt"/>
              </a:rPr>
              <a:t>Twist &amp; Pulse </a:t>
            </a:r>
            <a:r>
              <a:rPr lang="en-US" sz="2800" smtClean="0"/>
              <a:t>faster (8-10%) and preferred</a:t>
            </a:r>
          </a:p>
        </p:txBody>
      </p:sp>
    </p:spTree>
    <p:extLst>
      <p:ext uri="{BB962C8B-B14F-4D97-AF65-F5344CB8AC3E}">
        <p14:creationId xmlns:p14="http://schemas.microsoft.com/office/powerpoint/2010/main" val="3535294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3672003" y="775046"/>
            <a:ext cx="1800000" cy="1800000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prstClr val="white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1352837" y="794767"/>
            <a:ext cx="1800000" cy="1800000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prstClr val="white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5991168" y="794767"/>
            <a:ext cx="1800000" cy="1800000"/>
          </a:xfrm>
          <a:prstGeom prst="ellipse">
            <a:avLst/>
          </a:prstGeom>
          <a:blipFill>
            <a:blip r:embed="rId5"/>
            <a:stretch>
              <a:fillRect/>
            </a:stretch>
          </a:blip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188311" y="2792795"/>
            <a:ext cx="2129051" cy="369332"/>
          </a:xfrm>
          <a:prstGeom prst="rect">
            <a:avLst/>
          </a:prstGeom>
          <a:noFill/>
        </p:spPr>
        <p:txBody>
          <a:bodyPr wrap="square" lIns="274320">
            <a:spAutoFit/>
          </a:bodyPr>
          <a:lstStyle/>
          <a:p>
            <a:pPr algn="ctr"/>
            <a:r>
              <a:rPr lang="en-US" smtClean="0">
                <a:solidFill>
                  <a:prstClr val="black">
                    <a:lumMod val="75000"/>
                    <a:lumOff val="25000"/>
                  </a:prstClr>
                </a:solidFill>
                <a:ea typeface="Kozuka Gothic Pro L" pitchFamily="34" charset="-128"/>
              </a:rPr>
              <a:t>Antoine Ponsard</a:t>
            </a:r>
            <a:endParaRPr 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507476" y="2792795"/>
            <a:ext cx="2129051" cy="369332"/>
          </a:xfrm>
          <a:prstGeom prst="rect">
            <a:avLst/>
          </a:prstGeom>
          <a:noFill/>
        </p:spPr>
        <p:txBody>
          <a:bodyPr wrap="square" lIns="274320">
            <a:spAutoFit/>
          </a:bodyPr>
          <a:lstStyle/>
          <a:p>
            <a:pPr algn="ctr"/>
            <a:r>
              <a:rPr lang="en-US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Kamyar</a:t>
            </a:r>
            <a:r>
              <a:rPr lang="en-US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Ardekani</a:t>
            </a:r>
            <a:endParaRPr 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826641" y="2792795"/>
            <a:ext cx="2129051" cy="369332"/>
          </a:xfrm>
          <a:prstGeom prst="rect">
            <a:avLst/>
          </a:prstGeom>
          <a:noFill/>
        </p:spPr>
        <p:txBody>
          <a:bodyPr wrap="square" lIns="274320">
            <a:spAutoFit/>
          </a:bodyPr>
          <a:lstStyle/>
          <a:p>
            <a:pPr algn="ctr"/>
            <a:r>
              <a:rPr lang="en-US" err="1" smtClean="0">
                <a:solidFill>
                  <a:prstClr val="black">
                    <a:lumMod val="75000"/>
                    <a:lumOff val="25000"/>
                  </a:prstClr>
                </a:solidFill>
                <a:ea typeface="Kozuka Gothic Pro L" pitchFamily="34" charset="-128"/>
              </a:rPr>
              <a:t>Kailun</a:t>
            </a:r>
            <a:r>
              <a:rPr lang="en-US" smtClean="0">
                <a:solidFill>
                  <a:prstClr val="black">
                    <a:lumMod val="75000"/>
                    <a:lumOff val="25000"/>
                  </a:prstClr>
                </a:solidFill>
                <a:ea typeface="Kozuka Gothic Pro L" pitchFamily="34" charset="-128"/>
              </a:rPr>
              <a:t> Zhang</a:t>
            </a:r>
            <a:endParaRPr 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3638694" y="3809983"/>
            <a:ext cx="1800000" cy="1800000"/>
          </a:xfrm>
          <a:prstGeom prst="ellipse">
            <a:avLst/>
          </a:prstGeom>
          <a:blipFill>
            <a:blip r:embed="rId6"/>
            <a:stretch>
              <a:fillRect/>
            </a:stretch>
          </a:blip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prstClr val="white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 flipH="1">
            <a:off x="5957860" y="3829704"/>
            <a:ext cx="1800000" cy="1800000"/>
          </a:xfrm>
          <a:prstGeom prst="ellipse">
            <a:avLst/>
          </a:prstGeom>
          <a:blipFill>
            <a:blip r:embed="rId7"/>
            <a:stretch>
              <a:fillRect/>
            </a:stretch>
          </a:blip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155003" y="5827732"/>
            <a:ext cx="2129051" cy="369332"/>
          </a:xfrm>
          <a:prstGeom prst="rect">
            <a:avLst/>
          </a:prstGeom>
          <a:noFill/>
        </p:spPr>
        <p:txBody>
          <a:bodyPr wrap="square" lIns="274320">
            <a:spAutoFit/>
          </a:bodyPr>
          <a:lstStyle/>
          <a:p>
            <a:pPr algn="ctr"/>
            <a:r>
              <a:rPr lang="en-US" smtClean="0">
                <a:solidFill>
                  <a:prstClr val="black">
                    <a:lumMod val="75000"/>
                    <a:lumOff val="25000"/>
                  </a:prstClr>
                </a:solidFill>
                <a:ea typeface="Kozuka Gothic Pro L" pitchFamily="34" charset="-128"/>
              </a:rPr>
              <a:t>Frederic Ren</a:t>
            </a:r>
            <a:endParaRPr 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474168" y="5827732"/>
            <a:ext cx="2129051" cy="369332"/>
          </a:xfrm>
          <a:prstGeom prst="rect">
            <a:avLst/>
          </a:prstGeom>
          <a:noFill/>
        </p:spPr>
        <p:txBody>
          <a:bodyPr wrap="square" lIns="274320">
            <a:spAutoFit/>
          </a:bodyPr>
          <a:lstStyle/>
          <a:p>
            <a:pPr algn="ctr"/>
            <a:r>
              <a:rPr lang="en-US" err="1" smtClean="0">
                <a:solidFill>
                  <a:prstClr val="black">
                    <a:lumMod val="75000"/>
                    <a:lumOff val="25000"/>
                  </a:prstClr>
                </a:solidFill>
                <a:ea typeface="Kozuka Gothic Pro L" pitchFamily="34" charset="-128"/>
              </a:rPr>
              <a:t>Matei</a:t>
            </a:r>
            <a:r>
              <a:rPr lang="en-US" smtClean="0">
                <a:solidFill>
                  <a:prstClr val="black">
                    <a:lumMod val="75000"/>
                    <a:lumOff val="25000"/>
                  </a:prstClr>
                </a:solidFill>
                <a:ea typeface="Kozuka Gothic Pro L" pitchFamily="34" charset="-128"/>
              </a:rPr>
              <a:t> </a:t>
            </a:r>
            <a:r>
              <a:rPr lang="en-US" err="1" smtClean="0">
                <a:solidFill>
                  <a:prstClr val="black">
                    <a:lumMod val="75000"/>
                    <a:lumOff val="25000"/>
                  </a:prstClr>
                </a:solidFill>
                <a:ea typeface="Kozuka Gothic Pro L" pitchFamily="34" charset="-128"/>
              </a:rPr>
              <a:t>Negulescu</a:t>
            </a:r>
            <a:endParaRPr 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726715" y="5827732"/>
            <a:ext cx="2262283" cy="369332"/>
          </a:xfrm>
          <a:prstGeom prst="rect">
            <a:avLst/>
          </a:prstGeom>
          <a:noFill/>
        </p:spPr>
        <p:txBody>
          <a:bodyPr wrap="square" lIns="274320">
            <a:spAutoFit/>
          </a:bodyPr>
          <a:lstStyle/>
          <a:p>
            <a:pPr algn="ctr"/>
            <a:r>
              <a:rPr lang="en-US" smtClean="0">
                <a:solidFill>
                  <a:prstClr val="black">
                    <a:lumMod val="75000"/>
                    <a:lumOff val="25000"/>
                  </a:prstClr>
                </a:solidFill>
                <a:ea typeface="Kozuka Gothic Pro L" pitchFamily="34" charset="-128"/>
              </a:rPr>
              <a:t>Joanna McGrenere</a:t>
            </a:r>
            <a:endParaRPr 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 flipH="1">
            <a:off x="1319527" y="3809983"/>
            <a:ext cx="1800000" cy="1800000"/>
          </a:xfrm>
          <a:prstGeom prst="ellipse">
            <a:avLst/>
          </a:prstGeom>
          <a:blipFill>
            <a:blip r:embed="rId8"/>
            <a:stretch>
              <a:fillRect/>
            </a:stretch>
          </a:blip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1304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-2"/>
            <a:ext cx="9144000" cy="533400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57225" y="1153678"/>
            <a:ext cx="7248525" cy="3726799"/>
          </a:xfrm>
          <a:prstGeom prst="rect">
            <a:avLst/>
          </a:prstGeom>
        </p:spPr>
        <p:txBody>
          <a:bodyPr wrap="square" lIns="0">
            <a:noAutofit/>
          </a:bodyPr>
          <a:lstStyle/>
          <a:p>
            <a:pPr>
              <a:spcAft>
                <a:spcPts val="1200"/>
              </a:spcAft>
            </a:pPr>
            <a:r>
              <a:rPr lang="en-US" sz="4000" dirty="0" smtClean="0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Twist &amp; Pulse</a:t>
            </a:r>
            <a:endParaRPr lang="en-US" sz="4000" dirty="0">
              <a:solidFill>
                <a:schemeClr val="bg1"/>
              </a:solidFill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  <a:p>
            <a:r>
              <a:rPr lang="en-US" sz="3200" dirty="0" smtClean="0">
                <a:solidFill>
                  <a:schemeClr val="bg1"/>
                </a:solidFill>
                <a:latin typeface="AW Conqueror Sans Light" panose="020B0303040502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Ephemeral Adaptation to Improve</a:t>
            </a:r>
          </a:p>
          <a:p>
            <a:r>
              <a:rPr lang="en-US" sz="3200" dirty="0">
                <a:solidFill>
                  <a:schemeClr val="bg1"/>
                </a:solidFill>
                <a:latin typeface="AW Conqueror Sans Light" panose="020B0303040502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lang="en-US" sz="3200" dirty="0" smtClean="0">
                <a:solidFill>
                  <a:schemeClr val="bg1"/>
                </a:solidFill>
                <a:latin typeface="AW Conqueror Sans Light" panose="020B0303040502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 </a:t>
            </a:r>
            <a:r>
              <a:rPr lang="en-US" sz="3200" dirty="0">
                <a:solidFill>
                  <a:schemeClr val="bg1"/>
                </a:solidFill>
                <a:latin typeface="AW Conqueror Sans Light" panose="020B0303040502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</a:t>
            </a:r>
            <a:r>
              <a:rPr lang="en-US" sz="3200" dirty="0" smtClean="0">
                <a:solidFill>
                  <a:schemeClr val="bg1"/>
                </a:solidFill>
                <a:latin typeface="AW Conqueror Sans Light" panose="020B0303040502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election on Smartphones</a:t>
            </a:r>
          </a:p>
          <a:p>
            <a:pPr>
              <a:lnSpc>
                <a:spcPct val="150000"/>
              </a:lnSpc>
            </a:pPr>
            <a:endParaRPr lang="en-US" sz="3200" dirty="0">
              <a:solidFill>
                <a:schemeClr val="bg1"/>
              </a:solidFill>
              <a:latin typeface="AW Conqueror Sans Light" panose="020B0303040502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2400" dirty="0" smtClean="0">
                <a:solidFill>
                  <a:schemeClr val="accent1"/>
                </a:solidFill>
                <a:latin typeface="AW Conqueror Sans Light" panose="020B0303040502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antoineponsard.com</a:t>
            </a:r>
          </a:p>
          <a:p>
            <a:r>
              <a:rPr lang="en-US" sz="2400" dirty="0" smtClean="0">
                <a:solidFill>
                  <a:srgbClr val="62C7FA"/>
                </a:solidFill>
                <a:latin typeface="AW Conqueror Sans Light" panose="020B0303040502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aponsard@cs.ubc.ca</a:t>
            </a:r>
          </a:p>
        </p:txBody>
      </p:sp>
      <p:sp>
        <p:nvSpPr>
          <p:cNvPr id="3" name="Rectangle 2"/>
          <p:cNvSpPr/>
          <p:nvPr/>
        </p:nvSpPr>
        <p:spPr>
          <a:xfrm>
            <a:off x="657225" y="5766152"/>
            <a:ext cx="6181725" cy="707886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r>
              <a:rPr 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Antoine Ponsard</a:t>
            </a:r>
            <a:r>
              <a:rPr 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AW Conqueror Sans Light" panose="020B0303040502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200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W Conqueror Sans Light" panose="020B0303040502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Kamyar</a:t>
            </a:r>
            <a:r>
              <a:rPr 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AW Conqueror Sans Light" panose="020B0303040502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W Conqueror Sans Light" panose="020B0303040502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Ardekani</a:t>
            </a:r>
            <a:r>
              <a:rPr 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AW Conqueror Sans Light" panose="020B0303040502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200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W Conqueror Sans Light" panose="020B0303040502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Kailun</a:t>
            </a:r>
            <a:r>
              <a:rPr 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AW Conqueror Sans Light" panose="020B0303040502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Zhang</a:t>
            </a:r>
          </a:p>
          <a:p>
            <a:pPr>
              <a:spcAft>
                <a:spcPts val="1200"/>
              </a:spcAft>
            </a:pPr>
            <a:r>
              <a:rPr 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AW Conqueror Sans Light" panose="020B0303040502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Frederic Ren, </a:t>
            </a:r>
            <a:r>
              <a:rPr lang="en-US" sz="200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W Conqueror Sans Light" panose="020B0303040502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Matei</a:t>
            </a:r>
            <a:r>
              <a:rPr 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AW Conqueror Sans Light" panose="020B0303040502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W Conqueror Sans Light" panose="020B0303040502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Negulescu</a:t>
            </a:r>
            <a:r>
              <a:rPr 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AW Conqueror Sans Light" panose="020B0303040502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Joanna McGrenere</a:t>
            </a:r>
            <a:endParaRPr lang="en-US" sz="2000">
              <a:solidFill>
                <a:schemeClr val="tx1">
                  <a:lumMod val="75000"/>
                  <a:lumOff val="25000"/>
                </a:schemeClr>
              </a:solidFill>
              <a:latin typeface="AW Conqueror Sans Light" panose="020B0303040502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lum bright="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187" y="5620033"/>
            <a:ext cx="734967" cy="10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972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>
            <a:grpSpLocks noChangeAspect="1"/>
          </p:cNvGrpSpPr>
          <p:nvPr/>
        </p:nvGrpSpPr>
        <p:grpSpPr>
          <a:xfrm>
            <a:off x="1828800" y="1205515"/>
            <a:ext cx="5486400" cy="4446971"/>
            <a:chOff x="898246" y="354444"/>
            <a:chExt cx="7255118" cy="5880596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8246" y="356097"/>
              <a:ext cx="989076" cy="1005840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22382" y="361061"/>
              <a:ext cx="989076" cy="1005840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47697" y="354444"/>
              <a:ext cx="989076" cy="1005840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64288" y="363644"/>
              <a:ext cx="989076" cy="1005840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72452" y="381663"/>
              <a:ext cx="989076" cy="100584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64288" y="1574020"/>
              <a:ext cx="989076" cy="1005840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8246" y="2793550"/>
              <a:ext cx="989076" cy="1005840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22382" y="2793550"/>
              <a:ext cx="989076" cy="1005840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0654" y="354444"/>
              <a:ext cx="989076" cy="1005840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67471" y="1576412"/>
              <a:ext cx="989076" cy="1005840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0654" y="1574020"/>
              <a:ext cx="989076" cy="1005840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46518" y="1574020"/>
              <a:ext cx="989076" cy="1005840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22382" y="1575725"/>
              <a:ext cx="989076" cy="1005840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8246" y="1575725"/>
              <a:ext cx="989076" cy="1005840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67471" y="2793550"/>
              <a:ext cx="989076" cy="1005840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8246" y="4011375"/>
              <a:ext cx="989076" cy="1005840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64288" y="2793550"/>
              <a:ext cx="989076" cy="1005840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0654" y="4011375"/>
              <a:ext cx="989076" cy="1005840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77212" y="4011375"/>
              <a:ext cx="989076" cy="1005840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22382" y="4011375"/>
              <a:ext cx="989076" cy="1005840"/>
            </a:xfrm>
            <a:prstGeom prst="rect">
              <a:avLst/>
            </a:prstGeom>
          </p:spPr>
        </p:pic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0654" y="2793550"/>
              <a:ext cx="989076" cy="1005840"/>
            </a:xfrm>
            <a:prstGeom prst="rect">
              <a:avLst/>
            </a:prstGeom>
          </p:spPr>
        </p:pic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46518" y="2793550"/>
              <a:ext cx="989076" cy="1005840"/>
            </a:xfrm>
            <a:prstGeom prst="rect">
              <a:avLst/>
            </a:prstGeom>
          </p:spPr>
        </p:pic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77212" y="5228513"/>
              <a:ext cx="989076" cy="1005840"/>
            </a:xfrm>
            <a:prstGeom prst="rect">
              <a:avLst/>
            </a:prstGeom>
          </p:spPr>
        </p:pic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92170" y="5228513"/>
              <a:ext cx="989076" cy="1005840"/>
            </a:xfrm>
            <a:prstGeom prst="rect">
              <a:avLst/>
            </a:prstGeom>
          </p:spPr>
        </p:pic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69354" y="5228513"/>
              <a:ext cx="989076" cy="1005840"/>
            </a:xfrm>
            <a:prstGeom prst="rect">
              <a:avLst/>
            </a:prstGeom>
          </p:spPr>
        </p:pic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50858" y="4011375"/>
              <a:ext cx="989076" cy="1005840"/>
            </a:xfrm>
            <a:prstGeom prst="rect">
              <a:avLst/>
            </a:prstGeom>
          </p:spPr>
        </p:pic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64288" y="5229200"/>
              <a:ext cx="989076" cy="1005840"/>
            </a:xfrm>
            <a:prstGeom prst="rect">
              <a:avLst/>
            </a:prstGeom>
          </p:spPr>
        </p:pic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64288" y="4001545"/>
              <a:ext cx="989076" cy="1005840"/>
            </a:xfrm>
            <a:prstGeom prst="rect">
              <a:avLst/>
            </a:prstGeom>
          </p:spPr>
        </p:pic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3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22382" y="5228513"/>
              <a:ext cx="989076" cy="1005840"/>
            </a:xfrm>
            <a:prstGeom prst="rect">
              <a:avLst/>
            </a:prstGeom>
          </p:spPr>
        </p:pic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3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8246" y="5228513"/>
              <a:ext cx="989076" cy="100584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84194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51245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859344" y="2736503"/>
            <a:ext cx="3425312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AW Conqueror Sans Light" panose="020B0303040502020204" pitchFamily="34" charset="0"/>
              </a:rPr>
              <a:t>Patterns of use</a:t>
            </a:r>
          </a:p>
          <a:p>
            <a:pPr algn="ctr"/>
            <a:endParaRPr lang="en-US" sz="2800" smtClean="0">
              <a:solidFill>
                <a:schemeClr val="tx1">
                  <a:lumMod val="75000"/>
                  <a:lumOff val="25000"/>
                </a:schemeClr>
              </a:solidFill>
              <a:latin typeface="AW Conqueror Sans Light" panose="020B0303040502020204" pitchFamily="34" charset="0"/>
            </a:endParaRPr>
          </a:p>
          <a:p>
            <a:pPr algn="ctr"/>
            <a:r>
              <a:rPr lang="en-US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AW Conqueror Sans Light" panose="020B0303040502020204" pitchFamily="34" charset="0"/>
              </a:rPr>
              <a:t>Context-aware</a:t>
            </a:r>
            <a:endParaRPr lang="en-US" sz="2800">
              <a:solidFill>
                <a:schemeClr val="tx1">
                  <a:lumMod val="75000"/>
                  <a:lumOff val="25000"/>
                </a:schemeClr>
              </a:solidFill>
              <a:latin typeface="AW Conqueror Sans Light" panose="020B03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1038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7462" y="2926080"/>
            <a:ext cx="989076" cy="1005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700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1206765"/>
            <a:ext cx="747950" cy="76062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4505" y="1210519"/>
            <a:ext cx="747950" cy="76062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1102" y="1205515"/>
            <a:ext cx="747950" cy="76062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7250" y="1212472"/>
            <a:ext cx="747950" cy="76062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0349" y="1226098"/>
            <a:ext cx="747950" cy="76062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7250" y="2127772"/>
            <a:ext cx="747950" cy="76062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3049994"/>
            <a:ext cx="747950" cy="76062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4505" y="3049994"/>
            <a:ext cx="747950" cy="76062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5915" y="1205515"/>
            <a:ext cx="747950" cy="76062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6583" y="2129581"/>
            <a:ext cx="747950" cy="76062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5915" y="2127772"/>
            <a:ext cx="747950" cy="76062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0210" y="2127772"/>
            <a:ext cx="747950" cy="76062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4505" y="2129061"/>
            <a:ext cx="747950" cy="760627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2129061"/>
            <a:ext cx="747950" cy="760627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6583" y="3049994"/>
            <a:ext cx="747950" cy="760627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3970926"/>
            <a:ext cx="747950" cy="760627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7250" y="3049994"/>
            <a:ext cx="747950" cy="760627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5915" y="3970926"/>
            <a:ext cx="747950" cy="760627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3421" y="3970926"/>
            <a:ext cx="747950" cy="760627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4505" y="3970926"/>
            <a:ext cx="747950" cy="760627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5915" y="3049994"/>
            <a:ext cx="747950" cy="760627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0210" y="3049994"/>
            <a:ext cx="747950" cy="760627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3421" y="4891339"/>
            <a:ext cx="747950" cy="760627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2186" y="4891339"/>
            <a:ext cx="747950" cy="760627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8007" y="4891339"/>
            <a:ext cx="747950" cy="760627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4020" y="3970926"/>
            <a:ext cx="747950" cy="760627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7250" y="4891859"/>
            <a:ext cx="747950" cy="760627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7250" y="3963493"/>
            <a:ext cx="747950" cy="760627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4505" y="4891339"/>
            <a:ext cx="747950" cy="760627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4891339"/>
            <a:ext cx="747950" cy="760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937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"/>
    </mc:Choice>
    <mc:Fallback xmlns="">
      <p:transition spd="slow" advClick="0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repeatCount="indefinite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50" fill="hold"/>
                                        <p:tgtEl>
                                          <p:spTgt spid="30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7035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ustom 1">
      <a:majorFont>
        <a:latin typeface="Open Sans Extrabold"/>
        <a:ea typeface=""/>
        <a:cs typeface=""/>
      </a:majorFont>
      <a:minorFont>
        <a:latin typeface="AW Conqueror San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4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1085</TotalTime>
  <Words>643</Words>
  <Application>Microsoft Office PowerPoint</Application>
  <PresentationFormat>On-screen Show (4:3)</PresentationFormat>
  <Paragraphs>179</Paragraphs>
  <Slides>32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1" baseType="lpstr">
      <vt:lpstr>Open Sans Extrabold</vt:lpstr>
      <vt:lpstr>Arial</vt:lpstr>
      <vt:lpstr>Arial Narrow</vt:lpstr>
      <vt:lpstr>Kozuka Gothic Pro L</vt:lpstr>
      <vt:lpstr>Open Sans Light</vt:lpstr>
      <vt:lpstr>AW Conqueror Sans Light</vt:lpstr>
      <vt:lpstr>Open Sans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UBC CS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TwistAndPulse</dc:title>
  <dc:creator>Antoine Ponsard</dc:creator>
  <cp:lastModifiedBy>Antoine Ponsard</cp:lastModifiedBy>
  <cp:revision>84</cp:revision>
  <dcterms:created xsi:type="dcterms:W3CDTF">2015-02-02T05:08:18Z</dcterms:created>
  <dcterms:modified xsi:type="dcterms:W3CDTF">2015-06-07T21:39:50Z</dcterms:modified>
</cp:coreProperties>
</file>