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5F57"/>
    <a:srgbClr val="F4F8F6"/>
    <a:srgbClr val="005E54"/>
    <a:srgbClr val="BF2129"/>
    <a:srgbClr val="E0AEA7"/>
    <a:srgbClr val="EDD0CC"/>
    <a:srgbClr val="BBD0A9"/>
    <a:srgbClr val="CFDEC3"/>
    <a:srgbClr val="F1F7ED"/>
    <a:srgbClr val="D0E3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1"/>
    <p:restoredTop sz="75646"/>
  </p:normalViewPr>
  <p:slideViewPr>
    <p:cSldViewPr snapToGrid="0" snapToObjects="1">
      <p:cViewPr>
        <p:scale>
          <a:sx n="83" d="100"/>
          <a:sy n="83" d="100"/>
        </p:scale>
        <p:origin x="1072" y="36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E9D5E9-7767-A947-AA0D-8B52FCC2079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6092F2-A627-584D-9CB1-470615D4AC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40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6DBFB9-FA27-3C4C-9FDD-22B81D94C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726288-4D7F-E648-84B9-C1CBA77A8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1DD0A3-FE66-4B40-9F65-823F2252B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29D4EC-4659-2F46-AE74-A9A76A9F3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2D05D5-E2CF-B247-80DD-288E42A2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59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49DE75-8651-B340-A4E1-9D74A2EEA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853A2B-49AE-D74A-88A9-EBDF4352B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0A866B-1F58-D143-95D4-00E50E523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8F4322-A59D-C643-8632-B64AF73CE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E483DE-AC8C-7040-87F9-942EE0E3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E7578E1-3883-154C-971E-BBE49BC1CB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7FC086-4AAF-6C49-80AA-C53E9A744D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700C92-F04F-ED45-B890-B3FE1C0C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FF68F4-69CC-D44E-B3AB-5D3F715B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01B68B-9222-5A46-8B01-27415A9C4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5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559EF-16A9-9940-A2CC-797017BB6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8161E0-D5E7-AA43-922F-4EE518475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6EEAC5-AAC6-154A-BEDC-FC6BDE20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C4A0B8-B407-7B4B-BAD2-2C55FD78B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A77C60-541F-7044-B1F1-6844D0E1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339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51411-AA86-4C45-B0F5-F1AB3D69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1EDBD2-DAD8-914F-80C9-6DDAB29A0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85903A5-86BF-4A4E-88CB-2CD01F962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D6B79B-3A66-4848-B3C2-39C6311B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4675D0-B104-EF4C-A7E7-E64BC0925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7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345E8-5D35-A64F-9D14-57F468CB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AC622-5435-F14E-8F37-12E4585613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272BAD-0975-9A43-8FB1-8422785AE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180974-87F7-484A-B8DA-60DD0063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1EE61D6-13DE-7749-BEC2-CBDB47334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1CFC5A-A1F0-DF49-9228-EBFB349B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F7171-D8C7-E94F-89FB-48796576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53B4D3-DB7A-B346-8EF1-4384371A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1B1935-E84F-BD4E-A388-25E8F6AAF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8E1E23B-F9FB-D645-B4EB-634AC272BB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C92E46-CE1D-6F41-91ED-81AC3FF67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9D428F9-903C-124E-8FCC-BBF62614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6C39EC-E941-5248-8137-7FAE66D7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4509CCC-45D0-714E-927A-FCB94055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0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3B3D25-4CF1-E949-957E-81C3841E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AFF376-2837-BB43-BB5D-C37ED595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4DF74C-6638-9D4E-B022-D85B0ACB4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FF356A-1B1B-9040-AB7E-BC4300E1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9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D2E0B9E-7BE2-014B-B717-7E72C69F0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13ACE6D-9197-764B-876B-015A1D90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E3F80C-E286-5642-ACE2-3306E0322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3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F6BE5-F802-F948-ADF6-CE6333F0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FCE873-560E-8840-89D1-834E74810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FC223E-7ECC-F04A-B2E9-F46BEEACE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8F256B-E769-6D45-BDDF-9A36848C4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65B286-129E-6448-AA02-AFA3DA45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948691-537F-464E-9A75-1E96E9034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4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C0280-8A40-1246-9B13-D551CD361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87FB61-9278-8948-9F7B-E661083AC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150176-9422-FE44-819B-698BFD2B2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0A0FAC-451D-7C4C-8C06-A2DA6B2B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F640B-FAFA-D141-972B-41AE22B5C71C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FDF60F-A5FE-1349-8E8B-6BC44E1C2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070892-10A1-0E47-AB2F-CE2D6862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045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97DDC25-3DBE-034C-B72A-194D10685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79730-2A13-9B4D-8068-E38415B8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7A54FE-941B-0941-AD46-301AA1142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F640B-FAFA-D141-972B-41AE22B5C71C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D0C9F9-F819-DA4D-868E-875AD2B93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27374-901C-7F43-B71A-660911B31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133285-60E7-B34B-8CE8-7AF53ECCDEB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38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12" Type="http://schemas.openxmlformats.org/officeDocument/2006/relationships/image" Target="../media/image13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svg"/><Relationship Id="rId15" Type="http://schemas.openxmlformats.org/officeDocument/2006/relationships/image" Target="../media/image14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4.svg"/><Relationship Id="rId1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Rechteck 162">
            <a:extLst>
              <a:ext uri="{FF2B5EF4-FFF2-40B4-BE49-F238E27FC236}">
                <a16:creationId xmlns:a16="http://schemas.microsoft.com/office/drawing/2014/main" id="{C3EDBCEB-5E17-FC28-5321-1AAEBB64F8BE}"/>
              </a:ext>
            </a:extLst>
          </p:cNvPr>
          <p:cNvSpPr/>
          <p:nvPr/>
        </p:nvSpPr>
        <p:spPr>
          <a:xfrm>
            <a:off x="1075338" y="1373860"/>
            <a:ext cx="7834746" cy="43186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168BBF3F-B6D0-F139-22C0-C539F8EBFA33}"/>
              </a:ext>
            </a:extLst>
          </p:cNvPr>
          <p:cNvCxnSpPr>
            <a:cxnSpLocks/>
          </p:cNvCxnSpPr>
          <p:nvPr/>
        </p:nvCxnSpPr>
        <p:spPr>
          <a:xfrm>
            <a:off x="2717699" y="2045616"/>
            <a:ext cx="0" cy="1918710"/>
          </a:xfrm>
          <a:prstGeom prst="straightConnector1">
            <a:avLst/>
          </a:prstGeom>
          <a:ln w="15875">
            <a:solidFill>
              <a:srgbClr val="025F57"/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Grafik 47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2C1EBD30-0B39-F648-467A-26F3D7087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01455"/>
            <a:ext cx="12257455" cy="4610348"/>
          </a:xfrm>
          <a:prstGeom prst="rect">
            <a:avLst/>
          </a:prstGeom>
        </p:spPr>
      </p:pic>
      <p:pic>
        <p:nvPicPr>
          <p:cNvPr id="50" name="Grafik 49" descr="Ein Bild, das Text, Screenshot, Schrift, Algebra enthält.&#10;&#10;KI-generierte Inhalte können fehlerhaft sein.">
            <a:extLst>
              <a:ext uri="{FF2B5EF4-FFF2-40B4-BE49-F238E27FC236}">
                <a16:creationId xmlns:a16="http://schemas.microsoft.com/office/drawing/2014/main" id="{FA8ECCD2-F22D-6CD5-8E8E-0A1BE0968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8769"/>
            <a:ext cx="12257456" cy="3425483"/>
          </a:xfrm>
          <a:prstGeom prst="rect">
            <a:avLst/>
          </a:prstGeom>
        </p:spPr>
      </p:pic>
      <p:sp>
        <p:nvSpPr>
          <p:cNvPr id="43" name="Textfeld 42">
            <a:extLst>
              <a:ext uri="{FF2B5EF4-FFF2-40B4-BE49-F238E27FC236}">
                <a16:creationId xmlns:a16="http://schemas.microsoft.com/office/drawing/2014/main" id="{EE4EE8D7-80A3-C354-8E9D-68D2AE090E43}"/>
              </a:ext>
            </a:extLst>
          </p:cNvPr>
          <p:cNvSpPr txBox="1"/>
          <p:nvPr/>
        </p:nvSpPr>
        <p:spPr>
          <a:xfrm>
            <a:off x="2214894" y="4641423"/>
            <a:ext cx="159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latin typeface="Nunito" pitchFamily="2" charset="77"/>
              </a:rPr>
              <a:t>Node Peer A</a:t>
            </a:r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54704729-145A-4376-C489-62F7241174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673815" y="4017971"/>
            <a:ext cx="684658" cy="684658"/>
          </a:xfrm>
          <a:prstGeom prst="rect">
            <a:avLst/>
          </a:prstGeom>
        </p:spPr>
      </p:pic>
      <p:sp>
        <p:nvSpPr>
          <p:cNvPr id="60" name="Textfeld 59">
            <a:extLst>
              <a:ext uri="{FF2B5EF4-FFF2-40B4-BE49-F238E27FC236}">
                <a16:creationId xmlns:a16="http://schemas.microsoft.com/office/drawing/2014/main" id="{1193F167-7743-FB54-1243-FCBE98E639AC}"/>
              </a:ext>
            </a:extLst>
          </p:cNvPr>
          <p:cNvSpPr txBox="1"/>
          <p:nvPr/>
        </p:nvSpPr>
        <p:spPr>
          <a:xfrm>
            <a:off x="6226574" y="4630194"/>
            <a:ext cx="159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latin typeface="Nunito" pitchFamily="2" charset="77"/>
              </a:rPr>
              <a:t>Node Peer B</a:t>
            </a:r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7711AE74-FB9D-F6B1-831B-7C4F8FEE9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688781" y="4010028"/>
            <a:ext cx="678086" cy="678086"/>
          </a:xfrm>
          <a:prstGeom prst="rect">
            <a:avLst/>
          </a:prstGeom>
        </p:spPr>
      </p:pic>
      <p:sp>
        <p:nvSpPr>
          <p:cNvPr id="67" name="Textfeld 66">
            <a:extLst>
              <a:ext uri="{FF2B5EF4-FFF2-40B4-BE49-F238E27FC236}">
                <a16:creationId xmlns:a16="http://schemas.microsoft.com/office/drawing/2014/main" id="{3F69A69A-3B92-CBD9-0949-A54E18056173}"/>
              </a:ext>
            </a:extLst>
          </p:cNvPr>
          <p:cNvSpPr txBox="1"/>
          <p:nvPr/>
        </p:nvSpPr>
        <p:spPr>
          <a:xfrm>
            <a:off x="4222711" y="2695378"/>
            <a:ext cx="159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latin typeface="Nunito" pitchFamily="2" charset="77"/>
              </a:rPr>
              <a:t>Super Peer</a:t>
            </a:r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1186DE93-B6EA-B341-AA34-ACE19F7D96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604568" y="1994862"/>
            <a:ext cx="838786" cy="838786"/>
          </a:xfrm>
          <a:prstGeom prst="rect">
            <a:avLst/>
          </a:prstGeom>
        </p:spPr>
      </p:pic>
      <p:sp>
        <p:nvSpPr>
          <p:cNvPr id="79" name="Textfeld 78">
            <a:extLst>
              <a:ext uri="{FF2B5EF4-FFF2-40B4-BE49-F238E27FC236}">
                <a16:creationId xmlns:a16="http://schemas.microsoft.com/office/drawing/2014/main" id="{54B41A48-1B0E-1D10-BE4C-CA1D4D4DB5E2}"/>
              </a:ext>
            </a:extLst>
          </p:cNvPr>
          <p:cNvSpPr txBox="1"/>
          <p:nvPr/>
        </p:nvSpPr>
        <p:spPr>
          <a:xfrm>
            <a:off x="1364390" y="2958047"/>
            <a:ext cx="1485984" cy="411257"/>
          </a:xfrm>
          <a:prstGeom prst="rect">
            <a:avLst/>
          </a:prstGeom>
          <a:solidFill>
            <a:schemeClr val="bg1"/>
          </a:solidFill>
        </p:spPr>
        <p:txBody>
          <a:bodyPr wrap="none" lIns="0" tIns="36000" rIns="0" bIns="36000" rtlCol="0" anchor="ctr">
            <a:spAutoFit/>
          </a:bodyPr>
          <a:lstStyle/>
          <a:p>
            <a:r>
              <a:rPr lang="en-US" sz="1100" noProof="0" dirty="0">
                <a:latin typeface="Nunito" pitchFamily="2" charset="77"/>
              </a:rPr>
              <a:t>(1) Publish Information</a:t>
            </a:r>
            <a:br>
              <a:rPr lang="en-US" sz="1100" noProof="0" dirty="0">
                <a:latin typeface="Nunito" pitchFamily="2" charset="77"/>
              </a:rPr>
            </a:br>
            <a:r>
              <a:rPr lang="en-US" sz="1100" noProof="0" dirty="0">
                <a:latin typeface="Nunito" pitchFamily="2" charset="77"/>
              </a:rPr>
              <a:t>(2) Connection Request</a:t>
            </a: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99C5658C-5F16-B6F7-0267-FAED6C39E3FD}"/>
              </a:ext>
            </a:extLst>
          </p:cNvPr>
          <p:cNvSpPr txBox="1"/>
          <p:nvPr/>
        </p:nvSpPr>
        <p:spPr>
          <a:xfrm>
            <a:off x="3232317" y="3072012"/>
            <a:ext cx="1583767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100" noProof="0" dirty="0">
                <a:latin typeface="Nunito" pitchFamily="2" charset="77"/>
              </a:rPr>
              <a:t>(3) Connection Response</a:t>
            </a:r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841D5B17-9CB0-D8E4-3913-0BC696500E93}"/>
              </a:ext>
            </a:extLst>
          </p:cNvPr>
          <p:cNvSpPr txBox="1"/>
          <p:nvPr/>
        </p:nvSpPr>
        <p:spPr>
          <a:xfrm>
            <a:off x="5271624" y="3069686"/>
            <a:ext cx="1620635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100" noProof="0" dirty="0">
                <a:latin typeface="Nunito" pitchFamily="2" charset="77"/>
              </a:rPr>
              <a:t>Connection Response (3) 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1645D885-2D65-8E7A-55EE-75B7CA29508A}"/>
              </a:ext>
            </a:extLst>
          </p:cNvPr>
          <p:cNvCxnSpPr>
            <a:cxnSpLocks/>
          </p:cNvCxnSpPr>
          <p:nvPr/>
        </p:nvCxnSpPr>
        <p:spPr>
          <a:xfrm>
            <a:off x="3504624" y="4264205"/>
            <a:ext cx="3064127" cy="0"/>
          </a:xfrm>
          <a:prstGeom prst="straightConnector1">
            <a:avLst/>
          </a:prstGeom>
          <a:ln w="19050">
            <a:solidFill>
              <a:srgbClr val="025F57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feld 85">
            <a:extLst>
              <a:ext uri="{FF2B5EF4-FFF2-40B4-BE49-F238E27FC236}">
                <a16:creationId xmlns:a16="http://schemas.microsoft.com/office/drawing/2014/main" id="{33F3B227-09D3-3C10-976B-FFB6FC94C6E3}"/>
              </a:ext>
            </a:extLst>
          </p:cNvPr>
          <p:cNvSpPr txBox="1"/>
          <p:nvPr/>
        </p:nvSpPr>
        <p:spPr>
          <a:xfrm>
            <a:off x="3997421" y="4038204"/>
            <a:ext cx="1865895" cy="169277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100" noProof="0" dirty="0">
                <a:latin typeface="Nunito" pitchFamily="2" charset="77"/>
              </a:rPr>
              <a:t>(4) Connection Establishment</a:t>
            </a:r>
          </a:p>
        </p:txBody>
      </p: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6BFFD21A-BF2E-8E60-24F7-B46D85AA2BC2}"/>
              </a:ext>
            </a:extLst>
          </p:cNvPr>
          <p:cNvCxnSpPr>
            <a:cxnSpLocks/>
          </p:cNvCxnSpPr>
          <p:nvPr/>
        </p:nvCxnSpPr>
        <p:spPr>
          <a:xfrm>
            <a:off x="3522709" y="4519127"/>
            <a:ext cx="3039822" cy="0"/>
          </a:xfrm>
          <a:prstGeom prst="straightConnector1">
            <a:avLst/>
          </a:prstGeom>
          <a:ln w="15875">
            <a:solidFill>
              <a:srgbClr val="025F57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feld 87">
            <a:extLst>
              <a:ext uri="{FF2B5EF4-FFF2-40B4-BE49-F238E27FC236}">
                <a16:creationId xmlns:a16="http://schemas.microsoft.com/office/drawing/2014/main" id="{6C2CC616-49F2-1F79-62E9-850F12C8C959}"/>
              </a:ext>
            </a:extLst>
          </p:cNvPr>
          <p:cNvSpPr txBox="1"/>
          <p:nvPr/>
        </p:nvSpPr>
        <p:spPr>
          <a:xfrm>
            <a:off x="4029086" y="4572759"/>
            <a:ext cx="1994906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i="1" noProof="0" dirty="0">
                <a:latin typeface="Nunito" pitchFamily="2" charset="77"/>
              </a:rPr>
              <a:t>Direct Communication</a:t>
            </a:r>
          </a:p>
        </p:txBody>
      </p:sp>
      <p:grpSp>
        <p:nvGrpSpPr>
          <p:cNvPr id="152" name="Gruppieren 151">
            <a:extLst>
              <a:ext uri="{FF2B5EF4-FFF2-40B4-BE49-F238E27FC236}">
                <a16:creationId xmlns:a16="http://schemas.microsoft.com/office/drawing/2014/main" id="{81DBB44F-666E-F049-E9A0-6FDABBF4696F}"/>
              </a:ext>
            </a:extLst>
          </p:cNvPr>
          <p:cNvGrpSpPr/>
          <p:nvPr/>
        </p:nvGrpSpPr>
        <p:grpSpPr>
          <a:xfrm>
            <a:off x="2932944" y="2281265"/>
            <a:ext cx="1692000" cy="1692000"/>
            <a:chOff x="2932944" y="2281265"/>
            <a:chExt cx="1692000" cy="1692000"/>
          </a:xfrm>
        </p:grpSpPr>
        <p:cxnSp>
          <p:nvCxnSpPr>
            <p:cNvPr id="128" name="Gerade Verbindung mit Pfeil 127">
              <a:extLst>
                <a:ext uri="{FF2B5EF4-FFF2-40B4-BE49-F238E27FC236}">
                  <a16:creationId xmlns:a16="http://schemas.microsoft.com/office/drawing/2014/main" id="{DABB495F-8E02-D57A-6AB4-EF3C6BCE50E5}"/>
                </a:ext>
              </a:extLst>
            </p:cNvPr>
            <p:cNvCxnSpPr/>
            <p:nvPr/>
          </p:nvCxnSpPr>
          <p:spPr>
            <a:xfrm>
              <a:off x="2932944" y="2285398"/>
              <a:ext cx="1692000" cy="0"/>
            </a:xfrm>
            <a:prstGeom prst="straightConnector1">
              <a:avLst/>
            </a:prstGeom>
            <a:ln w="19050">
              <a:solidFill>
                <a:srgbClr val="025F57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Gerade Verbindung mit Pfeil 128">
              <a:extLst>
                <a:ext uri="{FF2B5EF4-FFF2-40B4-BE49-F238E27FC236}">
                  <a16:creationId xmlns:a16="http://schemas.microsoft.com/office/drawing/2014/main" id="{ACD1424E-ACA7-4DFE-C564-7BAA6613105A}"/>
                </a:ext>
              </a:extLst>
            </p:cNvPr>
            <p:cNvCxnSpPr>
              <a:cxnSpLocks/>
            </p:cNvCxnSpPr>
            <p:nvPr/>
          </p:nvCxnSpPr>
          <p:spPr>
            <a:xfrm>
              <a:off x="2943454" y="2281265"/>
              <a:ext cx="0" cy="1692000"/>
            </a:xfrm>
            <a:prstGeom prst="straightConnector1">
              <a:avLst/>
            </a:prstGeom>
            <a:ln w="19050">
              <a:solidFill>
                <a:srgbClr val="025F57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>
              <a:extLst>
                <a:ext uri="{FF2B5EF4-FFF2-40B4-BE49-F238E27FC236}">
                  <a16:creationId xmlns:a16="http://schemas.microsoft.com/office/drawing/2014/main" id="{F93C9774-BCB1-8D9B-E2C5-E789F32D8886}"/>
                </a:ext>
              </a:extLst>
            </p:cNvPr>
            <p:cNvCxnSpPr>
              <a:cxnSpLocks/>
            </p:cNvCxnSpPr>
            <p:nvPr/>
          </p:nvCxnSpPr>
          <p:spPr>
            <a:xfrm>
              <a:off x="3189225" y="2524776"/>
              <a:ext cx="0" cy="1440000"/>
            </a:xfrm>
            <a:prstGeom prst="straightConnector1">
              <a:avLst/>
            </a:prstGeom>
            <a:ln w="19050">
              <a:solidFill>
                <a:srgbClr val="025F57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Gerade Verbindung mit Pfeil 131">
              <a:extLst>
                <a:ext uri="{FF2B5EF4-FFF2-40B4-BE49-F238E27FC236}">
                  <a16:creationId xmlns:a16="http://schemas.microsoft.com/office/drawing/2014/main" id="{970F4DF5-42FD-C22F-D2D0-BE3C3E46014F}"/>
                </a:ext>
              </a:extLst>
            </p:cNvPr>
            <p:cNvCxnSpPr/>
            <p:nvPr/>
          </p:nvCxnSpPr>
          <p:spPr>
            <a:xfrm>
              <a:off x="3182830" y="2537483"/>
              <a:ext cx="1440000" cy="0"/>
            </a:xfrm>
            <a:prstGeom prst="straightConnector1">
              <a:avLst/>
            </a:prstGeom>
            <a:ln w="19050">
              <a:solidFill>
                <a:srgbClr val="025F57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1" name="Gruppieren 150">
            <a:extLst>
              <a:ext uri="{FF2B5EF4-FFF2-40B4-BE49-F238E27FC236}">
                <a16:creationId xmlns:a16="http://schemas.microsoft.com/office/drawing/2014/main" id="{EF51D372-816F-B2BC-68BE-0C1D4ACAD1DB}"/>
              </a:ext>
            </a:extLst>
          </p:cNvPr>
          <p:cNvGrpSpPr/>
          <p:nvPr/>
        </p:nvGrpSpPr>
        <p:grpSpPr>
          <a:xfrm rot="5400000">
            <a:off x="5456348" y="2277455"/>
            <a:ext cx="1700395" cy="1694021"/>
            <a:chOff x="3074835" y="2423155"/>
            <a:chExt cx="1700395" cy="1694021"/>
          </a:xfrm>
        </p:grpSpPr>
        <p:cxnSp>
          <p:nvCxnSpPr>
            <p:cNvPr id="147" name="Gerade Verbindung mit Pfeil 146">
              <a:extLst>
                <a:ext uri="{FF2B5EF4-FFF2-40B4-BE49-F238E27FC236}">
                  <a16:creationId xmlns:a16="http://schemas.microsoft.com/office/drawing/2014/main" id="{01C0B63E-ECF5-B7B7-2887-628CB8089070}"/>
                </a:ext>
              </a:extLst>
            </p:cNvPr>
            <p:cNvCxnSpPr/>
            <p:nvPr/>
          </p:nvCxnSpPr>
          <p:spPr>
            <a:xfrm>
              <a:off x="3074835" y="2427288"/>
              <a:ext cx="1692000" cy="0"/>
            </a:xfrm>
            <a:prstGeom prst="straightConnector1">
              <a:avLst/>
            </a:prstGeom>
            <a:ln w="19050">
              <a:solidFill>
                <a:srgbClr val="025F57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Gerade Verbindung mit Pfeil 147">
              <a:extLst>
                <a:ext uri="{FF2B5EF4-FFF2-40B4-BE49-F238E27FC236}">
                  <a16:creationId xmlns:a16="http://schemas.microsoft.com/office/drawing/2014/main" id="{8C80F704-8EF8-A747-B2D3-17977D041C74}"/>
                </a:ext>
              </a:extLst>
            </p:cNvPr>
            <p:cNvCxnSpPr>
              <a:cxnSpLocks/>
            </p:cNvCxnSpPr>
            <p:nvPr/>
          </p:nvCxnSpPr>
          <p:spPr>
            <a:xfrm>
              <a:off x="3085344" y="2423155"/>
              <a:ext cx="0" cy="1692000"/>
            </a:xfrm>
            <a:prstGeom prst="straightConnector1">
              <a:avLst/>
            </a:prstGeom>
            <a:ln w="19050">
              <a:solidFill>
                <a:srgbClr val="025F57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Gerade Verbindung mit Pfeil 148">
              <a:extLst>
                <a:ext uri="{FF2B5EF4-FFF2-40B4-BE49-F238E27FC236}">
                  <a16:creationId xmlns:a16="http://schemas.microsoft.com/office/drawing/2014/main" id="{4D9518E4-708F-AC47-8F35-C3DD28DC338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625" y="2677176"/>
              <a:ext cx="0" cy="1440000"/>
            </a:xfrm>
            <a:prstGeom prst="straightConnector1">
              <a:avLst/>
            </a:prstGeom>
            <a:ln w="19050">
              <a:solidFill>
                <a:srgbClr val="025F57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Gerade Verbindung mit Pfeil 149">
              <a:extLst>
                <a:ext uri="{FF2B5EF4-FFF2-40B4-BE49-F238E27FC236}">
                  <a16:creationId xmlns:a16="http://schemas.microsoft.com/office/drawing/2014/main" id="{D543B6B6-2809-61C3-6A46-6CC6DD0D99CC}"/>
                </a:ext>
              </a:extLst>
            </p:cNvPr>
            <p:cNvCxnSpPr/>
            <p:nvPr/>
          </p:nvCxnSpPr>
          <p:spPr>
            <a:xfrm>
              <a:off x="3335230" y="2689883"/>
              <a:ext cx="1440000" cy="0"/>
            </a:xfrm>
            <a:prstGeom prst="straightConnector1">
              <a:avLst/>
            </a:prstGeom>
            <a:ln w="19050">
              <a:solidFill>
                <a:srgbClr val="025F57"/>
              </a:solidFill>
              <a:headEnd type="none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F2FDAD1C-BE30-163C-D68C-4886BFE85790}"/>
              </a:ext>
            </a:extLst>
          </p:cNvPr>
          <p:cNvCxnSpPr>
            <a:cxnSpLocks/>
          </p:cNvCxnSpPr>
          <p:nvPr/>
        </p:nvCxnSpPr>
        <p:spPr>
          <a:xfrm>
            <a:off x="7357258" y="2056614"/>
            <a:ext cx="0" cy="1918710"/>
          </a:xfrm>
          <a:prstGeom prst="straightConnector1">
            <a:avLst/>
          </a:prstGeom>
          <a:ln w="15875">
            <a:solidFill>
              <a:srgbClr val="025F57"/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D8D86117-1C21-EA02-C9D7-1CD31AE1B36D}"/>
              </a:ext>
            </a:extLst>
          </p:cNvPr>
          <p:cNvCxnSpPr>
            <a:cxnSpLocks/>
          </p:cNvCxnSpPr>
          <p:nvPr/>
        </p:nvCxnSpPr>
        <p:spPr>
          <a:xfrm>
            <a:off x="2705493" y="1989056"/>
            <a:ext cx="4656841" cy="0"/>
          </a:xfrm>
          <a:prstGeom prst="straightConnector1">
            <a:avLst/>
          </a:prstGeom>
          <a:ln w="15875">
            <a:solidFill>
              <a:srgbClr val="025F57"/>
            </a:solidFill>
            <a:prstDash val="dash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DABC59B0-C70A-E458-2A88-B656C4FF3B74}"/>
              </a:ext>
            </a:extLst>
          </p:cNvPr>
          <p:cNvSpPr txBox="1"/>
          <p:nvPr/>
        </p:nvSpPr>
        <p:spPr>
          <a:xfrm>
            <a:off x="4117829" y="1765143"/>
            <a:ext cx="1801708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i="1" noProof="0" dirty="0">
                <a:latin typeface="Nunito" pitchFamily="2" charset="77"/>
              </a:rPr>
              <a:t>Relayed Communication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D974A048-E88F-069D-86D3-99C6C4CD257E}"/>
              </a:ext>
            </a:extLst>
          </p:cNvPr>
          <p:cNvSpPr txBox="1"/>
          <p:nvPr/>
        </p:nvSpPr>
        <p:spPr>
          <a:xfrm>
            <a:off x="7207952" y="3044559"/>
            <a:ext cx="1449115" cy="241980"/>
          </a:xfrm>
          <a:prstGeom prst="rect">
            <a:avLst/>
          </a:prstGeom>
          <a:solidFill>
            <a:schemeClr val="bg1"/>
          </a:solidFill>
        </p:spPr>
        <p:txBody>
          <a:bodyPr wrap="none" lIns="0" tIns="36000" rIns="0" bIns="36000" rtlCol="0" anchor="ctr">
            <a:spAutoFit/>
          </a:bodyPr>
          <a:lstStyle/>
          <a:p>
            <a:r>
              <a:rPr lang="en-US" sz="1100" noProof="0" dirty="0">
                <a:latin typeface="Nunito" pitchFamily="2" charset="77"/>
              </a:rPr>
              <a:t>(1) Publish Information</a:t>
            </a:r>
          </a:p>
        </p:txBody>
      </p: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BEA6A9D4-297C-E8C2-6DC6-E8D6FBE4F36F}"/>
              </a:ext>
            </a:extLst>
          </p:cNvPr>
          <p:cNvCxnSpPr>
            <a:cxnSpLocks/>
          </p:cNvCxnSpPr>
          <p:nvPr/>
        </p:nvCxnSpPr>
        <p:spPr>
          <a:xfrm flipH="1">
            <a:off x="4178603" y="5126127"/>
            <a:ext cx="504000" cy="0"/>
          </a:xfrm>
          <a:prstGeom prst="straightConnector1">
            <a:avLst/>
          </a:prstGeom>
          <a:ln w="19050">
            <a:solidFill>
              <a:srgbClr val="025F5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762DC534-951D-2BAF-08C1-FB133C47CE37}"/>
              </a:ext>
            </a:extLst>
          </p:cNvPr>
          <p:cNvCxnSpPr>
            <a:cxnSpLocks/>
          </p:cNvCxnSpPr>
          <p:nvPr/>
        </p:nvCxnSpPr>
        <p:spPr>
          <a:xfrm flipH="1">
            <a:off x="4178602" y="5354489"/>
            <a:ext cx="504000" cy="0"/>
          </a:xfrm>
          <a:prstGeom prst="straightConnector1">
            <a:avLst/>
          </a:prstGeom>
          <a:ln w="15875">
            <a:solidFill>
              <a:srgbClr val="025F5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feld 167">
            <a:extLst>
              <a:ext uri="{FF2B5EF4-FFF2-40B4-BE49-F238E27FC236}">
                <a16:creationId xmlns:a16="http://schemas.microsoft.com/office/drawing/2014/main" id="{81EDD83D-6AF3-3122-6030-F3C7FA536F61}"/>
              </a:ext>
            </a:extLst>
          </p:cNvPr>
          <p:cNvSpPr txBox="1"/>
          <p:nvPr/>
        </p:nvSpPr>
        <p:spPr>
          <a:xfrm>
            <a:off x="4748028" y="5003217"/>
            <a:ext cx="87363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0" tIns="36000" rIns="0" bIns="36000" rtlCol="0" anchor="ctr">
            <a:spAutoFit/>
          </a:bodyPr>
          <a:lstStyle/>
          <a:p>
            <a:r>
              <a:rPr lang="en-US" sz="1100" noProof="0" dirty="0">
                <a:latin typeface="Nunito" pitchFamily="2" charset="77"/>
              </a:rPr>
              <a:t>Control Plane</a:t>
            </a:r>
          </a:p>
        </p:txBody>
      </p:sp>
      <p:sp>
        <p:nvSpPr>
          <p:cNvPr id="169" name="Textfeld 168">
            <a:extLst>
              <a:ext uri="{FF2B5EF4-FFF2-40B4-BE49-F238E27FC236}">
                <a16:creationId xmlns:a16="http://schemas.microsoft.com/office/drawing/2014/main" id="{2833621E-CAE6-75A6-7614-9CFF4931CA44}"/>
              </a:ext>
            </a:extLst>
          </p:cNvPr>
          <p:cNvSpPr txBox="1"/>
          <p:nvPr/>
        </p:nvSpPr>
        <p:spPr>
          <a:xfrm>
            <a:off x="4749078" y="5237887"/>
            <a:ext cx="865359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 anchor="ctr">
            <a:spAutoFit/>
          </a:bodyPr>
          <a:lstStyle/>
          <a:p>
            <a:r>
              <a:rPr lang="en-US" sz="1100" noProof="0" dirty="0">
                <a:latin typeface="Nunito" pitchFamily="2" charset="77"/>
              </a:rPr>
              <a:t>Data Plane</a:t>
            </a:r>
          </a:p>
        </p:txBody>
      </p:sp>
    </p:spTree>
    <p:extLst>
      <p:ext uri="{BB962C8B-B14F-4D97-AF65-F5344CB8AC3E}">
        <p14:creationId xmlns:p14="http://schemas.microsoft.com/office/powerpoint/2010/main" val="44290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1ECAE-6874-9F64-1522-34533EA71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hteck 174">
            <a:extLst>
              <a:ext uri="{FF2B5EF4-FFF2-40B4-BE49-F238E27FC236}">
                <a16:creationId xmlns:a16="http://schemas.microsoft.com/office/drawing/2014/main" id="{D7C37BB5-59A0-6A23-95CA-B2C224387644}"/>
              </a:ext>
            </a:extLst>
          </p:cNvPr>
          <p:cNvSpPr/>
          <p:nvPr/>
        </p:nvSpPr>
        <p:spPr>
          <a:xfrm>
            <a:off x="418455" y="1029302"/>
            <a:ext cx="10302554" cy="4761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fik 47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E04851F7-E5FD-5FA7-34B4-AF2DAF27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01455"/>
            <a:ext cx="12257455" cy="4610348"/>
          </a:xfrm>
          <a:prstGeom prst="rect">
            <a:avLst/>
          </a:prstGeom>
        </p:spPr>
      </p:pic>
      <p:pic>
        <p:nvPicPr>
          <p:cNvPr id="50" name="Grafik 49" descr="Ein Bild, das Text, Screenshot, Schrift, Algebra enthält.&#10;&#10;KI-generierte Inhalte können fehlerhaft sein.">
            <a:extLst>
              <a:ext uri="{FF2B5EF4-FFF2-40B4-BE49-F238E27FC236}">
                <a16:creationId xmlns:a16="http://schemas.microsoft.com/office/drawing/2014/main" id="{941654C1-5300-3DC0-E010-D96353E95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8769"/>
            <a:ext cx="12257456" cy="3425483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B7E3F5F-8253-C64E-405C-E6FC3C2AA43F}"/>
              </a:ext>
            </a:extLst>
          </p:cNvPr>
          <p:cNvSpPr txBox="1"/>
          <p:nvPr/>
        </p:nvSpPr>
        <p:spPr>
          <a:xfrm>
            <a:off x="479376" y="1694643"/>
            <a:ext cx="7648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latin typeface="Nunito" pitchFamily="2" charset="77"/>
              </a:rPr>
              <a:t>Admin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98915CE-1FAB-23CE-6790-59C731204F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24766" y="1071191"/>
            <a:ext cx="684658" cy="684658"/>
          </a:xfrm>
          <a:prstGeom prst="rect">
            <a:avLst/>
          </a:prstGeom>
        </p:spPr>
      </p:pic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BB3CC315-1520-119F-76A0-0FABF1337EE4}"/>
              </a:ext>
            </a:extLst>
          </p:cNvPr>
          <p:cNvCxnSpPr>
            <a:cxnSpLocks/>
          </p:cNvCxnSpPr>
          <p:nvPr/>
        </p:nvCxnSpPr>
        <p:spPr>
          <a:xfrm>
            <a:off x="1202351" y="1430788"/>
            <a:ext cx="884047" cy="0"/>
          </a:xfrm>
          <a:prstGeom prst="straightConnector1">
            <a:avLst/>
          </a:prstGeom>
          <a:ln w="19050">
            <a:solidFill>
              <a:srgbClr val="025F57"/>
            </a:solidFill>
            <a:prstDash val="solid"/>
            <a:headEnd type="none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3FA7A1E-9F30-5227-8074-9BE72FBFEFCF}"/>
              </a:ext>
            </a:extLst>
          </p:cNvPr>
          <p:cNvGrpSpPr/>
          <p:nvPr/>
        </p:nvGrpSpPr>
        <p:grpSpPr>
          <a:xfrm>
            <a:off x="1644373" y="1097756"/>
            <a:ext cx="1591906" cy="1177450"/>
            <a:chOff x="3899315" y="3945781"/>
            <a:chExt cx="1591906" cy="1177450"/>
          </a:xfrm>
        </p:grpSpPr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AC2958DA-A605-D784-F237-CE1D3BCB3F59}"/>
                </a:ext>
              </a:extLst>
            </p:cNvPr>
            <p:cNvSpPr txBox="1"/>
            <p:nvPr/>
          </p:nvSpPr>
          <p:spPr>
            <a:xfrm>
              <a:off x="3899315" y="4569233"/>
              <a:ext cx="159190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noProof="0" dirty="0">
                  <a:latin typeface="Nunito" pitchFamily="2" charset="77"/>
                </a:rPr>
                <a:t>Network Config</a:t>
              </a:r>
            </a:p>
            <a:p>
              <a:pPr algn="ctr"/>
              <a:r>
                <a:rPr lang="en-US" sz="900" i="1" dirty="0">
                  <a:latin typeface="Nunito" pitchFamily="2" charset="77"/>
                </a:rPr>
                <a:t>(authorized devices, access policies, network routes, …)</a:t>
              </a:r>
              <a:endParaRPr lang="en-US" sz="1200" noProof="0" dirty="0">
                <a:latin typeface="Nunito" pitchFamily="2" charset="77"/>
              </a:endParaRPr>
            </a:p>
          </p:txBody>
        </p:sp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B1E7CBFC-EB2E-EAB8-7F10-501B39288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4358236" y="3945781"/>
              <a:ext cx="684658" cy="684658"/>
            </a:xfrm>
            <a:prstGeom prst="rect">
              <a:avLst/>
            </a:prstGeom>
          </p:spPr>
        </p:pic>
      </p:grpSp>
      <p:grpSp>
        <p:nvGrpSpPr>
          <p:cNvPr id="42" name="Gruppieren 41">
            <a:extLst>
              <a:ext uri="{FF2B5EF4-FFF2-40B4-BE49-F238E27FC236}">
                <a16:creationId xmlns:a16="http://schemas.microsoft.com/office/drawing/2014/main" id="{DF66B288-C5C1-451E-69C1-45B20B020D40}"/>
              </a:ext>
            </a:extLst>
          </p:cNvPr>
          <p:cNvGrpSpPr/>
          <p:nvPr/>
        </p:nvGrpSpPr>
        <p:grpSpPr>
          <a:xfrm>
            <a:off x="8404981" y="2755878"/>
            <a:ext cx="1589754" cy="682552"/>
            <a:chOff x="6424552" y="3051228"/>
            <a:chExt cx="1589754" cy="682552"/>
          </a:xfrm>
        </p:grpSpPr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E3A22FCD-979C-80A4-66AF-F6E63E062732}"/>
                </a:ext>
              </a:extLst>
            </p:cNvPr>
            <p:cNvGrpSpPr/>
            <p:nvPr/>
          </p:nvGrpSpPr>
          <p:grpSpPr>
            <a:xfrm>
              <a:off x="6513400" y="3051228"/>
              <a:ext cx="1500906" cy="682552"/>
              <a:chOff x="2032224" y="4017971"/>
              <a:chExt cx="1957247" cy="890078"/>
            </a:xfrm>
          </p:grpSpPr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2B015048-E107-2174-2177-20FADE4E2462}"/>
                  </a:ext>
                </a:extLst>
              </p:cNvPr>
              <p:cNvSpPr txBox="1"/>
              <p:nvPr/>
            </p:nvSpPr>
            <p:spPr>
              <a:xfrm>
                <a:off x="2032224" y="4566898"/>
                <a:ext cx="1957247" cy="341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noProof="0" dirty="0">
                    <a:latin typeface="Nunito" pitchFamily="2" charset="77"/>
                  </a:rPr>
                  <a:t>Office Workstation</a:t>
                </a:r>
              </a:p>
            </p:txBody>
          </p:sp>
          <p:pic>
            <p:nvPicPr>
              <p:cNvPr id="26" name="Grafik 25">
                <a:extLst>
                  <a:ext uri="{FF2B5EF4-FFF2-40B4-BE49-F238E27FC236}">
                    <a16:creationId xmlns:a16="http://schemas.microsoft.com/office/drawing/2014/main" id="{493B8C12-7433-A249-8DB7-12C2BD137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2673815" y="4017971"/>
                <a:ext cx="684658" cy="684658"/>
              </a:xfrm>
              <a:prstGeom prst="rect">
                <a:avLst/>
              </a:prstGeom>
            </p:spPr>
          </p:pic>
        </p:grpSp>
        <p:pic>
          <p:nvPicPr>
            <p:cNvPr id="31" name="Grafik 30" descr="Ein Bild, das Screenshot, Kreis, Grafiken, Design enthält.&#10;&#10;KI-generierte Inhalte können fehlerhaft sein.">
              <a:extLst>
                <a:ext uri="{FF2B5EF4-FFF2-40B4-BE49-F238E27FC236}">
                  <a16:creationId xmlns:a16="http://schemas.microsoft.com/office/drawing/2014/main" id="{3E569965-8AB6-04D4-CAE6-FFB7A880E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424552" y="3502199"/>
              <a:ext cx="182158" cy="172543"/>
            </a:xfrm>
            <a:prstGeom prst="rect">
              <a:avLst/>
            </a:prstGeom>
          </p:spPr>
        </p:pic>
      </p:grp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92A0492B-06AA-CF63-7126-B8684B0BCAC3}"/>
              </a:ext>
            </a:extLst>
          </p:cNvPr>
          <p:cNvSpPr>
            <a:spLocks/>
          </p:cNvSpPr>
          <p:nvPr/>
        </p:nvSpPr>
        <p:spPr bwMode="auto">
          <a:xfrm>
            <a:off x="3004998" y="2306378"/>
            <a:ext cx="2545223" cy="2644939"/>
          </a:xfrm>
          <a:prstGeom prst="roundRect">
            <a:avLst>
              <a:gd name="adj" fmla="val 7158"/>
            </a:avLst>
          </a:prstGeom>
          <a:solidFill>
            <a:srgbClr val="005E54">
              <a:alpha val="2003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Nunito SemiBold" pitchFamily="2" charset="77"/>
                <a:ea typeface="ＭＳ Ｐゴシック" pitchFamily="-107" charset="-128"/>
                <a:cs typeface="ＭＳ Ｐゴシック" pitchFamily="-107" charset="-128"/>
              </a:rPr>
              <a:t>Home Network</a:t>
            </a:r>
          </a:p>
        </p:txBody>
      </p: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E0DDA52-CE22-DDFE-4A1A-EE26F8FCF5F5}"/>
              </a:ext>
            </a:extLst>
          </p:cNvPr>
          <p:cNvGrpSpPr/>
          <p:nvPr/>
        </p:nvGrpSpPr>
        <p:grpSpPr>
          <a:xfrm>
            <a:off x="3447291" y="2746586"/>
            <a:ext cx="1605705" cy="682552"/>
            <a:chOff x="8451315" y="2883893"/>
            <a:chExt cx="1605705" cy="682552"/>
          </a:xfrm>
        </p:grpSpPr>
        <p:pic>
          <p:nvPicPr>
            <p:cNvPr id="32" name="Grafik 31" descr="Ein Bild, das Screenshot, Kreis, Grafiken, Design enthält.&#10;&#10;KI-generierte Inhalte können fehlerhaft sein.">
              <a:extLst>
                <a:ext uri="{FF2B5EF4-FFF2-40B4-BE49-F238E27FC236}">
                  <a16:creationId xmlns:a16="http://schemas.microsoft.com/office/drawing/2014/main" id="{7AC59C08-CBF2-C765-C14A-94D250962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451315" y="3333338"/>
              <a:ext cx="182158" cy="172543"/>
            </a:xfrm>
            <a:prstGeom prst="rect">
              <a:avLst/>
            </a:prstGeom>
          </p:spPr>
        </p:pic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21F1C82D-1642-4B8B-88B5-23F39CEFD3DF}"/>
                </a:ext>
              </a:extLst>
            </p:cNvPr>
            <p:cNvGrpSpPr/>
            <p:nvPr/>
          </p:nvGrpSpPr>
          <p:grpSpPr>
            <a:xfrm>
              <a:off x="8556114" y="2883893"/>
              <a:ext cx="1500906" cy="682552"/>
              <a:chOff x="2032224" y="4017971"/>
              <a:chExt cx="1957247" cy="890078"/>
            </a:xfrm>
          </p:grpSpPr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40764F7C-A5A6-8BFC-5E48-26C8CFD8FE46}"/>
                  </a:ext>
                </a:extLst>
              </p:cNvPr>
              <p:cNvSpPr txBox="1"/>
              <p:nvPr/>
            </p:nvSpPr>
            <p:spPr>
              <a:xfrm>
                <a:off x="2032224" y="4566898"/>
                <a:ext cx="1957247" cy="341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noProof="0" dirty="0">
                    <a:latin typeface="Nunito" pitchFamily="2" charset="77"/>
                  </a:rPr>
                  <a:t>Personal Notebook</a:t>
                </a:r>
              </a:p>
            </p:txBody>
          </p:sp>
          <p:pic>
            <p:nvPicPr>
              <p:cNvPr id="35" name="Grafik 34">
                <a:extLst>
                  <a:ext uri="{FF2B5EF4-FFF2-40B4-BE49-F238E27FC236}">
                    <a16:creationId xmlns:a16="http://schemas.microsoft.com/office/drawing/2014/main" id="{7BAB28E0-77F4-6143-57EF-248FDB68B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2673815" y="4017971"/>
                <a:ext cx="684658" cy="684658"/>
              </a:xfrm>
              <a:prstGeom prst="rect">
                <a:avLst/>
              </a:prstGeom>
            </p:spPr>
          </p:pic>
        </p:grpSp>
      </p:grpSp>
      <p:sp>
        <p:nvSpPr>
          <p:cNvPr id="54" name="Abgerundetes Rechteck 53">
            <a:extLst>
              <a:ext uri="{FF2B5EF4-FFF2-40B4-BE49-F238E27FC236}">
                <a16:creationId xmlns:a16="http://schemas.microsoft.com/office/drawing/2014/main" id="{79881A19-2B6B-A2C5-0C2A-468C275165E1}"/>
              </a:ext>
            </a:extLst>
          </p:cNvPr>
          <p:cNvSpPr>
            <a:spLocks/>
          </p:cNvSpPr>
          <p:nvPr/>
        </p:nvSpPr>
        <p:spPr bwMode="auto">
          <a:xfrm>
            <a:off x="7963958" y="2312022"/>
            <a:ext cx="2545200" cy="2646207"/>
          </a:xfrm>
          <a:prstGeom prst="roundRect">
            <a:avLst>
              <a:gd name="adj" fmla="val 7158"/>
            </a:avLst>
          </a:prstGeom>
          <a:solidFill>
            <a:srgbClr val="005E54">
              <a:alpha val="20036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Nunito SemiBold" pitchFamily="2" charset="77"/>
                <a:ea typeface="ＭＳ Ｐゴシック" pitchFamily="-107" charset="-128"/>
                <a:cs typeface="ＭＳ Ｐゴシック" pitchFamily="-107" charset="-128"/>
              </a:rPr>
              <a:t>Office Network</a:t>
            </a:r>
          </a:p>
        </p:txBody>
      </p: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1BB6E7C2-BD3E-98B7-F94B-77F7B093F8DA}"/>
              </a:ext>
            </a:extLst>
          </p:cNvPr>
          <p:cNvGrpSpPr/>
          <p:nvPr/>
        </p:nvGrpSpPr>
        <p:grpSpPr>
          <a:xfrm>
            <a:off x="8466135" y="3825165"/>
            <a:ext cx="1538994" cy="682552"/>
            <a:chOff x="4058665" y="4255496"/>
            <a:chExt cx="1538994" cy="682552"/>
          </a:xfrm>
        </p:grpSpPr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DC10597D-B808-1C49-7567-BB711B3D451B}"/>
                </a:ext>
              </a:extLst>
            </p:cNvPr>
            <p:cNvSpPr txBox="1"/>
            <p:nvPr/>
          </p:nvSpPr>
          <p:spPr>
            <a:xfrm>
              <a:off x="4058665" y="4676438"/>
              <a:ext cx="15389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noProof="0" dirty="0">
                  <a:latin typeface="Nunito" pitchFamily="2" charset="77"/>
                </a:rPr>
                <a:t>File Server</a:t>
              </a:r>
            </a:p>
          </p:txBody>
        </p:sp>
        <p:pic>
          <p:nvPicPr>
            <p:cNvPr id="58" name="Grafik 57">
              <a:extLst>
                <a:ext uri="{FF2B5EF4-FFF2-40B4-BE49-F238E27FC236}">
                  <a16:creationId xmlns:a16="http://schemas.microsoft.com/office/drawing/2014/main" id="{7972E029-2BFC-B6F9-568C-F2DE52A755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4569711" y="4255496"/>
              <a:ext cx="525027" cy="525027"/>
            </a:xfrm>
            <a:prstGeom prst="rect">
              <a:avLst/>
            </a:prstGeom>
          </p:spPr>
        </p:pic>
      </p:grpSp>
      <p:grpSp>
        <p:nvGrpSpPr>
          <p:cNvPr id="73" name="Gruppieren 72">
            <a:extLst>
              <a:ext uri="{FF2B5EF4-FFF2-40B4-BE49-F238E27FC236}">
                <a16:creationId xmlns:a16="http://schemas.microsoft.com/office/drawing/2014/main" id="{33FF2631-F425-6B6D-E1E5-10E7F57C63E8}"/>
              </a:ext>
            </a:extLst>
          </p:cNvPr>
          <p:cNvGrpSpPr/>
          <p:nvPr/>
        </p:nvGrpSpPr>
        <p:grpSpPr>
          <a:xfrm>
            <a:off x="3425763" y="3822632"/>
            <a:ext cx="1634879" cy="682552"/>
            <a:chOff x="3962780" y="4255496"/>
            <a:chExt cx="1634879" cy="682552"/>
          </a:xfrm>
        </p:grpSpPr>
        <p:sp>
          <p:nvSpPr>
            <p:cNvPr id="74" name="Textfeld 73">
              <a:extLst>
                <a:ext uri="{FF2B5EF4-FFF2-40B4-BE49-F238E27FC236}">
                  <a16:creationId xmlns:a16="http://schemas.microsoft.com/office/drawing/2014/main" id="{4306CADE-EAD7-DE90-8FC9-FC295D7CA829}"/>
                </a:ext>
              </a:extLst>
            </p:cNvPr>
            <p:cNvSpPr txBox="1"/>
            <p:nvPr/>
          </p:nvSpPr>
          <p:spPr>
            <a:xfrm>
              <a:off x="4058665" y="4676438"/>
              <a:ext cx="15389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noProof="0" dirty="0">
                  <a:latin typeface="Nunito" pitchFamily="2" charset="77"/>
                </a:rPr>
                <a:t>Smart Home Server</a:t>
              </a:r>
            </a:p>
          </p:txBody>
        </p:sp>
        <p:pic>
          <p:nvPicPr>
            <p:cNvPr id="75" name="Grafik 74">
              <a:extLst>
                <a:ext uri="{FF2B5EF4-FFF2-40B4-BE49-F238E27FC236}">
                  <a16:creationId xmlns:a16="http://schemas.microsoft.com/office/drawing/2014/main" id="{D7E51F9D-7A7B-779E-7EC5-553703ABAD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/>
          </p:blipFill>
          <p:spPr>
            <a:xfrm>
              <a:off x="4569711" y="4255496"/>
              <a:ext cx="525027" cy="525027"/>
            </a:xfrm>
            <a:prstGeom prst="rect">
              <a:avLst/>
            </a:prstGeom>
          </p:spPr>
        </p:pic>
        <p:pic>
          <p:nvPicPr>
            <p:cNvPr id="76" name="Grafik 75" descr="Ein Bild, das Screenshot, Kreis, Grafiken, Design enthält.&#10;&#10;KI-generierte Inhalte können fehlerhaft sein.">
              <a:extLst>
                <a:ext uri="{FF2B5EF4-FFF2-40B4-BE49-F238E27FC236}">
                  <a16:creationId xmlns:a16="http://schemas.microsoft.com/office/drawing/2014/main" id="{7D1B4941-1DCB-2985-1845-3E9363215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62780" y="4710935"/>
              <a:ext cx="182158" cy="172543"/>
            </a:xfrm>
            <a:prstGeom prst="rect">
              <a:avLst/>
            </a:prstGeom>
          </p:spPr>
        </p:pic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C39B6A76-98D9-A220-5051-2DA234D62842}"/>
              </a:ext>
            </a:extLst>
          </p:cNvPr>
          <p:cNvGrpSpPr/>
          <p:nvPr/>
        </p:nvGrpSpPr>
        <p:grpSpPr>
          <a:xfrm>
            <a:off x="5125001" y="2731986"/>
            <a:ext cx="804587" cy="678045"/>
            <a:chOff x="6687822" y="2186069"/>
            <a:chExt cx="848338" cy="714915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77BE106E-8D51-A96E-4608-5B1A9906656E}"/>
                </a:ext>
              </a:extLst>
            </p:cNvPr>
            <p:cNvSpPr txBox="1"/>
            <p:nvPr/>
          </p:nvSpPr>
          <p:spPr>
            <a:xfrm>
              <a:off x="6687822" y="2639374"/>
              <a:ext cx="848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noProof="0" dirty="0">
                  <a:latin typeface="Nunito" pitchFamily="2" charset="77"/>
                </a:rPr>
                <a:t>Firewall</a:t>
              </a:r>
            </a:p>
          </p:txBody>
        </p:sp>
        <p:grpSp>
          <p:nvGrpSpPr>
            <p:cNvPr id="77" name="Gruppieren 76">
              <a:extLst>
                <a:ext uri="{FF2B5EF4-FFF2-40B4-BE49-F238E27FC236}">
                  <a16:creationId xmlns:a16="http://schemas.microsoft.com/office/drawing/2014/main" id="{410D0E26-0DCA-0FE9-7BA7-23BD9EDF0C11}"/>
                </a:ext>
              </a:extLst>
            </p:cNvPr>
            <p:cNvGrpSpPr/>
            <p:nvPr/>
          </p:nvGrpSpPr>
          <p:grpSpPr>
            <a:xfrm>
              <a:off x="6852621" y="2186069"/>
              <a:ext cx="533400" cy="585296"/>
              <a:chOff x="6717942" y="3490331"/>
              <a:chExt cx="533400" cy="585296"/>
            </a:xfrm>
          </p:grpSpPr>
          <p:pic>
            <p:nvPicPr>
              <p:cNvPr id="78" name="Grafik 77">
                <a:extLst>
                  <a:ext uri="{FF2B5EF4-FFF2-40B4-BE49-F238E27FC236}">
                    <a16:creationId xmlns:a16="http://schemas.microsoft.com/office/drawing/2014/main" id="{9D8D2062-2F05-081C-2012-983AE894C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717942" y="3542227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80" name="Grafik 79">
                <a:extLst>
                  <a:ext uri="{FF2B5EF4-FFF2-40B4-BE49-F238E27FC236}">
                    <a16:creationId xmlns:a16="http://schemas.microsoft.com/office/drawing/2014/main" id="{AFCD9F08-B0C9-BD44-302E-4189DD3DCC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045" t="-3674" r="-1045" b="52772"/>
              <a:stretch>
                <a:fillRect/>
              </a:stretch>
            </p:blipFill>
            <p:spPr>
              <a:xfrm>
                <a:off x="6825387" y="3490331"/>
                <a:ext cx="321823" cy="163813"/>
              </a:xfrm>
              <a:prstGeom prst="rect">
                <a:avLst/>
              </a:prstGeom>
            </p:spPr>
          </p:pic>
        </p:grpSp>
      </p:grpSp>
      <p:grpSp>
        <p:nvGrpSpPr>
          <p:cNvPr id="89" name="Gruppieren 88">
            <a:extLst>
              <a:ext uri="{FF2B5EF4-FFF2-40B4-BE49-F238E27FC236}">
                <a16:creationId xmlns:a16="http://schemas.microsoft.com/office/drawing/2014/main" id="{CED8844A-A15B-47D8-AF7A-E2BAE651098D}"/>
              </a:ext>
            </a:extLst>
          </p:cNvPr>
          <p:cNvGrpSpPr/>
          <p:nvPr/>
        </p:nvGrpSpPr>
        <p:grpSpPr>
          <a:xfrm>
            <a:off x="7560534" y="2733779"/>
            <a:ext cx="804587" cy="678045"/>
            <a:chOff x="6687822" y="2186069"/>
            <a:chExt cx="848338" cy="714915"/>
          </a:xfrm>
        </p:grpSpPr>
        <p:sp>
          <p:nvSpPr>
            <p:cNvPr id="90" name="Textfeld 89">
              <a:extLst>
                <a:ext uri="{FF2B5EF4-FFF2-40B4-BE49-F238E27FC236}">
                  <a16:creationId xmlns:a16="http://schemas.microsoft.com/office/drawing/2014/main" id="{D7B8FDBF-BEE9-EB03-531E-2D3E782505E5}"/>
                </a:ext>
              </a:extLst>
            </p:cNvPr>
            <p:cNvSpPr txBox="1"/>
            <p:nvPr/>
          </p:nvSpPr>
          <p:spPr>
            <a:xfrm>
              <a:off x="6687822" y="2639374"/>
              <a:ext cx="84833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noProof="0" dirty="0">
                  <a:latin typeface="Nunito" pitchFamily="2" charset="77"/>
                </a:rPr>
                <a:t>Firewall</a:t>
              </a:r>
            </a:p>
          </p:txBody>
        </p: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7ACEE977-EE2D-14ED-70AF-2247B06752F5}"/>
                </a:ext>
              </a:extLst>
            </p:cNvPr>
            <p:cNvGrpSpPr/>
            <p:nvPr/>
          </p:nvGrpSpPr>
          <p:grpSpPr>
            <a:xfrm>
              <a:off x="6852621" y="2186069"/>
              <a:ext cx="533400" cy="585296"/>
              <a:chOff x="6717942" y="3490331"/>
              <a:chExt cx="533400" cy="585296"/>
            </a:xfrm>
          </p:grpSpPr>
          <p:pic>
            <p:nvPicPr>
              <p:cNvPr id="92" name="Grafik 91">
                <a:extLst>
                  <a:ext uri="{FF2B5EF4-FFF2-40B4-BE49-F238E27FC236}">
                    <a16:creationId xmlns:a16="http://schemas.microsoft.com/office/drawing/2014/main" id="{15622C78-5523-9136-0102-C4F223864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717942" y="3542227"/>
                <a:ext cx="533400" cy="533400"/>
              </a:xfrm>
              <a:prstGeom prst="rect">
                <a:avLst/>
              </a:prstGeom>
            </p:spPr>
          </p:pic>
          <p:pic>
            <p:nvPicPr>
              <p:cNvPr id="93" name="Grafik 92">
                <a:extLst>
                  <a:ext uri="{FF2B5EF4-FFF2-40B4-BE49-F238E27FC236}">
                    <a16:creationId xmlns:a16="http://schemas.microsoft.com/office/drawing/2014/main" id="{D1A86487-496E-6815-2EC9-BCC5DD032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rcRect l="1045" t="-3674" r="-1045" b="52772"/>
              <a:stretch>
                <a:fillRect/>
              </a:stretch>
            </p:blipFill>
            <p:spPr>
              <a:xfrm>
                <a:off x="6825387" y="3490331"/>
                <a:ext cx="321823" cy="163813"/>
              </a:xfrm>
              <a:prstGeom prst="rect">
                <a:avLst/>
              </a:prstGeom>
            </p:spPr>
          </p:pic>
        </p:grpSp>
      </p:grp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789591A5-CF2F-CED7-7F2D-117A45F09267}"/>
              </a:ext>
            </a:extLst>
          </p:cNvPr>
          <p:cNvCxnSpPr>
            <a:cxnSpLocks/>
          </p:cNvCxnSpPr>
          <p:nvPr/>
        </p:nvCxnSpPr>
        <p:spPr>
          <a:xfrm>
            <a:off x="2866246" y="1437849"/>
            <a:ext cx="7344000" cy="0"/>
          </a:xfrm>
          <a:prstGeom prst="straightConnector1">
            <a:avLst/>
          </a:prstGeom>
          <a:ln w="19050">
            <a:solidFill>
              <a:srgbClr val="025F57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AAF20196-7E10-A1DD-33D5-A39F3EE88794}"/>
              </a:ext>
            </a:extLst>
          </p:cNvPr>
          <p:cNvCxnSpPr>
            <a:cxnSpLocks/>
          </p:cNvCxnSpPr>
          <p:nvPr/>
        </p:nvCxnSpPr>
        <p:spPr>
          <a:xfrm>
            <a:off x="3287936" y="1433324"/>
            <a:ext cx="0" cy="2664000"/>
          </a:xfrm>
          <a:prstGeom prst="straightConnector1">
            <a:avLst/>
          </a:prstGeom>
          <a:ln w="19050">
            <a:solidFill>
              <a:srgbClr val="025F57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3626AB1B-6C14-5C26-6E9A-6339042E0A7A}"/>
              </a:ext>
            </a:extLst>
          </p:cNvPr>
          <p:cNvCxnSpPr>
            <a:cxnSpLocks/>
          </p:cNvCxnSpPr>
          <p:nvPr/>
        </p:nvCxnSpPr>
        <p:spPr>
          <a:xfrm>
            <a:off x="10207508" y="1432111"/>
            <a:ext cx="0" cy="2664000"/>
          </a:xfrm>
          <a:prstGeom prst="straightConnector1">
            <a:avLst/>
          </a:prstGeom>
          <a:ln w="19050">
            <a:solidFill>
              <a:srgbClr val="025F57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0D1C2452-8387-5745-73EE-F257438446C7}"/>
              </a:ext>
            </a:extLst>
          </p:cNvPr>
          <p:cNvCxnSpPr>
            <a:cxnSpLocks/>
          </p:cNvCxnSpPr>
          <p:nvPr/>
        </p:nvCxnSpPr>
        <p:spPr>
          <a:xfrm flipH="1">
            <a:off x="3290107" y="2964073"/>
            <a:ext cx="644106" cy="0"/>
          </a:xfrm>
          <a:prstGeom prst="straightConnector1">
            <a:avLst/>
          </a:prstGeom>
          <a:ln w="19050">
            <a:solidFill>
              <a:srgbClr val="025F57"/>
            </a:solidFill>
            <a:prstDash val="solid"/>
            <a:headEnd type="arrow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A9ED4DC4-B918-0DA2-D799-67F79E8769AA}"/>
              </a:ext>
            </a:extLst>
          </p:cNvPr>
          <p:cNvCxnSpPr>
            <a:cxnSpLocks/>
          </p:cNvCxnSpPr>
          <p:nvPr/>
        </p:nvCxnSpPr>
        <p:spPr>
          <a:xfrm flipH="1">
            <a:off x="3291307" y="4082617"/>
            <a:ext cx="644106" cy="0"/>
          </a:xfrm>
          <a:prstGeom prst="straightConnector1">
            <a:avLst/>
          </a:prstGeom>
          <a:ln w="19050">
            <a:solidFill>
              <a:srgbClr val="025F57"/>
            </a:solidFill>
            <a:prstDash val="solid"/>
            <a:headEnd type="arrow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BFEBAF35-ED80-B77B-11A2-5BD002BA5F84}"/>
              </a:ext>
            </a:extLst>
          </p:cNvPr>
          <p:cNvCxnSpPr>
            <a:cxnSpLocks/>
          </p:cNvCxnSpPr>
          <p:nvPr/>
        </p:nvCxnSpPr>
        <p:spPr>
          <a:xfrm flipH="1">
            <a:off x="9570038" y="2984025"/>
            <a:ext cx="644106" cy="0"/>
          </a:xfrm>
          <a:prstGeom prst="straightConnector1">
            <a:avLst/>
          </a:prstGeom>
          <a:ln w="19050">
            <a:solidFill>
              <a:srgbClr val="025F57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96B6127C-7CC3-AEBB-DA0E-9E018473B096}"/>
              </a:ext>
            </a:extLst>
          </p:cNvPr>
          <p:cNvCxnSpPr>
            <a:cxnSpLocks/>
          </p:cNvCxnSpPr>
          <p:nvPr/>
        </p:nvCxnSpPr>
        <p:spPr>
          <a:xfrm flipH="1">
            <a:off x="9569546" y="4092363"/>
            <a:ext cx="644106" cy="0"/>
          </a:xfrm>
          <a:prstGeom prst="straightConnector1">
            <a:avLst/>
          </a:prstGeom>
          <a:ln w="19050">
            <a:solidFill>
              <a:srgbClr val="025F57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>
            <a:extLst>
              <a:ext uri="{FF2B5EF4-FFF2-40B4-BE49-F238E27FC236}">
                <a16:creationId xmlns:a16="http://schemas.microsoft.com/office/drawing/2014/main" id="{A4BB9D64-BFE3-2FA5-1D11-2085F87BFBFB}"/>
              </a:ext>
            </a:extLst>
          </p:cNvPr>
          <p:cNvCxnSpPr>
            <a:cxnSpLocks/>
          </p:cNvCxnSpPr>
          <p:nvPr/>
        </p:nvCxnSpPr>
        <p:spPr>
          <a:xfrm flipH="1">
            <a:off x="4672107" y="2974368"/>
            <a:ext cx="471597" cy="0"/>
          </a:xfrm>
          <a:prstGeom prst="straightConnector1">
            <a:avLst/>
          </a:prstGeom>
          <a:ln w="19050">
            <a:solidFill>
              <a:srgbClr val="025F57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8553DD84-CEF4-D507-27F3-5FFBC5E8E2DF}"/>
              </a:ext>
            </a:extLst>
          </p:cNvPr>
          <p:cNvCxnSpPr>
            <a:cxnSpLocks/>
          </p:cNvCxnSpPr>
          <p:nvPr/>
        </p:nvCxnSpPr>
        <p:spPr>
          <a:xfrm>
            <a:off x="5079725" y="3137799"/>
            <a:ext cx="0" cy="952238"/>
          </a:xfrm>
          <a:prstGeom prst="straightConnector1">
            <a:avLst/>
          </a:prstGeom>
          <a:ln w="19050">
            <a:solidFill>
              <a:srgbClr val="025F57"/>
            </a:solidFill>
            <a:prstDash val="dash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71C080C1-082B-B982-CB54-E91039F45AB7}"/>
              </a:ext>
            </a:extLst>
          </p:cNvPr>
          <p:cNvCxnSpPr>
            <a:cxnSpLocks/>
          </p:cNvCxnSpPr>
          <p:nvPr/>
        </p:nvCxnSpPr>
        <p:spPr>
          <a:xfrm flipH="1">
            <a:off x="5069604" y="3142413"/>
            <a:ext cx="67899" cy="0"/>
          </a:xfrm>
          <a:prstGeom prst="straightConnector1">
            <a:avLst/>
          </a:prstGeom>
          <a:ln w="19050">
            <a:solidFill>
              <a:srgbClr val="025F57"/>
            </a:solidFill>
            <a:prstDash val="solid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8AC04654-28DA-9332-69CC-C4C9B461C259}"/>
              </a:ext>
            </a:extLst>
          </p:cNvPr>
          <p:cNvCxnSpPr>
            <a:cxnSpLocks/>
          </p:cNvCxnSpPr>
          <p:nvPr/>
        </p:nvCxnSpPr>
        <p:spPr>
          <a:xfrm flipH="1">
            <a:off x="8321441" y="2975031"/>
            <a:ext cx="488088" cy="0"/>
          </a:xfrm>
          <a:prstGeom prst="straightConnector1">
            <a:avLst/>
          </a:prstGeom>
          <a:ln w="19050">
            <a:solidFill>
              <a:srgbClr val="025F57"/>
            </a:solidFill>
            <a:prstDash val="dash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2B86B196-159B-7BF2-FCBE-895D5E215878}"/>
              </a:ext>
            </a:extLst>
          </p:cNvPr>
          <p:cNvCxnSpPr>
            <a:cxnSpLocks/>
          </p:cNvCxnSpPr>
          <p:nvPr/>
        </p:nvCxnSpPr>
        <p:spPr>
          <a:xfrm>
            <a:off x="9221088" y="3425975"/>
            <a:ext cx="0" cy="429040"/>
          </a:xfrm>
          <a:prstGeom prst="straightConnector1">
            <a:avLst/>
          </a:prstGeom>
          <a:ln w="19050">
            <a:solidFill>
              <a:srgbClr val="025F57"/>
            </a:solidFill>
            <a:prstDash val="sysDot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1AA48FD5-77CB-D1D5-2A84-705CF986AB4E}"/>
              </a:ext>
            </a:extLst>
          </p:cNvPr>
          <p:cNvCxnSpPr>
            <a:cxnSpLocks/>
          </p:cNvCxnSpPr>
          <p:nvPr/>
        </p:nvCxnSpPr>
        <p:spPr>
          <a:xfrm flipH="1">
            <a:off x="4674112" y="4083280"/>
            <a:ext cx="411738" cy="0"/>
          </a:xfrm>
          <a:prstGeom prst="straightConnector1">
            <a:avLst/>
          </a:prstGeom>
          <a:ln w="19050">
            <a:solidFill>
              <a:srgbClr val="025F57"/>
            </a:solidFill>
            <a:prstDash val="dash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2AAF4866-B479-270E-5834-CFE41A16E8FC}"/>
              </a:ext>
            </a:extLst>
          </p:cNvPr>
          <p:cNvCxnSpPr>
            <a:cxnSpLocks/>
          </p:cNvCxnSpPr>
          <p:nvPr/>
        </p:nvCxnSpPr>
        <p:spPr>
          <a:xfrm flipH="1">
            <a:off x="5827653" y="2976128"/>
            <a:ext cx="1875298" cy="0"/>
          </a:xfrm>
          <a:prstGeom prst="straightConnector1">
            <a:avLst/>
          </a:prstGeom>
          <a:ln w="19050">
            <a:solidFill>
              <a:srgbClr val="025F57"/>
            </a:solidFill>
            <a:prstDash val="dash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Wolke 152">
            <a:extLst>
              <a:ext uri="{FF2B5EF4-FFF2-40B4-BE49-F238E27FC236}">
                <a16:creationId xmlns:a16="http://schemas.microsoft.com/office/drawing/2014/main" id="{6281FD29-3C58-2767-AE62-45490BA64E62}"/>
              </a:ext>
            </a:extLst>
          </p:cNvPr>
          <p:cNvSpPr/>
          <p:nvPr/>
        </p:nvSpPr>
        <p:spPr>
          <a:xfrm>
            <a:off x="5943350" y="2447001"/>
            <a:ext cx="1645920" cy="1066800"/>
          </a:xfrm>
          <a:prstGeom prst="cloud">
            <a:avLst/>
          </a:prstGeom>
          <a:solidFill>
            <a:srgbClr val="005E54">
              <a:alpha val="5000"/>
            </a:srgb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44000" tIns="90000" rIns="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1200" b="1" dirty="0">
                <a:solidFill>
                  <a:schemeClr val="tx1"/>
                </a:solidFill>
                <a:latin typeface="Nunito SemiBold" pitchFamily="2" charset="77"/>
                <a:ea typeface="ＭＳ Ｐゴシック" pitchFamily="-107" charset="-128"/>
              </a:rPr>
              <a:t>The Internet</a:t>
            </a:r>
          </a:p>
        </p:txBody>
      </p:sp>
      <p:sp>
        <p:nvSpPr>
          <p:cNvPr id="165" name="Textfeld 164">
            <a:extLst>
              <a:ext uri="{FF2B5EF4-FFF2-40B4-BE49-F238E27FC236}">
                <a16:creationId xmlns:a16="http://schemas.microsoft.com/office/drawing/2014/main" id="{9E476149-6A3C-F34A-575D-6662BC022AD7}"/>
              </a:ext>
            </a:extLst>
          </p:cNvPr>
          <p:cNvSpPr txBox="1"/>
          <p:nvPr/>
        </p:nvSpPr>
        <p:spPr>
          <a:xfrm>
            <a:off x="1168614" y="1177891"/>
            <a:ext cx="8616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noProof="0" dirty="0">
                <a:latin typeface="Nunito" pitchFamily="2" charset="77"/>
              </a:rPr>
              <a:t>Creation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8C840330-C0D7-FCAF-515D-A8E3214EA25A}"/>
              </a:ext>
            </a:extLst>
          </p:cNvPr>
          <p:cNvSpPr txBox="1"/>
          <p:nvPr/>
        </p:nvSpPr>
        <p:spPr>
          <a:xfrm>
            <a:off x="5493902" y="1165904"/>
            <a:ext cx="23476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noProof="0" dirty="0">
                <a:latin typeface="Nunito" pitchFamily="2" charset="77"/>
              </a:rPr>
              <a:t>Distribution (File/HTTP) 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9A906E7E-AC64-15B8-126B-CDA73AD823D8}"/>
              </a:ext>
            </a:extLst>
          </p:cNvPr>
          <p:cNvCxnSpPr>
            <a:cxnSpLocks/>
          </p:cNvCxnSpPr>
          <p:nvPr/>
        </p:nvCxnSpPr>
        <p:spPr>
          <a:xfrm flipH="1">
            <a:off x="5627463" y="5129464"/>
            <a:ext cx="471926" cy="0"/>
          </a:xfrm>
          <a:prstGeom prst="straightConnector1">
            <a:avLst/>
          </a:prstGeom>
          <a:ln w="19050">
            <a:solidFill>
              <a:srgbClr val="025F5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04374280-398A-1738-4D58-AB6C23BF6ABA}"/>
              </a:ext>
            </a:extLst>
          </p:cNvPr>
          <p:cNvCxnSpPr>
            <a:cxnSpLocks/>
          </p:cNvCxnSpPr>
          <p:nvPr/>
        </p:nvCxnSpPr>
        <p:spPr>
          <a:xfrm flipH="1">
            <a:off x="5595388" y="5357826"/>
            <a:ext cx="504000" cy="0"/>
          </a:xfrm>
          <a:prstGeom prst="straightConnector1">
            <a:avLst/>
          </a:prstGeom>
          <a:ln w="19050">
            <a:solidFill>
              <a:srgbClr val="025F57"/>
            </a:solidFill>
            <a:prstDash val="dash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feld 168">
            <a:extLst>
              <a:ext uri="{FF2B5EF4-FFF2-40B4-BE49-F238E27FC236}">
                <a16:creationId xmlns:a16="http://schemas.microsoft.com/office/drawing/2014/main" id="{8A4D19A2-1AEE-24E1-3640-89BE4D06D7C7}"/>
              </a:ext>
            </a:extLst>
          </p:cNvPr>
          <p:cNvSpPr txBox="1"/>
          <p:nvPr/>
        </p:nvSpPr>
        <p:spPr>
          <a:xfrm>
            <a:off x="6164814" y="5006554"/>
            <a:ext cx="873637" cy="241980"/>
          </a:xfrm>
          <a:prstGeom prst="rect">
            <a:avLst/>
          </a:prstGeom>
          <a:solidFill>
            <a:schemeClr val="bg1"/>
          </a:solidFill>
        </p:spPr>
        <p:txBody>
          <a:bodyPr wrap="none" lIns="0" tIns="36000" rIns="0" bIns="36000" rtlCol="0" anchor="ctr">
            <a:spAutoFit/>
          </a:bodyPr>
          <a:lstStyle/>
          <a:p>
            <a:r>
              <a:rPr lang="en-US" sz="1100" noProof="0" dirty="0">
                <a:latin typeface="Nunito" pitchFamily="2" charset="77"/>
              </a:rPr>
              <a:t>Control Plane</a:t>
            </a:r>
          </a:p>
        </p:txBody>
      </p:sp>
      <p:sp>
        <p:nvSpPr>
          <p:cNvPr id="170" name="Textfeld 169">
            <a:extLst>
              <a:ext uri="{FF2B5EF4-FFF2-40B4-BE49-F238E27FC236}">
                <a16:creationId xmlns:a16="http://schemas.microsoft.com/office/drawing/2014/main" id="{93FE4142-E1EE-4085-B19D-2769F821B908}"/>
              </a:ext>
            </a:extLst>
          </p:cNvPr>
          <p:cNvSpPr txBox="1"/>
          <p:nvPr/>
        </p:nvSpPr>
        <p:spPr>
          <a:xfrm>
            <a:off x="6165864" y="5241224"/>
            <a:ext cx="1753589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 anchor="ctr">
            <a:spAutoFit/>
          </a:bodyPr>
          <a:lstStyle/>
          <a:p>
            <a:r>
              <a:rPr lang="en-US" sz="1100" noProof="0" dirty="0">
                <a:latin typeface="Nunito" pitchFamily="2" charset="77"/>
              </a:rPr>
              <a:t>Data Plane (drasyl Traffic)</a:t>
            </a:r>
          </a:p>
        </p:txBody>
      </p: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CBEC4F6F-3948-F7C1-872D-7FD15BD0B5B1}"/>
              </a:ext>
            </a:extLst>
          </p:cNvPr>
          <p:cNvCxnSpPr>
            <a:cxnSpLocks/>
          </p:cNvCxnSpPr>
          <p:nvPr/>
        </p:nvCxnSpPr>
        <p:spPr>
          <a:xfrm flipH="1">
            <a:off x="5627463" y="5580564"/>
            <a:ext cx="463551" cy="0"/>
          </a:xfrm>
          <a:prstGeom prst="straightConnector1">
            <a:avLst/>
          </a:prstGeom>
          <a:ln w="19050">
            <a:solidFill>
              <a:srgbClr val="025F57"/>
            </a:solidFill>
            <a:prstDash val="sysDot"/>
            <a:headEnd type="none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feld 171">
            <a:extLst>
              <a:ext uri="{FF2B5EF4-FFF2-40B4-BE49-F238E27FC236}">
                <a16:creationId xmlns:a16="http://schemas.microsoft.com/office/drawing/2014/main" id="{DDB029F1-58A0-5521-900B-A22D1F35C984}"/>
              </a:ext>
            </a:extLst>
          </p:cNvPr>
          <p:cNvSpPr txBox="1"/>
          <p:nvPr/>
        </p:nvSpPr>
        <p:spPr>
          <a:xfrm>
            <a:off x="6157490" y="5463962"/>
            <a:ext cx="2844239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 anchor="ctr">
            <a:spAutoFit/>
          </a:bodyPr>
          <a:lstStyle/>
          <a:p>
            <a:r>
              <a:rPr lang="en-US" sz="1100" noProof="0" dirty="0">
                <a:latin typeface="Nunito" pitchFamily="2" charset="77"/>
              </a:rPr>
              <a:t>Data Plane (non-drasyl Traffic)</a:t>
            </a:r>
          </a:p>
        </p:txBody>
      </p:sp>
    </p:spTree>
    <p:extLst>
      <p:ext uri="{BB962C8B-B14F-4D97-AF65-F5344CB8AC3E}">
        <p14:creationId xmlns:p14="http://schemas.microsoft.com/office/powerpoint/2010/main" val="209694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E437B-CB68-1CAD-76C6-D0CA75B60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fik 47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9B08C31A-DEA2-7FB3-92D5-87F1E2AA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701455"/>
            <a:ext cx="12257455" cy="4610348"/>
          </a:xfrm>
          <a:prstGeom prst="rect">
            <a:avLst/>
          </a:prstGeom>
        </p:spPr>
      </p:pic>
      <p:pic>
        <p:nvPicPr>
          <p:cNvPr id="50" name="Grafik 49" descr="Ein Bild, das Text, Screenshot, Schrift, Algebra enthält.&#10;&#10;KI-generierte Inhalte können fehlerhaft sein.">
            <a:extLst>
              <a:ext uri="{FF2B5EF4-FFF2-40B4-BE49-F238E27FC236}">
                <a16:creationId xmlns:a16="http://schemas.microsoft.com/office/drawing/2014/main" id="{0EAAD34B-92A5-4E1C-FACF-D2C42C2EE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978769"/>
            <a:ext cx="12257456" cy="3425483"/>
          </a:xfrm>
          <a:prstGeom prst="rect">
            <a:avLst/>
          </a:prstGeom>
        </p:spPr>
      </p:pic>
      <p:sp>
        <p:nvSpPr>
          <p:cNvPr id="2" name="Rechteck 1">
            <a:extLst>
              <a:ext uri="{FF2B5EF4-FFF2-40B4-BE49-F238E27FC236}">
                <a16:creationId xmlns:a16="http://schemas.microsoft.com/office/drawing/2014/main" id="{22D9192C-CF2A-EB83-2419-432CD8D50DF6}"/>
              </a:ext>
            </a:extLst>
          </p:cNvPr>
          <p:cNvSpPr/>
          <p:nvPr/>
        </p:nvSpPr>
        <p:spPr>
          <a:xfrm>
            <a:off x="3511826" y="4412974"/>
            <a:ext cx="2968487" cy="874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OS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65F7913F-8E88-B4BB-C1CD-796F4C3277BA}"/>
              </a:ext>
            </a:extLst>
          </p:cNvPr>
          <p:cNvSpPr/>
          <p:nvPr/>
        </p:nvSpPr>
        <p:spPr>
          <a:xfrm>
            <a:off x="3690730" y="3134139"/>
            <a:ext cx="2968487" cy="874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daemon</a:t>
            </a:r>
            <a:endParaRPr lang="de-DE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01A0973-2645-2F23-AE52-119C651D2760}"/>
              </a:ext>
            </a:extLst>
          </p:cNvPr>
          <p:cNvSpPr/>
          <p:nvPr/>
        </p:nvSpPr>
        <p:spPr>
          <a:xfrm>
            <a:off x="3737114" y="1987826"/>
            <a:ext cx="1404730" cy="874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applications</a:t>
            </a:r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08BC6F8-B021-993E-66F7-EF372D1C5A7B}"/>
              </a:ext>
            </a:extLst>
          </p:cNvPr>
          <p:cNvSpPr/>
          <p:nvPr/>
        </p:nvSpPr>
        <p:spPr>
          <a:xfrm>
            <a:off x="5294244" y="2007704"/>
            <a:ext cx="1404730" cy="874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applications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161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Macintosh PowerPoint</Application>
  <PresentationFormat>Breitbild</PresentationFormat>
  <Paragraphs>33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Nunito</vt:lpstr>
      <vt:lpstr>Nunito SemiBold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Heiko Bornholdt</dc:creator>
  <cp:lastModifiedBy>Heiko Bornholdt</cp:lastModifiedBy>
  <cp:revision>37</cp:revision>
  <dcterms:created xsi:type="dcterms:W3CDTF">2021-12-07T18:05:17Z</dcterms:created>
  <dcterms:modified xsi:type="dcterms:W3CDTF">2025-07-30T21:48:19Z</dcterms:modified>
</cp:coreProperties>
</file>