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316" r:id="rId5"/>
    <p:sldId id="297" r:id="rId6"/>
    <p:sldId id="298" r:id="rId7"/>
    <p:sldId id="321" r:id="rId8"/>
    <p:sldId id="299" r:id="rId9"/>
    <p:sldId id="322" r:id="rId10"/>
    <p:sldId id="317" r:id="rId11"/>
    <p:sldId id="323" r:id="rId12"/>
    <p:sldId id="311" r:id="rId13"/>
    <p:sldId id="324" r:id="rId14"/>
    <p:sldId id="325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5339C-519D-4230-BF0C-1BF09A2FE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82FE9-1227-454F-8FBE-5D49EEFEF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CD36-562E-4EEA-8B96-DB5FE3AB0DC1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5AC-387D-4DC2-8066-2F960E151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5534-4B86-498E-A9D9-C98A3290D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5148-8ED6-434E-BA59-EF48324382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A4AB-31E7-4D1C-A552-BCF9442B3075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3291-C0D9-4415-AEC4-F67D377A5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9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090" y="3429000"/>
            <a:ext cx="11248253" cy="2867150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0880" y="0"/>
            <a:ext cx="4481120" cy="30521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10880" y="0"/>
            <a:ext cx="0" cy="3052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515" y="130630"/>
            <a:ext cx="1632857" cy="163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B97D6-9E01-9925-F264-8FF48BAA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48640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0C95F-3A67-A423-F894-9AB9FB05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640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861708"/>
            <a:ext cx="4905375" cy="460118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950368D9-A2DA-7D02-EB7C-3F509FB3B4F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59475" y="496888"/>
            <a:ext cx="5800725" cy="54419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286E-179F-45D4-6382-A34BAA54FB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B3442-8929-B382-C800-713ECF8839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3ECD2B-104B-A8A6-CDAE-B909CA1F4F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8067518" cy="2255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624671"/>
            <a:ext cx="6752276" cy="3698851"/>
          </a:xfrm>
        </p:spPr>
        <p:txBody>
          <a:bodyPr lIns="0" tIns="0" rIns="0" bIns="0" anchor="b">
            <a:normAutofit/>
          </a:bodyPr>
          <a:lstStyle>
            <a:lvl1pPr algn="l">
              <a:defRPr sz="66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38223DB-ED2D-4922-1A61-D1763E8F33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7225666" y="-1"/>
            <a:ext cx="496633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86E7AD-A6DA-E8DA-1CA0-615D3ED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22" y="237420"/>
            <a:ext cx="1714789" cy="17147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BF3BED-A617-9382-262C-3792F4422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7209476" cy="6858000"/>
            <a:chOff x="0" y="0"/>
            <a:chExt cx="7209476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C7B291-128E-2693-8391-5F74B90EAF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271831"/>
              <a:ext cx="72094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473A90-D726-F334-C514-4BFD393396F0}"/>
                </a:ext>
              </a:extLst>
            </p:cNvPr>
            <p:cNvCxnSpPr>
              <a:cxnSpLocks/>
            </p:cNvCxnSpPr>
            <p:nvPr/>
          </p:nvCxnSpPr>
          <p:spPr>
            <a:xfrm>
              <a:off x="7209476" y="0"/>
              <a:ext cx="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92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3FC323-9010-7680-1410-DB6EA920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27418"/>
            <a:ext cx="4481120" cy="3684153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47120" cy="1744133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9220E1-3B64-C03C-3D28-6308954E1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80560" y="2627419"/>
            <a:ext cx="0" cy="3676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017520"/>
            <a:ext cx="3676907" cy="290470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320040" indent="0">
              <a:buNone/>
              <a:defRPr sz="2000"/>
            </a:lvl2pPr>
            <a:lvl3pPr marL="777240" indent="0">
              <a:buNone/>
              <a:defRPr sz="1800"/>
            </a:lvl3pPr>
            <a:lvl4pPr marL="1234440" indent="0">
              <a:buNone/>
              <a:defRPr sz="1600"/>
            </a:lvl4pPr>
            <a:lvl5pPr marL="1691640" indent="0">
              <a:buNone/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27014" y="3017520"/>
            <a:ext cx="6877306" cy="2941535"/>
          </a:xfrm>
        </p:spPr>
        <p:txBody>
          <a:bodyPr/>
          <a:lstStyle>
            <a:lvl1pPr marL="512064" indent="-512064">
              <a:spcBef>
                <a:spcPts val="1200"/>
              </a:spcBef>
              <a:buFont typeface="+mj-lt"/>
              <a:buAutoNum type="arabicPeriod"/>
              <a:defRPr sz="2000"/>
            </a:lvl1pPr>
            <a:lvl2pPr>
              <a:spcBef>
                <a:spcPts val="1200"/>
              </a:spcBef>
              <a:buFont typeface="+mj-lt"/>
              <a:buAutoNum type="arabicPeriod"/>
              <a:defRPr sz="1800"/>
            </a:lvl2pPr>
            <a:lvl3pPr>
              <a:spcBef>
                <a:spcPts val="1200"/>
              </a:spcBef>
              <a:buFont typeface="+mj-lt"/>
              <a:buAutoNum type="arabicPeriod"/>
              <a:defRPr sz="1600"/>
            </a:lvl3pPr>
            <a:lvl4pPr>
              <a:spcBef>
                <a:spcPts val="1200"/>
              </a:spcBef>
              <a:buFont typeface="+mj-lt"/>
              <a:buAutoNum type="arabicPeriod"/>
              <a:defRPr sz="1400"/>
            </a:lvl4pPr>
            <a:lvl5pPr>
              <a:spcBef>
                <a:spcPts val="1200"/>
              </a:spcBef>
              <a:buFont typeface="+mj-lt"/>
              <a:buAutoNum type="arabicPeriod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E5A97F5-72BE-304B-3F33-2C9D1FC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8817E4-6566-D0FB-CB15-D8609FF97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561681-D81E-033B-0C77-D80162AA1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29000"/>
            <a:ext cx="11402907" cy="2004514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5559552"/>
            <a:ext cx="11402907" cy="9144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473208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81120" cy="3052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80560" y="0"/>
            <a:ext cx="0" cy="3052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64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F64A7-F6D9-7825-3E9E-6C03E040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B8D28-5193-F2A8-F3CE-926E662BB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E739A-E696-37FB-EA53-D0B80C503D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8EFBE8-6AFC-9FD7-6155-85DD2A9DF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12648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199"/>
            <a:ext cx="5160158" cy="3474720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83680" y="457200"/>
            <a:ext cx="5212080" cy="5486400"/>
          </a:xfrm>
        </p:spPr>
        <p:txBody>
          <a:bodyPr anchor="ctr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BAF5D-3A7D-BA27-EAC6-CCA76378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2196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56159F11-BB39-71F0-9B4E-6D84D3F6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16" y="4464626"/>
            <a:ext cx="1632857" cy="16328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1C3F-BE99-2BD9-1E6D-A913A273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F1A5C-82F9-BC47-C11E-11E225549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7A8-6EC5-CEEE-C3F1-C842D5BA40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61F2C-B8C4-AB7D-CC7D-4A6F57DB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7710879" cy="43809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75" y="365759"/>
            <a:ext cx="6990772" cy="3567413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75" y="4746732"/>
            <a:ext cx="6990772" cy="1727220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0880" y="0"/>
            <a:ext cx="448112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10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4" y="4380978"/>
            <a:ext cx="7718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515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ef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8EFBE8-6AFC-9FD7-6155-85DD2A9DF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21960" y="0"/>
            <a:ext cx="607004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5664" y="1987296"/>
            <a:ext cx="5303520" cy="395630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5212080" cy="5486400"/>
          </a:xfrm>
        </p:spPr>
        <p:txBody>
          <a:bodyPr anchor="ctr" anchorCtr="0">
            <a:normAutofit/>
          </a:bodyPr>
          <a:lstStyle>
            <a:lvl1pPr marL="36576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BAF5D-3A7D-BA27-EAC6-CCA76378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2196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56159F11-BB39-71F0-9B4E-6D84D3F6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8519" y="128016"/>
            <a:ext cx="1632857" cy="16328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B3-459F-7003-4627-BF87F70C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29DA-F126-F0E0-A16B-D66A997EFC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DE6D-125A-5F43-B354-57C4357F23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4482" y="1"/>
            <a:ext cx="8067518" cy="2255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048" y="2624672"/>
            <a:ext cx="7304896" cy="2808842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048" y="5559552"/>
            <a:ext cx="7304896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38223DB-ED2D-4922-1A61-D1763E8F33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-1"/>
            <a:ext cx="41148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86E7AD-A6DA-E8DA-1CA0-615D3ED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301" y="237420"/>
            <a:ext cx="1714789" cy="171478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50057D-192D-7614-DE77-877F2980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4114800" y="0"/>
            <a:ext cx="8077200" cy="6858000"/>
            <a:chOff x="-7912" y="0"/>
            <a:chExt cx="8077200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C7B291-128E-2693-8391-5F74B90EAFF0}"/>
                </a:ext>
              </a:extLst>
            </p:cNvPr>
            <p:cNvCxnSpPr>
              <a:cxnSpLocks/>
            </p:cNvCxnSpPr>
            <p:nvPr/>
          </p:nvCxnSpPr>
          <p:spPr>
            <a:xfrm>
              <a:off x="-7912" y="2271831"/>
              <a:ext cx="807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473A90-D726-F334-C514-4BFD393396F0}"/>
                </a:ext>
              </a:extLst>
            </p:cNvPr>
            <p:cNvCxnSpPr>
              <a:cxnSpLocks/>
            </p:cNvCxnSpPr>
            <p:nvPr/>
          </p:nvCxnSpPr>
          <p:spPr>
            <a:xfrm>
              <a:off x="8064448" y="0"/>
              <a:ext cx="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376BE9D-8163-4EDD-FB8D-57ABEDF164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0A75B7-8212-3C24-45FF-DB1B86CA1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4ECEB7-E688-FB9D-4582-AA6629363FC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299" y="94744"/>
            <a:ext cx="11277599" cy="1598801"/>
          </a:xfrm>
        </p:spPr>
        <p:txBody>
          <a:bodyPr l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6594D94-A182-447B-C136-E74107714017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78299" y="1745510"/>
            <a:ext cx="11277598" cy="760012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8" y="3098787"/>
            <a:ext cx="3474720" cy="2888837"/>
          </a:xfrm>
        </p:spPr>
        <p:txBody>
          <a:bodyPr anchor="t">
            <a:normAutofit/>
          </a:bodyPr>
          <a:lstStyle>
            <a:lvl1pPr marL="365760"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/>
            </a:lvl4pPr>
            <a:lvl5pPr>
              <a:spcBef>
                <a:spcPts val="1200"/>
              </a:spcBef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02479" y="2895588"/>
            <a:ext cx="7132319" cy="30937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99107C-ACBB-B2EC-7BA2-379A7629875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5C61AD-5721-984D-30B8-A8630402C8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81CB5D-3815-55BB-FB26-D4008DC5A24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2034" y="3052120"/>
            <a:ext cx="6289965" cy="3253430"/>
          </a:xfr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lIns="365760" tIns="365760" rIns="731520" bIns="365760" anchor="t" anchorCtr="0">
            <a:normAutofit/>
          </a:bodyPr>
          <a:lstStyle>
            <a:lvl1pPr>
              <a:defRPr sz="4400" b="1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CEDBA-D9EA-C2F0-5536-B641BBC22EC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46735" y="333375"/>
            <a:ext cx="4882508" cy="5562600"/>
          </a:xfrm>
        </p:spPr>
        <p:txBody>
          <a:bodyPr lIns="0" tIns="182880" rIns="0" bIns="0" anchor="t" anchorCtr="0"/>
          <a:lstStyle>
            <a:lvl1pPr marL="347472" indent="-347472"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A16C55-05EC-CCE4-5E62-C7144FF11C5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902034" y="0"/>
            <a:ext cx="6289965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A9568-4711-EE5C-16E4-A05395C5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90159" y="0"/>
            <a:ext cx="0" cy="6303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06F4B-B2C9-03FF-DD47-51B22950E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02034" y="3052119"/>
            <a:ext cx="62899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88F6C5A-20C2-9742-B88C-AC77E3FB4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68071B-6F8E-D847-A16E-A2C261AD713C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E8FC8C-29C9-CDDD-BECE-0D82FB1CCB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A30DE-9012-9A95-68F1-0BEA8D0495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B97D6-9E01-9925-F264-8FF48BAA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48640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0C95F-3A67-A423-F894-9AB9FB05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640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861708"/>
            <a:ext cx="4905375" cy="460118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2FA23-189E-3A07-3878-34E4D3262D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15014" y="425987"/>
            <a:ext cx="5995987" cy="2865437"/>
          </a:xfrm>
        </p:spPr>
        <p:txBody>
          <a:bodyPr anchor="t"/>
          <a:lstStyle>
            <a:lvl1pPr marL="0" indent="0">
              <a:spcBef>
                <a:spcPts val="1200"/>
              </a:spcBef>
              <a:buNone/>
              <a:defRPr/>
            </a:lvl1pPr>
            <a:lvl2pPr marL="320040" indent="0">
              <a:spcBef>
                <a:spcPts val="1200"/>
              </a:spcBef>
              <a:buNone/>
              <a:defRPr/>
            </a:lvl2pPr>
            <a:lvl3pPr marL="777240" indent="0">
              <a:spcBef>
                <a:spcPts val="1200"/>
              </a:spcBef>
              <a:buNone/>
              <a:defRPr/>
            </a:lvl3pPr>
            <a:lvl4pPr marL="1234440" indent="0">
              <a:spcBef>
                <a:spcPts val="1200"/>
              </a:spcBef>
              <a:buNone/>
              <a:defRPr/>
            </a:lvl4pPr>
            <a:lvl5pPr marL="1691640" indent="0">
              <a:spcBef>
                <a:spcPts val="120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C5DD340-18CD-CAB1-9B81-7783E42DEA6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15014" y="3325638"/>
            <a:ext cx="5995987" cy="2865437"/>
          </a:xfrm>
        </p:spPr>
        <p:txBody>
          <a:bodyPr anchor="t"/>
          <a:lstStyle>
            <a:lvl1pPr marL="0" indent="0">
              <a:spcBef>
                <a:spcPts val="1200"/>
              </a:spcBef>
              <a:buNone/>
              <a:defRPr/>
            </a:lvl1pPr>
            <a:lvl2pPr marL="320040" indent="0">
              <a:spcBef>
                <a:spcPts val="1200"/>
              </a:spcBef>
              <a:buNone/>
              <a:defRPr/>
            </a:lvl2pPr>
            <a:lvl3pPr marL="777240" indent="0">
              <a:spcBef>
                <a:spcPts val="1200"/>
              </a:spcBef>
              <a:buNone/>
              <a:defRPr/>
            </a:lvl3pPr>
            <a:lvl4pPr marL="1234440" indent="0">
              <a:spcBef>
                <a:spcPts val="1200"/>
              </a:spcBef>
              <a:buNone/>
              <a:defRPr/>
            </a:lvl4pPr>
            <a:lvl5pPr marL="1691640" indent="0">
              <a:spcBef>
                <a:spcPts val="120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97C1-BC1A-8E7F-06B2-06E74411A0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5AF57-863F-4113-A646-51D8F79ED6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823C57-8E95-7243-AAA0-BB9DA46225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3FC323-9010-7680-1410-DB6EA920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10880" y="2627418"/>
            <a:ext cx="4481120" cy="3684153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6885432" cy="1744133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9220E1-3B64-C03C-3D28-6308954E1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699872" y="2627419"/>
            <a:ext cx="0" cy="3676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084618"/>
            <a:ext cx="6885432" cy="2904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38160" y="2910624"/>
            <a:ext cx="3566160" cy="2941535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9DD837A-8B20-88C9-F0FC-FDE65493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B86729-0E29-8DE7-2987-2F9BAC2B7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444644-FCDD-F5C3-9A7A-CCED6173D1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1D1BF-BD16-5852-A4EE-F83BDE9AB9F0}"/>
              </a:ext>
            </a:extLst>
          </p:cNvPr>
          <p:cNvSpPr/>
          <p:nvPr userDrawn="1"/>
        </p:nvSpPr>
        <p:spPr>
          <a:xfrm>
            <a:off x="0" y="6303548"/>
            <a:ext cx="12192000" cy="554452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336" y="864108"/>
            <a:ext cx="49605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2036" y="864108"/>
            <a:ext cx="528243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776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b="1" cap="all" baseline="0">
                <a:solidFill>
                  <a:schemeClr val="tx1"/>
                </a:solidFill>
              </a:defRPr>
            </a:lvl1pPr>
          </a:lstStyle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851" y="637769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1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6D5B42-D3C3-05EC-3707-2420805FFAE1}"/>
              </a:ext>
            </a:extLst>
          </p:cNvPr>
          <p:cNvCxnSpPr>
            <a:cxnSpLocks/>
          </p:cNvCxnSpPr>
          <p:nvPr userDrawn="1"/>
        </p:nvCxnSpPr>
        <p:spPr>
          <a:xfrm>
            <a:off x="0" y="6323527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8A2D-988B-6505-61D1-4DD3E1F7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776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200" b="1" cap="all" baseline="0" dirty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67" r:id="rId2"/>
    <p:sldLayoutId id="2147483874" r:id="rId3"/>
    <p:sldLayoutId id="2147483875" r:id="rId4"/>
    <p:sldLayoutId id="2147483853" r:id="rId5"/>
    <p:sldLayoutId id="2147483844" r:id="rId6"/>
    <p:sldLayoutId id="2147483852" r:id="rId7"/>
    <p:sldLayoutId id="2147483881" r:id="rId8"/>
    <p:sldLayoutId id="2147483877" r:id="rId9"/>
    <p:sldLayoutId id="2147483882" r:id="rId10"/>
    <p:sldLayoutId id="2147483878" r:id="rId11"/>
    <p:sldLayoutId id="2147483879" r:id="rId12"/>
    <p:sldLayoutId id="2147483876" r:id="rId13"/>
    <p:sldLayoutId id="214748384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36576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armaanmol0717.atlassian.net/browse/PROJ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raude1/ProjectCancerData/blob/main/Stage%E2%80%93Grade%20Cross-Tab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raude1/ProjectCancerData/blob/main/Stage%20Distribution%20by%20Site.html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raude1/ProjectCancerData/blob/main/Grade%20Trends%20Over%20Time.html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raude1/ProjectCancerData/blob/main/Correlate%20Grade%26Stage%20with%20Outcome.html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49AE0-2581-DF9C-5621-E84FD439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090" y="3429000"/>
            <a:ext cx="11248253" cy="234042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PH" i="0" strike="noStrike" dirty="0">
                <a:solidFill>
                  <a:schemeClr val="tx1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 Data Analytics Project</a:t>
            </a:r>
            <a:br>
              <a:rPr lang="en-PH" b="0" i="0" strike="noStrike" dirty="0">
                <a:solidFill>
                  <a:schemeClr val="tx1"/>
                </a:solidFill>
                <a:effectLst/>
                <a:latin typeface="inherit"/>
              </a:rPr>
            </a:br>
            <a:br>
              <a:rPr lang="en-PH" b="0" i="0" strike="noStrike" dirty="0">
                <a:solidFill>
                  <a:schemeClr val="tx1"/>
                </a:solidFill>
                <a:effectLst/>
                <a:latin typeface="inherit"/>
              </a:rPr>
            </a:br>
            <a:r>
              <a:rPr lang="en-US" sz="4400" dirty="0"/>
              <a:t>Tumor Stage and Grade Analysis</a:t>
            </a:r>
            <a:endParaRPr lang="en-PH" b="0" i="0" dirty="0">
              <a:solidFill>
                <a:schemeClr val="tx1"/>
              </a:solidFill>
              <a:effectLst/>
              <a:latin typeface="ui-sans-serif"/>
            </a:endParaRPr>
          </a:p>
        </p:txBody>
      </p:sp>
      <p:pic>
        <p:nvPicPr>
          <p:cNvPr id="6" name="Picture Placeholder 11" descr="A group of beakers with orange liquid">
            <a:extLst>
              <a:ext uri="{FF2B5EF4-FFF2-40B4-BE49-F238E27FC236}">
                <a16:creationId xmlns:a16="http://schemas.microsoft.com/office/drawing/2014/main" id="{EAF9CEF2-A173-21BC-7F09-4AB76F06A8E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t="26" b="26"/>
          <a:stretch/>
        </p:blipFill>
        <p:spPr>
          <a:xfrm>
            <a:off x="0" y="0"/>
            <a:ext cx="7718425" cy="3052763"/>
          </a:xfrm>
        </p:spPr>
      </p:pic>
    </p:spTree>
    <p:extLst>
      <p:ext uri="{BB962C8B-B14F-4D97-AF65-F5344CB8AC3E}">
        <p14:creationId xmlns:p14="http://schemas.microsoft.com/office/powerpoint/2010/main" val="24180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98896150-A454-6320-38B1-3FC00FA0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30" y="391886"/>
            <a:ext cx="9670542" cy="61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91A4A-D92C-E0D3-8C40-B1241F2A00A2}"/>
              </a:ext>
            </a:extLst>
          </p:cNvPr>
          <p:cNvSpPr txBox="1"/>
          <p:nvPr/>
        </p:nvSpPr>
        <p:spPr>
          <a:xfrm>
            <a:off x="4223658" y="653143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Conclusion</a:t>
            </a:r>
            <a:endParaRPr lang="en-PH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9B95-DC7A-BE28-2DDA-B6ED5D9C3369}"/>
              </a:ext>
            </a:extLst>
          </p:cNvPr>
          <p:cNvSpPr txBox="1"/>
          <p:nvPr/>
        </p:nvSpPr>
        <p:spPr>
          <a:xfrm>
            <a:off x="1583872" y="1783454"/>
            <a:ext cx="90242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analysis revealed key insights into tumor distribution, progression trends, and survival outcomes.</a:t>
            </a:r>
          </a:p>
          <a:p>
            <a:endParaRPr lang="en-US" sz="2400" dirty="0"/>
          </a:p>
          <a:p>
            <a:r>
              <a:rPr lang="en-US" sz="2400" dirty="0"/>
              <a:t>Higher stages (T3, T4) are linked to lower survival rates, emphasizing the importance of early detection.</a:t>
            </a:r>
          </a:p>
          <a:p>
            <a:endParaRPr lang="en-US" sz="2400" dirty="0"/>
          </a:p>
          <a:p>
            <a:r>
              <a:rPr lang="en-US" sz="2400" dirty="0"/>
              <a:t>The stage-grade relationship provides valuable guidance for clinicians in risk assessment and treatment planning.</a:t>
            </a:r>
          </a:p>
          <a:p>
            <a:endParaRPr lang="en-US" sz="2400" dirty="0"/>
          </a:p>
          <a:p>
            <a:r>
              <a:rPr lang="en-US" sz="2400" dirty="0"/>
              <a:t>These findings contribute to improved patient care and future research directions in oncology.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8094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4109-4BAA-7C6C-92B2-E6B46AD5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9B03-A748-7CB1-40F2-D099F47D3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5" descr="A row of test tubes with plants in them">
            <a:extLst>
              <a:ext uri="{FF2B5EF4-FFF2-40B4-BE49-F238E27FC236}">
                <a16:creationId xmlns:a16="http://schemas.microsoft.com/office/drawing/2014/main" id="{D73D34E1-42E1-9B96-9142-09B79F80984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20383" b="20383"/>
          <a:stretch/>
        </p:blipFill>
        <p:spPr>
          <a:xfrm>
            <a:off x="4473575" y="0"/>
            <a:ext cx="7718425" cy="3052763"/>
          </a:xfrm>
        </p:spPr>
      </p:pic>
    </p:spTree>
    <p:extLst>
      <p:ext uri="{BB962C8B-B14F-4D97-AF65-F5344CB8AC3E}">
        <p14:creationId xmlns:p14="http://schemas.microsoft.com/office/powerpoint/2010/main" val="36268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850-4952-8055-38C0-D6A78467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04800"/>
            <a:ext cx="5160158" cy="1992086"/>
          </a:xfrm>
        </p:spPr>
        <p:txBody>
          <a:bodyPr lIns="0" tIns="0" rIns="0" bIns="0">
            <a:normAutofit/>
          </a:bodyPr>
          <a:lstStyle/>
          <a:p>
            <a:r>
              <a:rPr lang="en-US" dirty="0"/>
              <a:t>Task/Heading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099A-7619-8DF8-D15C-9CBD6AEB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57200"/>
            <a:ext cx="5638800" cy="5486400"/>
          </a:xfrm>
        </p:spPr>
        <p:txBody>
          <a:bodyPr>
            <a:normAutofit/>
          </a:bodyPr>
          <a:lstStyle/>
          <a:p>
            <a:pPr marL="274320" indent="-457200">
              <a:buFont typeface="+mj-lt"/>
              <a:buAutoNum type="arabicPeriod"/>
            </a:pPr>
            <a:r>
              <a:rPr lang="en-US" dirty="0"/>
              <a:t>Stage Distribution by Site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/>
              <a:t>Grade Trends Over Time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/>
              <a:t>Correlate Grade/Stage with Outcome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/>
              <a:t>Stage–Grade Cross-Tab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56631-0B47-85E0-25F7-E14806087C71}"/>
              </a:ext>
            </a:extLst>
          </p:cNvPr>
          <p:cNvSpPr txBox="1"/>
          <p:nvPr/>
        </p:nvSpPr>
        <p:spPr>
          <a:xfrm>
            <a:off x="707242" y="849087"/>
            <a:ext cx="44308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Objective:</a:t>
            </a:r>
          </a:p>
          <a:p>
            <a:endParaRPr lang="en-US" sz="2000" dirty="0"/>
          </a:p>
          <a:p>
            <a:r>
              <a:rPr lang="en-US" sz="2000" dirty="0"/>
              <a:t>This study aims to analyze tumor stage and grade distributions, identify trends over time, and explore correlations with patient outcomes.</a:t>
            </a:r>
          </a:p>
          <a:p>
            <a:endParaRPr lang="en-US" sz="2000" dirty="0"/>
          </a:p>
          <a:p>
            <a:r>
              <a:rPr lang="en-US" sz="2000" dirty="0"/>
              <a:t>By leveraging data-driven insights, we seek to improve early diagnosis, enhance treatment strategies, and support clinical decision-making.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527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AD5F-A850-344C-53E6-AF18D59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75" y="365760"/>
            <a:ext cx="6990772" cy="2203270"/>
          </a:xfrm>
        </p:spPr>
        <p:txBody>
          <a:bodyPr anchor="b" anchorCtr="0">
            <a:normAutofit/>
          </a:bodyPr>
          <a:lstStyle/>
          <a:p>
            <a:r>
              <a:rPr lang="en-PH" dirty="0"/>
              <a:t>Stage Distribution by 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F00F3-2643-C3FA-086C-86102C38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275" y="4270682"/>
            <a:ext cx="6990772" cy="2203270"/>
          </a:xfrm>
        </p:spPr>
        <p:txBody>
          <a:bodyPr anchor="ctr" anchorCtr="0"/>
          <a:lstStyle/>
          <a:p>
            <a:r>
              <a:rPr lang="en-US" dirty="0"/>
              <a:t>As an oncologist, I want to see how tumor stages (T1, T2, T3, T4) appear across different sites, so I can identify patterns of disease severity.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04509-EBC8-7847-4126-5F6657A162E3}"/>
              </a:ext>
            </a:extLst>
          </p:cNvPr>
          <p:cNvSpPr txBox="1"/>
          <p:nvPr/>
        </p:nvSpPr>
        <p:spPr>
          <a:xfrm>
            <a:off x="8447313" y="2133600"/>
            <a:ext cx="3548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analysis identifies how tumor stages (T1–T4) are distributed across different sites. Understanding these patterns helps pinpoint high-risk areas, enabling better resource allocation and targeted interventions.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4918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F4758EB6-8A26-1169-303A-A8DB4CD7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217714"/>
            <a:ext cx="1163682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62DF9-2D34-E2B6-1C0E-EFF58CD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6" y="180268"/>
            <a:ext cx="5303520" cy="2519390"/>
          </a:xfrm>
        </p:spPr>
        <p:txBody>
          <a:bodyPr lIns="0" tIns="0" rIns="0" bIns="0">
            <a:normAutofit/>
          </a:bodyPr>
          <a:lstStyle/>
          <a:p>
            <a:r>
              <a:rPr lang="en-PH" sz="4800" dirty="0"/>
              <a:t>Grade Trends Over Time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46B74-25C0-D1B8-4F8C-278A9B1E3CF1}"/>
              </a:ext>
            </a:extLst>
          </p:cNvPr>
          <p:cNvSpPr txBox="1"/>
          <p:nvPr/>
        </p:nvSpPr>
        <p:spPr>
          <a:xfrm>
            <a:off x="590006" y="3320143"/>
            <a:ext cx="5303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none" strike="noStrike" dirty="0">
                <a:ln>
                  <a:noFill/>
                </a:ln>
                <a:solidFill>
                  <a:schemeClr val="tx1"/>
                </a:solidFill>
                <a:effectLst/>
              </a:rPr>
              <a:t>As a researcher, I want to see tumor grade trends by diagnosis date to check if certain grades are more or less common now.</a:t>
            </a:r>
            <a:endParaRPr lang="en-US" sz="3200" b="1" i="0" u="none" strike="noStrike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PH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FF225-ABDC-FD00-726A-1A3E14C96E0C}"/>
              </a:ext>
            </a:extLst>
          </p:cNvPr>
          <p:cNvSpPr txBox="1"/>
          <p:nvPr/>
        </p:nvSpPr>
        <p:spPr>
          <a:xfrm>
            <a:off x="7151915" y="2541391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Examining grade trends over time reveals changes in tumor aggressiveness or early detection success. These insights guide future research and help focus efforts on emerging challenges in cancer care.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904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3CC2C73-74A5-8229-250C-A98142BC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53" y="424543"/>
            <a:ext cx="9556533" cy="5366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41921-7433-3591-BE3C-D6CC1F9BF1F4}"/>
              </a:ext>
            </a:extLst>
          </p:cNvPr>
          <p:cNvSpPr txBox="1"/>
          <p:nvPr/>
        </p:nvSpPr>
        <p:spPr>
          <a:xfrm>
            <a:off x="3690257" y="6270171"/>
            <a:ext cx="494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the image if you want to view per Tumor Grade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47731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2EF8-7568-306A-D8F0-BC583FB4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446" y="163286"/>
            <a:ext cx="6200495" cy="207733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Correlate Grade/Stage with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50263-B201-FDD7-2021-24940C9A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362" y="2614095"/>
            <a:ext cx="6570609" cy="1629808"/>
          </a:xfrm>
        </p:spPr>
        <p:txBody>
          <a:bodyPr>
            <a:noAutofit/>
          </a:bodyPr>
          <a:lstStyle/>
          <a:p>
            <a:r>
              <a:rPr lang="en-US" dirty="0"/>
              <a:t>As an analyst, I want to see if stage or grade relates to survival or success (from patient or outcome data), so I can pinpoint high-risk groups.</a:t>
            </a:r>
          </a:p>
        </p:txBody>
      </p:sp>
      <p:pic>
        <p:nvPicPr>
          <p:cNvPr id="5" name="Picture Placeholder 5" descr="A close-up of a blue x-rays">
            <a:extLst>
              <a:ext uri="{FF2B5EF4-FFF2-40B4-BE49-F238E27FC236}">
                <a16:creationId xmlns:a16="http://schemas.microsoft.com/office/drawing/2014/main" id="{EE268C7D-F6E7-400F-C4FD-8CAE5C743EE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3125" r="33125"/>
          <a:stretch/>
        </p:blipFill>
        <p:spPr>
          <a:xfrm>
            <a:off x="0" y="-1"/>
            <a:ext cx="41148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7C87C-2FB3-49C5-4315-6B949EF28FCE}"/>
              </a:ext>
            </a:extLst>
          </p:cNvPr>
          <p:cNvSpPr txBox="1"/>
          <p:nvPr/>
        </p:nvSpPr>
        <p:spPr>
          <a:xfrm>
            <a:off x="4576362" y="4755722"/>
            <a:ext cx="6570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analyzing survival rates across stages and grades, we can identify high-risk groups with lower survival probabilities. This emphasizes the importance of early diagnosis and targeted treatment strategies.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200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8245911-2541-FA47-B6E3-CBD1E444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56" y="1234962"/>
            <a:ext cx="7531487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8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6488"/>
            <a:ext cx="11277599" cy="773618"/>
          </a:xfrm>
          <a:noFill/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Stage–Grade Cross-Tab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3C0298-8C6F-0F9B-1F91-5253873E2A2B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251857" y="2818496"/>
            <a:ext cx="9850897" cy="1221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clinician, I want a quick cross-tab showing how often each tumor grade (G1, G2, G3) aligns with each stage (T1, T2, etc.).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961D6-C12A-105E-B354-BA69191B8A6A}"/>
              </a:ext>
            </a:extLst>
          </p:cNvPr>
          <p:cNvSpPr txBox="1"/>
          <p:nvPr/>
        </p:nvSpPr>
        <p:spPr>
          <a:xfrm>
            <a:off x="1251857" y="4507729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quick cross-tab shows the frequency of tumor grades (G1–G3) within each stage (T1–T4). This simplifies data for clinicians, highlighting grade and stage patterns critical for treatment planning.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6754638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04820_Win32_SL_V9" id="{AB7EAFCF-AD7B-47AF-BC77-07C29FDB5592}" vid="{B0D32A71-7108-4EF5-9FCC-AF5BD427BB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D4E270-6D79-4411-BDD9-8D7EB6191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95BAED-01F9-4AFD-BBC9-2B10FDC55A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133A7A3-473F-424D-B0B5-DA7EEEDC73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 research presentation</Template>
  <TotalTime>1282</TotalTime>
  <Words>437</Words>
  <Application>Microsoft Office PowerPoint</Application>
  <PresentationFormat>Widescreen</PresentationFormat>
  <Paragraphs>37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inherit</vt:lpstr>
      <vt:lpstr>ui-sans-serif</vt:lpstr>
      <vt:lpstr>Wingdings 2</vt:lpstr>
      <vt:lpstr>Frame</vt:lpstr>
      <vt:lpstr>Cancer Data Analytics Project  Tumor Stage and Grade Analysis</vt:lpstr>
      <vt:lpstr>Task/Heading</vt:lpstr>
      <vt:lpstr>Stage Distribution by Site</vt:lpstr>
      <vt:lpstr>PowerPoint Presentation</vt:lpstr>
      <vt:lpstr>Grade Trends Over Time</vt:lpstr>
      <vt:lpstr>PowerPoint Presentation</vt:lpstr>
      <vt:lpstr>Correlate Grade/Stage with Outcome</vt:lpstr>
      <vt:lpstr>PowerPoint Presentation</vt:lpstr>
      <vt:lpstr>Stage–Grade Cross-Tab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 Abo-abo</dc:creator>
  <cp:lastModifiedBy>Eduard Abo-abo</cp:lastModifiedBy>
  <cp:revision>34</cp:revision>
  <dcterms:created xsi:type="dcterms:W3CDTF">2025-02-04T08:54:40Z</dcterms:created>
  <dcterms:modified xsi:type="dcterms:W3CDTF">2025-02-05T06:17:23Z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