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1" r:id="rId3"/>
    <p:sldId id="264" r:id="rId4"/>
    <p:sldId id="268" r:id="rId5"/>
    <p:sldId id="269" r:id="rId6"/>
    <p:sldId id="266" r:id="rId7"/>
    <p:sldId id="270" r:id="rId8"/>
    <p:sldId id="271" r:id="rId9"/>
    <p:sldId id="267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3488A0"/>
    <a:srgbClr val="5CC6D6"/>
    <a:srgbClr val="F8D22F"/>
    <a:srgbClr val="FCF7F1"/>
    <a:srgbClr val="B8D233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53D53-434F-46B8-9E46-0785652656BB}" v="367" dt="2020-10-06T21:08:10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b="1" dirty="0"/>
            <a:t>Desafio de negócio</a:t>
          </a:r>
          <a:endParaRPr lang="pt-br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b="1" dirty="0"/>
            <a:t>Solução construída</a:t>
          </a:r>
          <a:endParaRPr lang="pt-br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b="1" dirty="0"/>
            <a:t>RESULTADOS OBTIDOS E TRABALHOS FUTUROS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kern="1200" dirty="0"/>
            <a:t>Desafio de negócio</a:t>
          </a:r>
          <a:endParaRPr lang="pt-br" sz="21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kern="1200" dirty="0"/>
            <a:t>Solução construída</a:t>
          </a:r>
          <a:endParaRPr lang="pt-br" sz="21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b="1" kern="1200" dirty="0"/>
            <a:t>RESULTADOS OBTIDOS E TRABALHOS FUTUROS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07/10/2020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07/10/2020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07/10/2020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07/10/2020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07/10/2020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07/10/2020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07/10/2020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07/10/2020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notebooks/04_TreinamentoClassificado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ampliada de um logotipo&#10;&#10;Descrição gerada automaticamente">
            <a:extLst>
              <a:ext uri="{FF2B5EF4-FFF2-40B4-BE49-F238E27FC236}">
                <a16:creationId xmlns:a16="http://schemas.microsoft.com/office/drawing/2014/main" id="{AFEB9AD7-908E-4DDE-8425-872584D51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677FC-5FA6-4D9B-989C-9ECD2410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520" y="3819848"/>
            <a:ext cx="10058400" cy="2686919"/>
          </a:xfrm>
          <a:solidFill>
            <a:schemeClr val="bg1">
              <a:lumMod val="85000"/>
              <a:alpha val="86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Curso: 		</a:t>
            </a:r>
            <a:r>
              <a:rPr lang="pt-BR" sz="28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  <a:r>
              <a:rPr lang="pt-BR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Learning por projeto</a:t>
            </a:r>
          </a:p>
          <a:p>
            <a:endParaRPr lang="pt-BR" sz="2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Aluno: 		DRAUSIO GOMES DOS SANTOS (TCU)</a:t>
            </a:r>
          </a:p>
          <a:p>
            <a:pPr lvl="8"/>
            <a:r>
              <a:rPr lang="pt-BR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drausiogs@tcu.gov.br</a:t>
            </a:r>
          </a:p>
          <a:p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Orientação: 	MARCUS VINICIUS BORELA (TCU)</a:t>
            </a:r>
          </a:p>
          <a:p>
            <a:pPr lvl="8"/>
            <a:r>
              <a:rPr lang="pt-BR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borela@tcu.gov.br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9B8D5-2C80-4ECC-A605-FFD5277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72435" y="6263635"/>
            <a:ext cx="2893045" cy="365760"/>
          </a:xfrm>
        </p:spPr>
        <p:txBody>
          <a:bodyPr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6E9EB42-404C-4095-A0B9-A4895E2DD549}"/>
              </a:ext>
            </a:extLst>
          </p:cNvPr>
          <p:cNvSpPr txBox="1">
            <a:spLocks/>
          </p:cNvSpPr>
          <p:nvPr/>
        </p:nvSpPr>
        <p:spPr>
          <a:xfrm>
            <a:off x="3586828" y="-6550"/>
            <a:ext cx="4775075" cy="1630907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4400" dirty="0">
                <a:solidFill>
                  <a:schemeClr val="tx1"/>
                </a:solidFill>
              </a:rPr>
              <a:t>Projeto DOU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C2DAF1-F6BA-43C3-8A29-EF2969C820E1}"/>
              </a:ext>
            </a:extLst>
          </p:cNvPr>
          <p:cNvSpPr txBox="1">
            <a:spLocks/>
          </p:cNvSpPr>
          <p:nvPr/>
        </p:nvSpPr>
        <p:spPr>
          <a:xfrm>
            <a:off x="393895" y="1864439"/>
            <a:ext cx="11408899" cy="1715327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800" dirty="0"/>
              <a:t>Desenvolvimento de um classificador de artigos do DOU relacionados a mudanças na estrutura organizacional da administração pública.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248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ROTEIRO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3050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484794"/>
            <a:ext cx="5055703" cy="530677"/>
          </a:xfrm>
        </p:spPr>
        <p:txBody>
          <a:bodyPr rtlCol="0">
            <a:normAutofit fontScale="90000"/>
          </a:bodyPr>
          <a:lstStyle/>
          <a:p>
            <a:r>
              <a:rPr lang="pt-BR" sz="4000" b="1" dirty="0"/>
              <a:t>Desafio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013CC-9FC9-4880-BC01-6E5B289A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7" y="4104481"/>
            <a:ext cx="11093090" cy="2016848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Identificar mudanças na estrutura organizacional  da administração pública no níveis mais altos.</a:t>
            </a:r>
          </a:p>
          <a:p>
            <a:pPr lvl="1"/>
            <a:r>
              <a:rPr lang="pt-BR" sz="2800" dirty="0"/>
              <a:t>Criação de novos órgãos, secretarias, ministérios, conselhos.</a:t>
            </a:r>
          </a:p>
          <a:p>
            <a:pPr lvl="1"/>
            <a:r>
              <a:rPr lang="pt-BR" sz="2800" dirty="0"/>
              <a:t>Reestruturações internas da administração pública.</a:t>
            </a:r>
          </a:p>
          <a:p>
            <a:pPr lvl="1"/>
            <a:r>
              <a:rPr lang="pt-BR" sz="2800" dirty="0"/>
              <a:t>Mudanças nas atribuições ( competências 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D77E39-8595-49C2-8E61-84B5C0AA6875}"/>
              </a:ext>
            </a:extLst>
          </p:cNvPr>
          <p:cNvSpPr/>
          <p:nvPr/>
        </p:nvSpPr>
        <p:spPr>
          <a:xfrm>
            <a:off x="437321" y="399371"/>
            <a:ext cx="790011" cy="8065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ângulo 4" descr="Bar graph with downward trend">
            <a:extLst>
              <a:ext uri="{FF2B5EF4-FFF2-40B4-BE49-F238E27FC236}">
                <a16:creationId xmlns:a16="http://schemas.microsoft.com/office/drawing/2014/main" id="{40131B99-F0E2-45BF-9E64-CA8798618F45}"/>
              </a:ext>
            </a:extLst>
          </p:cNvPr>
          <p:cNvSpPr/>
          <p:nvPr/>
        </p:nvSpPr>
        <p:spPr>
          <a:xfrm>
            <a:off x="569027" y="399371"/>
            <a:ext cx="558914" cy="701525"/>
          </a:xfrm>
          <a:prstGeom prst="rect">
            <a:avLst/>
          </a:prstGeom>
          <a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B116A7-D9A0-4751-B69D-E3D2E0E3CCC1}"/>
              </a:ext>
            </a:extLst>
          </p:cNvPr>
          <p:cNvSpPr txBox="1">
            <a:spLocks/>
          </p:cNvSpPr>
          <p:nvPr/>
        </p:nvSpPr>
        <p:spPr>
          <a:xfrm>
            <a:off x="3872947" y="3316149"/>
            <a:ext cx="5055703" cy="53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3200" b="1" dirty="0"/>
              <a:t>Linha de atuação</a:t>
            </a:r>
            <a:endParaRPr lang="pt-br" sz="3200" dirty="0"/>
          </a:p>
        </p:txBody>
      </p:sp>
      <p:pic>
        <p:nvPicPr>
          <p:cNvPr id="1026" name="Picture 2" descr="Corda bamba Fotografias de Banco de Imagens, Imagens Livres de Direitos  Autorais Corda bamba | Depositphotos®">
            <a:extLst>
              <a:ext uri="{FF2B5EF4-FFF2-40B4-BE49-F238E27FC236}">
                <a16:creationId xmlns:a16="http://schemas.microsoft.com/office/drawing/2014/main" id="{5EA0CC6F-78D1-4431-BEF9-FBE2A2F6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7" y="399371"/>
            <a:ext cx="5141956" cy="23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911ED46-444F-42DF-8F18-E59B2705FAA6}"/>
              </a:ext>
            </a:extLst>
          </p:cNvPr>
          <p:cNvSpPr/>
          <p:nvPr/>
        </p:nvSpPr>
        <p:spPr>
          <a:xfrm>
            <a:off x="437321" y="14020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Fornecer informações referentes às alterações na estrutura organizacional da administração pública para atualização dos sistemas internos do TCU. </a:t>
            </a:r>
            <a:endParaRPr lang="pt-BR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3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96" y="484794"/>
            <a:ext cx="9121267" cy="530677"/>
          </a:xfrm>
        </p:spPr>
        <p:txBody>
          <a:bodyPr rtlCol="0">
            <a:normAutofit fontScale="90000"/>
          </a:bodyPr>
          <a:lstStyle/>
          <a:p>
            <a:r>
              <a:rPr lang="pt-BR" sz="4000" b="1" dirty="0"/>
              <a:t>Desafio de negócio – Fonte da dados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AD77E39-8595-49C2-8E61-84B5C0AA6875}"/>
              </a:ext>
            </a:extLst>
          </p:cNvPr>
          <p:cNvSpPr/>
          <p:nvPr/>
        </p:nvSpPr>
        <p:spPr>
          <a:xfrm>
            <a:off x="437321" y="399371"/>
            <a:ext cx="790011" cy="80657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ângulo 4" descr="Bar graph with downward trend">
            <a:extLst>
              <a:ext uri="{FF2B5EF4-FFF2-40B4-BE49-F238E27FC236}">
                <a16:creationId xmlns:a16="http://schemas.microsoft.com/office/drawing/2014/main" id="{40131B99-F0E2-45BF-9E64-CA8798618F45}"/>
              </a:ext>
            </a:extLst>
          </p:cNvPr>
          <p:cNvSpPr/>
          <p:nvPr/>
        </p:nvSpPr>
        <p:spPr>
          <a:xfrm>
            <a:off x="569027" y="399371"/>
            <a:ext cx="558914" cy="701525"/>
          </a:xfrm>
          <a:prstGeom prst="rect">
            <a:avLst/>
          </a:prstGeom>
          <a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11ED46-444F-42DF-8F18-E59B2705FAA6}"/>
              </a:ext>
            </a:extLst>
          </p:cNvPr>
          <p:cNvSpPr/>
          <p:nvPr/>
        </p:nvSpPr>
        <p:spPr>
          <a:xfrm>
            <a:off x="437321" y="1402021"/>
            <a:ext cx="112247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Diário Oficial da União : https://dados.gov.br/organization/imprensa-nacional-in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F4B952-4CF3-446D-8CC4-615BE09F9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7" t="31980" b="-1521"/>
          <a:stretch/>
        </p:blipFill>
        <p:spPr>
          <a:xfrm>
            <a:off x="0" y="2429091"/>
            <a:ext cx="7581467" cy="4222418"/>
          </a:xfrm>
          <a:prstGeom prst="rect">
            <a:avLst/>
          </a:prstGeom>
        </p:spPr>
      </p:pic>
      <p:pic>
        <p:nvPicPr>
          <p:cNvPr id="12" name="Espaço Reservado para Conteúdo 7">
            <a:extLst>
              <a:ext uri="{FF2B5EF4-FFF2-40B4-BE49-F238E27FC236}">
                <a16:creationId xmlns:a16="http://schemas.microsoft.com/office/drawing/2014/main" id="{B240BD66-B3FA-4AE3-9062-922AF06D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197" t="14969" r="1511"/>
          <a:stretch/>
        </p:blipFill>
        <p:spPr>
          <a:xfrm>
            <a:off x="6400799" y="3456161"/>
            <a:ext cx="5652559" cy="32734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D63CF5F4-9B55-48B7-A18F-3520DA4DFDE3}"/>
              </a:ext>
            </a:extLst>
          </p:cNvPr>
          <p:cNvSpPr txBox="1">
            <a:spLocks/>
          </p:cNvSpPr>
          <p:nvPr/>
        </p:nvSpPr>
        <p:spPr>
          <a:xfrm>
            <a:off x="4524751" y="1873065"/>
            <a:ext cx="5055703" cy="53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2400" b="1" dirty="0"/>
              <a:t>Atos de interesse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83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C317-18D8-4CA7-B4D9-72B17C9B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06223"/>
            <a:ext cx="10058400" cy="26266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Solução construída – Quadro resumo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8CF45-E938-4490-85AE-5037A5E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C522B-ED9B-445E-B92F-CB62D299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D7C4D98-D18F-493E-B985-4C2BA582B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22499"/>
              </p:ext>
            </p:extLst>
          </p:nvPr>
        </p:nvGraphicFramePr>
        <p:xfrm>
          <a:off x="665870" y="1059750"/>
          <a:ext cx="1086025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14">
                  <a:extLst>
                    <a:ext uri="{9D8B030D-6E8A-4147-A177-3AD203B41FA5}">
                      <a16:colId xmlns:a16="http://schemas.microsoft.com/office/drawing/2014/main" val="1517280714"/>
                    </a:ext>
                  </a:extLst>
                </a:gridCol>
                <a:gridCol w="7165144">
                  <a:extLst>
                    <a:ext uri="{9D8B030D-6E8A-4147-A177-3AD203B41FA5}">
                      <a16:colId xmlns:a16="http://schemas.microsoft.com/office/drawing/2014/main" val="2149689091"/>
                    </a:ext>
                  </a:extLst>
                </a:gridCol>
              </a:tblGrid>
              <a:tr h="34705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31804"/>
                  </a:ext>
                </a:extLst>
              </a:tr>
              <a:tr h="347050">
                <a:tc>
                  <a:txBody>
                    <a:bodyPr/>
                    <a:lstStyle/>
                    <a:p>
                      <a:r>
                        <a:rPr lang="pt-BR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Classificador com aprendizagem supervisionada ( com  NLP)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24000"/>
                  </a:ext>
                </a:extLst>
              </a:tr>
              <a:tr h="607338">
                <a:tc>
                  <a:txBody>
                    <a:bodyPr/>
                    <a:lstStyle/>
                    <a:p>
                      <a:r>
                        <a:rPr lang="pt-BR" i="0" dirty="0"/>
                        <a:t>Variáveis independente</a:t>
                      </a:r>
                      <a:r>
                        <a:rPr lang="pt-BR" i="1" dirty="0"/>
                        <a:t>s -</a:t>
                      </a:r>
                      <a:r>
                        <a:rPr lang="pt-BR" i="1" dirty="0" err="1"/>
                        <a:t>Features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 do DOU e tipo de Ato ( LEI, PORTARIA, DECRETO , etc..).</a:t>
                      </a:r>
                    </a:p>
                    <a:p>
                      <a:r>
                        <a:rPr lang="pt-BR" dirty="0"/>
                        <a:t>100.000 ( palavras ou bigramas ) e 152 categorias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8636"/>
                  </a:ext>
                </a:extLst>
              </a:tr>
              <a:tr h="607338">
                <a:tc>
                  <a:txBody>
                    <a:bodyPr/>
                    <a:lstStyle/>
                    <a:p>
                      <a:r>
                        <a:rPr lang="pt-BR" i="1" dirty="0"/>
                        <a:t>Variável dependente –</a:t>
                      </a:r>
                    </a:p>
                    <a:p>
                      <a:r>
                        <a:rPr lang="pt-BR" i="1" dirty="0"/>
                        <a:t>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e 0 (Se o artigo diz respeito a mudanças na estrutura organizacional)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551872"/>
                  </a:ext>
                </a:extLst>
              </a:tr>
              <a:tr h="607338">
                <a:tc>
                  <a:txBody>
                    <a:bodyPr/>
                    <a:lstStyle/>
                    <a:p>
                      <a:r>
                        <a:rPr lang="pt-BR" dirty="0"/>
                        <a:t>Publicação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https://github.com/drausio/cursoml_projeto_dou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35431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6C8610C3-5678-4F65-8CFA-08E7ABA519F6}"/>
              </a:ext>
            </a:extLst>
          </p:cNvPr>
          <p:cNvSpPr/>
          <p:nvPr/>
        </p:nvSpPr>
        <p:spPr>
          <a:xfrm>
            <a:off x="348022" y="330094"/>
            <a:ext cx="943897" cy="86305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ângulo 7" descr="Presentation with bar chart">
            <a:extLst>
              <a:ext uri="{FF2B5EF4-FFF2-40B4-BE49-F238E27FC236}">
                <a16:creationId xmlns:a16="http://schemas.microsoft.com/office/drawing/2014/main" id="{A0DF1D77-ED58-4885-AE5C-AA853946A6BD}"/>
              </a:ext>
            </a:extLst>
          </p:cNvPr>
          <p:cNvSpPr/>
          <p:nvPr/>
        </p:nvSpPr>
        <p:spPr>
          <a:xfrm>
            <a:off x="468584" y="433109"/>
            <a:ext cx="702771" cy="6357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86E1ECA-4350-43DB-B4A5-02E9FF564E14}"/>
              </a:ext>
            </a:extLst>
          </p:cNvPr>
          <p:cNvSpPr/>
          <p:nvPr/>
        </p:nvSpPr>
        <p:spPr>
          <a:xfrm>
            <a:off x="895056" y="4034847"/>
            <a:ext cx="1781907" cy="8896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/>
              <a:t>2005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780CC9F-22B7-4CD7-ABDF-4552C0725AA5}"/>
              </a:ext>
            </a:extLst>
          </p:cNvPr>
          <p:cNvSpPr/>
          <p:nvPr/>
        </p:nvSpPr>
        <p:spPr>
          <a:xfrm>
            <a:off x="895057" y="4512186"/>
            <a:ext cx="1781907" cy="8896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/>
              <a:t>2006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DC498A5-6519-458F-BABE-446B5C75520D}"/>
              </a:ext>
            </a:extLst>
          </p:cNvPr>
          <p:cNvSpPr/>
          <p:nvPr/>
        </p:nvSpPr>
        <p:spPr>
          <a:xfrm>
            <a:off x="2541558" y="3800669"/>
            <a:ext cx="3988191" cy="169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DD8FBE-14D1-47A7-A730-C5681B7811A1}"/>
              </a:ext>
            </a:extLst>
          </p:cNvPr>
          <p:cNvSpPr/>
          <p:nvPr/>
        </p:nvSpPr>
        <p:spPr>
          <a:xfrm>
            <a:off x="6736077" y="4253796"/>
            <a:ext cx="3165231" cy="67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com o classificador selecionado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B1A1FD8-B5A3-434E-9AC1-BC9BFCDE5AFE}"/>
              </a:ext>
            </a:extLst>
          </p:cNvPr>
          <p:cNvSpPr/>
          <p:nvPr/>
        </p:nvSpPr>
        <p:spPr>
          <a:xfrm>
            <a:off x="7427738" y="4887753"/>
            <a:ext cx="1781907" cy="8896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/>
              <a:t>2019</a:t>
            </a:r>
          </a:p>
        </p:txBody>
      </p:sp>
      <p:sp>
        <p:nvSpPr>
          <p:cNvPr id="15" name="Fluxograma: Vários Documentos 14">
            <a:extLst>
              <a:ext uri="{FF2B5EF4-FFF2-40B4-BE49-F238E27FC236}">
                <a16:creationId xmlns:a16="http://schemas.microsoft.com/office/drawing/2014/main" id="{9A4B924E-E1B4-49C4-B398-24460E819DFA}"/>
              </a:ext>
            </a:extLst>
          </p:cNvPr>
          <p:cNvSpPr/>
          <p:nvPr/>
        </p:nvSpPr>
        <p:spPr>
          <a:xfrm>
            <a:off x="10219007" y="3897902"/>
            <a:ext cx="1376290" cy="143466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Atos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D4775-215A-42F6-AB9A-B0E18730C7AD}"/>
              </a:ext>
            </a:extLst>
          </p:cNvPr>
          <p:cNvSpPr/>
          <p:nvPr/>
        </p:nvSpPr>
        <p:spPr>
          <a:xfrm>
            <a:off x="452509" y="5607786"/>
            <a:ext cx="2208628" cy="6668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239.000 atos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5A9A7AB-5827-43D7-9C89-FA0994540B81}"/>
              </a:ext>
            </a:extLst>
          </p:cNvPr>
          <p:cNvSpPr/>
          <p:nvPr/>
        </p:nvSpPr>
        <p:spPr>
          <a:xfrm>
            <a:off x="2883869" y="5610004"/>
            <a:ext cx="2208628" cy="737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194 atos rotulados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9882487-92A9-4A75-8804-A7FD755AB1B9}"/>
              </a:ext>
            </a:extLst>
          </p:cNvPr>
          <p:cNvSpPr/>
          <p:nvPr/>
        </p:nvSpPr>
        <p:spPr>
          <a:xfrm>
            <a:off x="8918917" y="5507201"/>
            <a:ext cx="2776819" cy="8896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Localizando                 1 a cada 3.000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5EB4857-B288-4E31-9298-3CA030993B92}"/>
              </a:ext>
            </a:extLst>
          </p:cNvPr>
          <p:cNvSpPr/>
          <p:nvPr/>
        </p:nvSpPr>
        <p:spPr>
          <a:xfrm>
            <a:off x="4984860" y="5607786"/>
            <a:ext cx="2208628" cy="737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17 de interesse atos rotulados </a:t>
            </a:r>
          </a:p>
        </p:txBody>
      </p:sp>
    </p:spTree>
    <p:extLst>
      <p:ext uri="{BB962C8B-B14F-4D97-AF65-F5344CB8AC3E}">
        <p14:creationId xmlns:p14="http://schemas.microsoft.com/office/powerpoint/2010/main" val="57010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B11E81C9-EE4E-4637-AA73-BE826A9FE2C6}"/>
              </a:ext>
            </a:extLst>
          </p:cNvPr>
          <p:cNvSpPr/>
          <p:nvPr/>
        </p:nvSpPr>
        <p:spPr>
          <a:xfrm rot="4150454">
            <a:off x="6170590" y="2177577"/>
            <a:ext cx="357808" cy="5871683"/>
          </a:xfrm>
          <a:prstGeom prst="downArrow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ED41EF2F-42ED-434D-A508-42198205BD14}"/>
              </a:ext>
            </a:extLst>
          </p:cNvPr>
          <p:cNvSpPr/>
          <p:nvPr/>
        </p:nvSpPr>
        <p:spPr>
          <a:xfrm rot="16940602">
            <a:off x="5416749" y="-666871"/>
            <a:ext cx="357808" cy="7442908"/>
          </a:xfrm>
          <a:prstGeom prst="downArrow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6B983-FFB4-4E9F-90A7-23610209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3710AF2-C986-4C3F-9477-92A95F912A96}"/>
              </a:ext>
            </a:extLst>
          </p:cNvPr>
          <p:cNvSpPr/>
          <p:nvPr/>
        </p:nvSpPr>
        <p:spPr>
          <a:xfrm>
            <a:off x="4307523" y="4868691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SELEÇÃO DO MODELO E CALIBRAÇÃO DOS PARÂMETROS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C54ACAF-3173-4D60-A0EC-7542847DD4D8}"/>
              </a:ext>
            </a:extLst>
          </p:cNvPr>
          <p:cNvSpPr/>
          <p:nvPr/>
        </p:nvSpPr>
        <p:spPr>
          <a:xfrm>
            <a:off x="2260516" y="5415575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TESTE FINAL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8B2EB41-F5E4-4606-9C71-6F6C6CA3F2B2}"/>
              </a:ext>
            </a:extLst>
          </p:cNvPr>
          <p:cNvSpPr/>
          <p:nvPr/>
        </p:nvSpPr>
        <p:spPr>
          <a:xfrm>
            <a:off x="584686" y="1709450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EXTRAÇÃO DOS DADOS BRUTOS (XML)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6C0BC58-E89B-400B-9765-D24F99C7E24B}"/>
              </a:ext>
            </a:extLst>
          </p:cNvPr>
          <p:cNvSpPr/>
          <p:nvPr/>
        </p:nvSpPr>
        <p:spPr>
          <a:xfrm>
            <a:off x="2444500" y="2113314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TRANSFORMAÇÃO E LIMPEZA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9DA671C-38FC-451C-BE9C-ED0B8F3FDC73}"/>
              </a:ext>
            </a:extLst>
          </p:cNvPr>
          <p:cNvSpPr/>
          <p:nvPr/>
        </p:nvSpPr>
        <p:spPr>
          <a:xfrm>
            <a:off x="6225912" y="2990030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CRIAÇÃO DO DATAFRAME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3C24232-8EBE-4867-A38C-5E2C663AF2C7}"/>
              </a:ext>
            </a:extLst>
          </p:cNvPr>
          <p:cNvSpPr/>
          <p:nvPr/>
        </p:nvSpPr>
        <p:spPr>
          <a:xfrm>
            <a:off x="8285022" y="3466846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EXTRAÇÃO DAS FEATURES TEXTUAIS E CATEGORICA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0AF3702-C671-43DB-9C07-E806DC94676F}"/>
              </a:ext>
            </a:extLst>
          </p:cNvPr>
          <p:cNvSpPr/>
          <p:nvPr/>
        </p:nvSpPr>
        <p:spPr>
          <a:xfrm>
            <a:off x="6301410" y="4576256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TREINAMENTO EM MODELOS DE CLASSIFICAÇÃO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A5B0B7-212A-427A-B178-A3529AD4099B}"/>
              </a:ext>
            </a:extLst>
          </p:cNvPr>
          <p:cNvSpPr/>
          <p:nvPr/>
        </p:nvSpPr>
        <p:spPr>
          <a:xfrm>
            <a:off x="2209678" y="1064049"/>
            <a:ext cx="1369858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Web </a:t>
            </a:r>
            <a:r>
              <a:rPr lang="pt-BR" sz="1100" b="1" dirty="0" err="1"/>
              <a:t>scrapping</a:t>
            </a:r>
            <a:endParaRPr lang="pt-BR" sz="1100" b="1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A9792CC-9700-47D7-9BC2-3DE95802B5E3}"/>
              </a:ext>
            </a:extLst>
          </p:cNvPr>
          <p:cNvSpPr/>
          <p:nvPr/>
        </p:nvSpPr>
        <p:spPr>
          <a:xfrm>
            <a:off x="3701124" y="1050796"/>
            <a:ext cx="1058371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ZIP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F983AE7-1B6D-43CE-907B-7BC1486B34C7}"/>
              </a:ext>
            </a:extLst>
          </p:cNvPr>
          <p:cNvSpPr/>
          <p:nvPr/>
        </p:nvSpPr>
        <p:spPr>
          <a:xfrm>
            <a:off x="4889930" y="1087030"/>
            <a:ext cx="1058371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XML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A59BEAE-DF74-44A5-A052-F6C1D1204407}"/>
              </a:ext>
            </a:extLst>
          </p:cNvPr>
          <p:cNvSpPr/>
          <p:nvPr/>
        </p:nvSpPr>
        <p:spPr>
          <a:xfrm>
            <a:off x="6124872" y="1099218"/>
            <a:ext cx="1133823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/>
              <a:t>Parsing</a:t>
            </a:r>
            <a:endParaRPr lang="pt-BR" sz="1100" b="1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8DA646D-033B-414D-9B5E-6C0C801B78E0}"/>
              </a:ext>
            </a:extLst>
          </p:cNvPr>
          <p:cNvSpPr/>
          <p:nvPr/>
        </p:nvSpPr>
        <p:spPr>
          <a:xfrm>
            <a:off x="7397954" y="1106703"/>
            <a:ext cx="1133823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CSV , Excel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16BAB00D-F200-4FD1-8F6F-BA13BD2AE88E}"/>
              </a:ext>
            </a:extLst>
          </p:cNvPr>
          <p:cNvSpPr/>
          <p:nvPr/>
        </p:nvSpPr>
        <p:spPr>
          <a:xfrm>
            <a:off x="8628553" y="1099218"/>
            <a:ext cx="1311543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Pandas </a:t>
            </a:r>
            <a:r>
              <a:rPr lang="pt-BR" sz="1100" b="1" dirty="0" err="1"/>
              <a:t>Dataframe</a:t>
            </a:r>
            <a:endParaRPr lang="pt-BR" sz="1100" b="1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27A627-2359-44F7-BED2-5EC2C9AF429B}"/>
              </a:ext>
            </a:extLst>
          </p:cNvPr>
          <p:cNvSpPr/>
          <p:nvPr/>
        </p:nvSpPr>
        <p:spPr>
          <a:xfrm>
            <a:off x="10136421" y="1132247"/>
            <a:ext cx="1311544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/>
              <a:t>NumPy</a:t>
            </a:r>
            <a:r>
              <a:rPr lang="pt-BR" sz="1100" b="1" dirty="0"/>
              <a:t>  ARRAY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9CE5047-3986-46C5-838E-C0A2B049A81D}"/>
              </a:ext>
            </a:extLst>
          </p:cNvPr>
          <p:cNvSpPr/>
          <p:nvPr/>
        </p:nvSpPr>
        <p:spPr>
          <a:xfrm>
            <a:off x="9960185" y="3940480"/>
            <a:ext cx="1710286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HOT ENCODER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AA73A1C-95EF-4899-9D94-619E59E07E74}"/>
              </a:ext>
            </a:extLst>
          </p:cNvPr>
          <p:cNvSpPr/>
          <p:nvPr/>
        </p:nvSpPr>
        <p:spPr>
          <a:xfrm>
            <a:off x="9909020" y="3293630"/>
            <a:ext cx="1761451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COUNT-VECTORIZER e TF-IDF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412ACBF-A305-4F14-A55B-E1BF57C0E01F}"/>
              </a:ext>
            </a:extLst>
          </p:cNvPr>
          <p:cNvSpPr/>
          <p:nvPr/>
        </p:nvSpPr>
        <p:spPr>
          <a:xfrm>
            <a:off x="6565982" y="2331679"/>
            <a:ext cx="1981506" cy="818645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BALANCEAMENTO DE CLASSES (</a:t>
            </a:r>
            <a:r>
              <a:rPr lang="pt-BR" sz="1100" b="1" dirty="0" err="1"/>
              <a:t>Oversampling</a:t>
            </a:r>
            <a:r>
              <a:rPr lang="pt-BR" sz="1100" b="1" dirty="0"/>
              <a:t>) 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10B1AA8-59ED-4DAD-BBB5-061E5F0BCF6A}"/>
              </a:ext>
            </a:extLst>
          </p:cNvPr>
          <p:cNvSpPr/>
          <p:nvPr/>
        </p:nvSpPr>
        <p:spPr>
          <a:xfrm>
            <a:off x="4335206" y="2574205"/>
            <a:ext cx="180229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ROTULAÇÃO DOS DADOS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D113BA3-5F15-4B42-A210-36F9BD2D7DFE}"/>
              </a:ext>
            </a:extLst>
          </p:cNvPr>
          <p:cNvSpPr/>
          <p:nvPr/>
        </p:nvSpPr>
        <p:spPr>
          <a:xfrm>
            <a:off x="4129355" y="1999431"/>
            <a:ext cx="2334830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REGEXP (Expressões regulares)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BB7C48E-C9AF-4BD7-A18C-15537B84E093}"/>
              </a:ext>
            </a:extLst>
          </p:cNvPr>
          <p:cNvSpPr/>
          <p:nvPr/>
        </p:nvSpPr>
        <p:spPr>
          <a:xfrm>
            <a:off x="348022" y="330094"/>
            <a:ext cx="943897" cy="86305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4" name="Retângulo 43" descr="Presentation with bar chart">
            <a:extLst>
              <a:ext uri="{FF2B5EF4-FFF2-40B4-BE49-F238E27FC236}">
                <a16:creationId xmlns:a16="http://schemas.microsoft.com/office/drawing/2014/main" id="{1607AA2F-1790-454A-9A40-5ECC0AF67950}"/>
              </a:ext>
            </a:extLst>
          </p:cNvPr>
          <p:cNvSpPr/>
          <p:nvPr/>
        </p:nvSpPr>
        <p:spPr>
          <a:xfrm>
            <a:off x="468584" y="433109"/>
            <a:ext cx="702771" cy="63577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5ECC72E3-8BD6-437B-A6FC-A69E034A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578" y="676757"/>
            <a:ext cx="10058400" cy="504756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Solução construída – Etapas do projeto</a:t>
            </a:r>
            <a:br>
              <a:rPr lang="pt-br" dirty="0"/>
            </a:br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C687A38-6451-4A9A-A1F4-7A75CDCF340F}"/>
              </a:ext>
            </a:extLst>
          </p:cNvPr>
          <p:cNvSpPr/>
          <p:nvPr/>
        </p:nvSpPr>
        <p:spPr>
          <a:xfrm>
            <a:off x="5296770" y="5700309"/>
            <a:ext cx="3250718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GRID SEARCH PARA HIPERPARÂMETROS COM CROSS VALIDATION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F7815E7-E162-47DC-93A5-85F44880244F}"/>
              </a:ext>
            </a:extLst>
          </p:cNvPr>
          <p:cNvSpPr/>
          <p:nvPr/>
        </p:nvSpPr>
        <p:spPr>
          <a:xfrm>
            <a:off x="7915639" y="4417158"/>
            <a:ext cx="2220782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PIPELINE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4F4409C-D01F-47D8-8E3B-7E05ABCC6E07}"/>
              </a:ext>
            </a:extLst>
          </p:cNvPr>
          <p:cNvSpPr/>
          <p:nvPr/>
        </p:nvSpPr>
        <p:spPr>
          <a:xfrm>
            <a:off x="8220805" y="2895020"/>
            <a:ext cx="1719291" cy="635776"/>
          </a:xfrm>
          <a:prstGeom prst="ellipse">
            <a:avLst/>
          </a:prstGeom>
          <a:solidFill>
            <a:srgbClr val="348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STOPWORDS : NLTK,SPACY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5C660B6-6A82-4BA2-8DF2-35B20C7C9B7E}"/>
              </a:ext>
            </a:extLst>
          </p:cNvPr>
          <p:cNvSpPr/>
          <p:nvPr/>
        </p:nvSpPr>
        <p:spPr>
          <a:xfrm>
            <a:off x="9355027" y="1686572"/>
            <a:ext cx="1311543" cy="635776"/>
          </a:xfrm>
          <a:prstGeom prst="ellipse">
            <a:avLst/>
          </a:prstGeom>
          <a:solidFill>
            <a:srgbClr val="2E37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.</a:t>
            </a:r>
            <a:r>
              <a:rPr lang="pt-BR" sz="1100" b="1" dirty="0" err="1"/>
              <a:t>pkl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7061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986C7-F20C-476F-936A-D834B4FA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34" y="478408"/>
            <a:ext cx="9399564" cy="483840"/>
          </a:xfrm>
        </p:spPr>
        <p:txBody>
          <a:bodyPr>
            <a:noAutofit/>
          </a:bodyPr>
          <a:lstStyle/>
          <a:p>
            <a:r>
              <a:rPr lang="pt-BR" sz="3200" dirty="0"/>
              <a:t>Resultados alcançados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4AB407-9F80-420A-B3E9-5CF31E8240E6}"/>
              </a:ext>
            </a:extLst>
          </p:cNvPr>
          <p:cNvSpPr/>
          <p:nvPr/>
        </p:nvSpPr>
        <p:spPr>
          <a:xfrm>
            <a:off x="711120" y="427684"/>
            <a:ext cx="1014516" cy="95000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tângulo 19" descr="Stopwatch">
            <a:extLst>
              <a:ext uri="{FF2B5EF4-FFF2-40B4-BE49-F238E27FC236}">
                <a16:creationId xmlns:a16="http://schemas.microsoft.com/office/drawing/2014/main" id="{9A0A338E-162C-4F6F-B985-151B855FA3F9}"/>
              </a:ext>
            </a:extLst>
          </p:cNvPr>
          <p:cNvSpPr/>
          <p:nvPr/>
        </p:nvSpPr>
        <p:spPr>
          <a:xfrm>
            <a:off x="711120" y="357306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C63A57-E215-4839-844D-BEFEAA014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96" y="1427278"/>
            <a:ext cx="2971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46B80CA-4FB9-4382-800C-9F014681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96" y="3975898"/>
            <a:ext cx="2971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691369-1E43-41E2-A8A5-AF7ACA398BD5}"/>
              </a:ext>
            </a:extLst>
          </p:cNvPr>
          <p:cNvSpPr/>
          <p:nvPr/>
        </p:nvSpPr>
        <p:spPr>
          <a:xfrm>
            <a:off x="3964451" y="962248"/>
            <a:ext cx="5111262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600" dirty="0"/>
              <a:t>&lt;</a:t>
            </a:r>
            <a:r>
              <a:rPr lang="pt-BR" sz="1600" dirty="0" err="1"/>
              <a:t>class</a:t>
            </a:r>
            <a:r>
              <a:rPr lang="pt-BR" sz="1600" dirty="0"/>
              <a:t> '</a:t>
            </a:r>
            <a:r>
              <a:rPr lang="pt-BR" sz="1600" dirty="0" err="1"/>
              <a:t>lightgbm.sklearn.LGBMClassifier</a:t>
            </a:r>
            <a:r>
              <a:rPr lang="pt-BR" sz="1600" dirty="0"/>
              <a:t>'&gt;</a:t>
            </a:r>
          </a:p>
          <a:p>
            <a:r>
              <a:rPr lang="pt-BR" sz="1600" dirty="0"/>
              <a:t>-------classes balanceadas-----------</a:t>
            </a:r>
          </a:p>
          <a:p>
            <a:r>
              <a:rPr lang="pt-BR" sz="1600" dirty="0"/>
              <a:t>              </a:t>
            </a:r>
            <a:r>
              <a:rPr lang="pt-BR" sz="1600" dirty="0" err="1"/>
              <a:t>precision</a:t>
            </a:r>
            <a:r>
              <a:rPr lang="pt-BR" sz="1600" dirty="0"/>
              <a:t>    recall  f1-score               </a:t>
            </a:r>
            <a:r>
              <a:rPr lang="pt-BR" sz="1600" dirty="0" err="1"/>
              <a:t>support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           0     1.0000    0.9939    0.9970               165</a:t>
            </a:r>
          </a:p>
          <a:p>
            <a:r>
              <a:rPr lang="pt-BR" sz="1600" dirty="0"/>
              <a:t>           1     0.9946    </a:t>
            </a:r>
            <a:r>
              <a:rPr lang="pt-BR" sz="1600" b="1" dirty="0"/>
              <a:t>1.0000</a:t>
            </a:r>
            <a:r>
              <a:rPr lang="pt-BR" sz="1600" dirty="0"/>
              <a:t>    0.9973               185</a:t>
            </a:r>
          </a:p>
          <a:p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accuracy</a:t>
            </a:r>
            <a:r>
              <a:rPr lang="pt-BR" sz="1600" dirty="0"/>
              <a:t>                       </a:t>
            </a:r>
            <a:r>
              <a:rPr lang="pt-BR" sz="1600" b="1" dirty="0"/>
              <a:t>0.9971</a:t>
            </a:r>
            <a:r>
              <a:rPr lang="pt-BR" sz="1600" dirty="0"/>
              <a:t>                    350</a:t>
            </a:r>
          </a:p>
          <a:p>
            <a:r>
              <a:rPr lang="pt-BR" sz="1600" dirty="0"/>
              <a:t>   macro </a:t>
            </a:r>
            <a:r>
              <a:rPr lang="pt-BR" sz="1600" dirty="0" err="1"/>
              <a:t>avg</a:t>
            </a:r>
            <a:r>
              <a:rPr lang="pt-BR" sz="1600" dirty="0"/>
              <a:t>       0.9973    0.9970    0.9971     350</a:t>
            </a:r>
          </a:p>
          <a:p>
            <a:r>
              <a:rPr lang="pt-BR" sz="1600" dirty="0" err="1"/>
              <a:t>weighted</a:t>
            </a:r>
            <a:r>
              <a:rPr lang="pt-BR" sz="1600" dirty="0"/>
              <a:t> </a:t>
            </a:r>
            <a:r>
              <a:rPr lang="pt-BR" sz="1600" dirty="0" err="1"/>
              <a:t>avg</a:t>
            </a:r>
            <a:r>
              <a:rPr lang="pt-BR" sz="1600" dirty="0"/>
              <a:t>     0.9972    0.9971    0.9971     350</a:t>
            </a:r>
          </a:p>
          <a:p>
            <a:endParaRPr lang="pt-BR" sz="1600" dirty="0"/>
          </a:p>
          <a:p>
            <a:r>
              <a:rPr lang="pt-BR" sz="1600" dirty="0"/>
              <a:t>-------classes desbalanceadas--------</a:t>
            </a:r>
          </a:p>
          <a:p>
            <a:endParaRPr lang="pt-BR" sz="1600" dirty="0"/>
          </a:p>
          <a:p>
            <a:r>
              <a:rPr lang="pt-BR" sz="1600" dirty="0"/>
              <a:t>              </a:t>
            </a:r>
            <a:r>
              <a:rPr lang="pt-BR" sz="1600" dirty="0" err="1"/>
              <a:t>precision</a:t>
            </a:r>
            <a:r>
              <a:rPr lang="pt-BR" sz="1600" dirty="0"/>
              <a:t>    recall          f1-score        </a:t>
            </a:r>
            <a:r>
              <a:rPr lang="pt-BR" sz="1600" dirty="0" err="1"/>
              <a:t>support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           0     0.9568    1.0000          0.9779           177</a:t>
            </a:r>
          </a:p>
          <a:p>
            <a:r>
              <a:rPr lang="pt-BR" sz="1600" dirty="0"/>
              <a:t>           1     1.0000   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0.5294</a:t>
            </a:r>
            <a:r>
              <a:rPr lang="pt-BR" sz="1600" dirty="0"/>
              <a:t>          </a:t>
            </a:r>
            <a:r>
              <a:rPr lang="pt-BR" sz="1600" b="1" dirty="0"/>
              <a:t>0.6923</a:t>
            </a:r>
            <a:r>
              <a:rPr lang="pt-BR" sz="1600" dirty="0"/>
              <a:t>             17</a:t>
            </a:r>
          </a:p>
          <a:p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 err="1"/>
              <a:t>accuracy</a:t>
            </a:r>
            <a:r>
              <a:rPr lang="pt-BR" sz="1600" dirty="0"/>
              <a:t>                     </a:t>
            </a:r>
            <a:r>
              <a:rPr lang="pt-BR" sz="1600" b="1" dirty="0"/>
              <a:t>0.9588</a:t>
            </a:r>
            <a:r>
              <a:rPr lang="pt-BR" sz="1600" dirty="0"/>
              <a:t>                      194</a:t>
            </a:r>
          </a:p>
          <a:p>
            <a:r>
              <a:rPr lang="pt-BR" sz="1600" dirty="0"/>
              <a:t>   macro </a:t>
            </a:r>
            <a:r>
              <a:rPr lang="pt-BR" sz="1600" dirty="0" err="1"/>
              <a:t>avg</a:t>
            </a:r>
            <a:r>
              <a:rPr lang="pt-BR" sz="1600" dirty="0"/>
              <a:t>     0.9784    0.7647    0.8351       194</a:t>
            </a:r>
          </a:p>
          <a:p>
            <a:r>
              <a:rPr lang="pt-BR" sz="1600" dirty="0" err="1"/>
              <a:t>weighted</a:t>
            </a:r>
            <a:r>
              <a:rPr lang="pt-BR" sz="1600" dirty="0"/>
              <a:t> </a:t>
            </a:r>
            <a:r>
              <a:rPr lang="pt-BR" sz="1600" dirty="0" err="1"/>
              <a:t>avg</a:t>
            </a:r>
            <a:r>
              <a:rPr lang="pt-BR" sz="1600" dirty="0"/>
              <a:t>   0.9605    0.9588    0.9529       194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B27FC4-5306-42B3-A312-EDD751D3F6EE}"/>
              </a:ext>
            </a:extLst>
          </p:cNvPr>
          <p:cNvSpPr txBox="1"/>
          <p:nvPr/>
        </p:nvSpPr>
        <p:spPr>
          <a:xfrm>
            <a:off x="9158068" y="1195754"/>
            <a:ext cx="2686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avaliados:</a:t>
            </a:r>
          </a:p>
          <a:p>
            <a:endParaRPr lang="pt-BR" dirty="0"/>
          </a:p>
          <a:p>
            <a:pPr algn="ctr"/>
            <a:r>
              <a:rPr lang="pt-BR" sz="1600" dirty="0" err="1"/>
              <a:t>DecisionTreeClassifier</a:t>
            </a:r>
            <a:endParaRPr lang="pt-BR" sz="1600" dirty="0"/>
          </a:p>
          <a:p>
            <a:pPr algn="ctr"/>
            <a:r>
              <a:rPr lang="pt-BR" sz="1600" dirty="0"/>
              <a:t>             </a:t>
            </a:r>
            <a:r>
              <a:rPr lang="pt-BR" sz="1600" dirty="0" err="1"/>
              <a:t>RandomForestClassifier</a:t>
            </a:r>
            <a:endParaRPr lang="pt-BR" sz="1600" dirty="0"/>
          </a:p>
          <a:p>
            <a:pPr algn="ctr"/>
            <a:r>
              <a:rPr lang="pt-BR" sz="1600" dirty="0"/>
              <a:t>            </a:t>
            </a:r>
          </a:p>
          <a:p>
            <a:pPr algn="ctr"/>
            <a:r>
              <a:rPr lang="pt-BR" sz="1600" dirty="0" err="1"/>
              <a:t>GaussianNB</a:t>
            </a:r>
            <a:endParaRPr lang="pt-BR" sz="1600" dirty="0"/>
          </a:p>
          <a:p>
            <a:pPr algn="ctr"/>
            <a:r>
              <a:rPr lang="pt-BR" sz="1600" dirty="0"/>
              <a:t>             </a:t>
            </a:r>
            <a:r>
              <a:rPr lang="pt-BR" sz="1600" dirty="0" err="1"/>
              <a:t>KNeighborsClassifier</a:t>
            </a:r>
            <a:r>
              <a:rPr lang="pt-BR" sz="1600" dirty="0"/>
              <a:t> 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 err="1"/>
              <a:t>LGBMClassifier</a:t>
            </a:r>
            <a:endParaRPr lang="pt-BR" sz="1600" dirty="0"/>
          </a:p>
          <a:p>
            <a:endParaRPr lang="pt-BR" dirty="0"/>
          </a:p>
          <a:p>
            <a:r>
              <a:rPr lang="pt-BR" dirty="0"/>
              <a:t>Modelo selecionado:</a:t>
            </a:r>
          </a:p>
          <a:p>
            <a:pPr algn="ctr"/>
            <a:r>
              <a:rPr lang="pt-BR" b="1" u="sng" dirty="0" err="1"/>
              <a:t>LGBMClassifier</a:t>
            </a:r>
            <a:endParaRPr lang="pt-BR" b="1" u="sng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1EDA83-314B-427B-ABCD-4B5EEB990663}"/>
              </a:ext>
            </a:extLst>
          </p:cNvPr>
          <p:cNvSpPr txBox="1"/>
          <p:nvPr/>
        </p:nvSpPr>
        <p:spPr>
          <a:xfrm>
            <a:off x="9083040" y="4889073"/>
            <a:ext cx="2494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Outros fatores considerados:</a:t>
            </a:r>
          </a:p>
          <a:p>
            <a:r>
              <a:rPr lang="pt-BR" sz="1400" dirty="0"/>
              <a:t>Otimização para grandes bases de dados</a:t>
            </a:r>
          </a:p>
          <a:p>
            <a:r>
              <a:rPr lang="pt-BR" sz="1400" dirty="0"/>
              <a:t>Resultados obtidos em competições</a:t>
            </a:r>
          </a:p>
        </p:txBody>
      </p:sp>
    </p:spTree>
    <p:extLst>
      <p:ext uri="{BB962C8B-B14F-4D97-AF65-F5344CB8AC3E}">
        <p14:creationId xmlns:p14="http://schemas.microsoft.com/office/powerpoint/2010/main" val="336025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977A4BE4-AA59-4BA3-B078-BE9FE446E848}"/>
              </a:ext>
            </a:extLst>
          </p:cNvPr>
          <p:cNvSpPr/>
          <p:nvPr/>
        </p:nvSpPr>
        <p:spPr>
          <a:xfrm>
            <a:off x="711120" y="427684"/>
            <a:ext cx="1014516" cy="95000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23BBC-A107-41E1-95BF-261939392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03327"/>
            <a:ext cx="10058400" cy="3849624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accent5">
                    <a:lumMod val="5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Caderno Notebook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96D9C-4CB7-4FD0-9B3B-3A6047A2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049EFE-1BD5-4158-9382-D7F7FF7DA005}"/>
              </a:ext>
            </a:extLst>
          </p:cNvPr>
          <p:cNvSpPr txBox="1">
            <a:spLocks/>
          </p:cNvSpPr>
          <p:nvPr/>
        </p:nvSpPr>
        <p:spPr>
          <a:xfrm>
            <a:off x="2445434" y="478408"/>
            <a:ext cx="9399564" cy="48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z="3200"/>
              <a:t>Resultados alcançados</a:t>
            </a:r>
            <a:endParaRPr lang="pt-BR" sz="3200" dirty="0"/>
          </a:p>
        </p:txBody>
      </p:sp>
      <p:sp>
        <p:nvSpPr>
          <p:cNvPr id="6" name="Retângulo 5" descr="Stopwatch">
            <a:extLst>
              <a:ext uri="{FF2B5EF4-FFF2-40B4-BE49-F238E27FC236}">
                <a16:creationId xmlns:a16="http://schemas.microsoft.com/office/drawing/2014/main" id="{FF3968E3-B7E3-4021-B048-9969E6B9FF02}"/>
              </a:ext>
            </a:extLst>
          </p:cNvPr>
          <p:cNvSpPr/>
          <p:nvPr/>
        </p:nvSpPr>
        <p:spPr>
          <a:xfrm>
            <a:off x="682199" y="341750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181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986C7-F20C-476F-936A-D834B4FA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36" y="642594"/>
            <a:ext cx="9399564" cy="637566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B982F-5D81-4431-949A-ADC859DD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1A4B0-4C76-40DC-A06D-CD2B94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07/10/2020</a:t>
            </a:fld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646F11-9F42-44D3-BEF1-4AF04AA144B5}"/>
              </a:ext>
            </a:extLst>
          </p:cNvPr>
          <p:cNvSpPr/>
          <p:nvPr/>
        </p:nvSpPr>
        <p:spPr>
          <a:xfrm>
            <a:off x="1657641" y="2513249"/>
            <a:ext cx="2616591" cy="567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3DC141E-F107-4E72-AB68-9C02E5985BE4}"/>
              </a:ext>
            </a:extLst>
          </p:cNvPr>
          <p:cNvSpPr/>
          <p:nvPr/>
        </p:nvSpPr>
        <p:spPr>
          <a:xfrm>
            <a:off x="4274233" y="2210219"/>
            <a:ext cx="5357447" cy="5670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TÓPICOS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94D835-EF53-49B0-AE2B-0AB29D9D79A0}"/>
              </a:ext>
            </a:extLst>
          </p:cNvPr>
          <p:cNvSpPr/>
          <p:nvPr/>
        </p:nvSpPr>
        <p:spPr>
          <a:xfrm>
            <a:off x="4274232" y="2824416"/>
            <a:ext cx="5357447" cy="9083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NER (Extração de entidades nomeadas). Baseado em Expressões regulares ou </a:t>
            </a:r>
            <a:r>
              <a:rPr lang="pt-BR" dirty="0" err="1"/>
              <a:t>LIBs</a:t>
            </a:r>
            <a:r>
              <a:rPr lang="pt-BR" dirty="0"/>
              <a:t> ( </a:t>
            </a:r>
            <a:r>
              <a:rPr lang="pt-BR" dirty="0" err="1"/>
              <a:t>SpaCy</a:t>
            </a:r>
            <a:r>
              <a:rPr lang="pt-BR" dirty="0"/>
              <a:t> 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65A983-CA91-4D37-BA85-24C2757F625B}"/>
              </a:ext>
            </a:extLst>
          </p:cNvPr>
          <p:cNvSpPr/>
          <p:nvPr/>
        </p:nvSpPr>
        <p:spPr>
          <a:xfrm>
            <a:off x="4348089" y="1855199"/>
            <a:ext cx="2077329" cy="3550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Educação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9DB2CF9-18A3-435B-B529-1EEBF810711E}"/>
              </a:ext>
            </a:extLst>
          </p:cNvPr>
          <p:cNvSpPr/>
          <p:nvPr/>
        </p:nvSpPr>
        <p:spPr>
          <a:xfrm>
            <a:off x="6448865" y="1870410"/>
            <a:ext cx="2403485" cy="3550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Infraestrutura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45350C9-1D2F-4817-92B9-3C835E932722}"/>
              </a:ext>
            </a:extLst>
          </p:cNvPr>
          <p:cNvSpPr/>
          <p:nvPr/>
        </p:nvSpPr>
        <p:spPr>
          <a:xfrm>
            <a:off x="5075289" y="1346031"/>
            <a:ext cx="2747151" cy="51781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Meio ambiente e agricultura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A2E71A-BC7D-4246-B71E-CC91F9C31905}"/>
              </a:ext>
            </a:extLst>
          </p:cNvPr>
          <p:cNvSpPr/>
          <p:nvPr/>
        </p:nvSpPr>
        <p:spPr>
          <a:xfrm>
            <a:off x="7897394" y="1541613"/>
            <a:ext cx="2252445" cy="35502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Saúde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808D27A-A219-4539-85F8-D36024FAC512}"/>
              </a:ext>
            </a:extLst>
          </p:cNvPr>
          <p:cNvSpPr/>
          <p:nvPr/>
        </p:nvSpPr>
        <p:spPr>
          <a:xfrm>
            <a:off x="9403443" y="2730835"/>
            <a:ext cx="2616591" cy="62911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Unidades Jurisdicionadas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4D8ACD7-07D1-4004-8E8B-B95851103AC2}"/>
              </a:ext>
            </a:extLst>
          </p:cNvPr>
          <p:cNvSpPr/>
          <p:nvPr/>
        </p:nvSpPr>
        <p:spPr>
          <a:xfrm>
            <a:off x="9403442" y="3404113"/>
            <a:ext cx="2616591" cy="5409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Dirigentes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41AD52A-29D1-438F-B427-56E7FCCA5BA1}"/>
              </a:ext>
            </a:extLst>
          </p:cNvPr>
          <p:cNvSpPr/>
          <p:nvPr/>
        </p:nvSpPr>
        <p:spPr>
          <a:xfrm>
            <a:off x="868680" y="4596079"/>
            <a:ext cx="3331698" cy="164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DOU</a:t>
            </a:r>
          </a:p>
          <a:p>
            <a:pPr algn="ctr"/>
            <a:r>
              <a:rPr lang="pt-BR" dirty="0"/>
              <a:t>Campo emissor e data</a:t>
            </a:r>
          </a:p>
          <a:p>
            <a:pPr algn="ctr"/>
            <a:r>
              <a:rPr lang="pt-BR" dirty="0"/>
              <a:t>Ex.</a:t>
            </a:r>
          </a:p>
          <a:p>
            <a:pPr algn="ctr"/>
            <a:r>
              <a:rPr lang="pt-BR" dirty="0"/>
              <a:t>MEC/Universidade de </a:t>
            </a:r>
            <a:r>
              <a:rPr lang="pt-BR" dirty="0" err="1"/>
              <a:t>Brasilia</a:t>
            </a:r>
            <a:r>
              <a:rPr lang="pt-BR" dirty="0"/>
              <a:t>/Reitoria – 15/11/2007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8A8B642-51F0-4975-9A14-D2960C20B7D9}"/>
              </a:ext>
            </a:extLst>
          </p:cNvPr>
          <p:cNvSpPr/>
          <p:nvPr/>
        </p:nvSpPr>
        <p:spPr>
          <a:xfrm>
            <a:off x="4749018" y="5017641"/>
            <a:ext cx="3824068" cy="12213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GRAFOS</a:t>
            </a:r>
          </a:p>
        </p:txBody>
      </p:sp>
      <p:pic>
        <p:nvPicPr>
          <p:cNvPr id="2050" name="Picture 2" descr="7 Tipos de Organograma para Utilizar em sua Gestão - JRM Coaching">
            <a:extLst>
              <a:ext uri="{FF2B5EF4-FFF2-40B4-BE49-F238E27FC236}">
                <a16:creationId xmlns:a16="http://schemas.microsoft.com/office/drawing/2014/main" id="{E8FCC3D5-7D8A-42A0-8F04-09FA8462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970" y="4879722"/>
            <a:ext cx="2892932" cy="135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D5295D5-3004-4D99-879B-D292C6C4694C}"/>
              </a:ext>
            </a:extLst>
          </p:cNvPr>
          <p:cNvSpPr/>
          <p:nvPr/>
        </p:nvSpPr>
        <p:spPr>
          <a:xfrm>
            <a:off x="8862970" y="4476712"/>
            <a:ext cx="2892932" cy="54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2002 ------------2020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4AB407-9F80-420A-B3E9-5CF31E8240E6}"/>
              </a:ext>
            </a:extLst>
          </p:cNvPr>
          <p:cNvSpPr/>
          <p:nvPr/>
        </p:nvSpPr>
        <p:spPr>
          <a:xfrm>
            <a:off x="711120" y="427684"/>
            <a:ext cx="1014516" cy="95000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tângulo 19" descr="Stopwatch">
            <a:extLst>
              <a:ext uri="{FF2B5EF4-FFF2-40B4-BE49-F238E27FC236}">
                <a16:creationId xmlns:a16="http://schemas.microsoft.com/office/drawing/2014/main" id="{9A0A338E-162C-4F6F-B985-151B855FA3F9}"/>
              </a:ext>
            </a:extLst>
          </p:cNvPr>
          <p:cNvSpPr/>
          <p:nvPr/>
        </p:nvSpPr>
        <p:spPr>
          <a:xfrm>
            <a:off x="682199" y="341750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E08673-DD5B-4C9D-AAC8-CAA7DE10D6A3}"/>
              </a:ext>
            </a:extLst>
          </p:cNvPr>
          <p:cNvSpPr txBox="1"/>
          <p:nvPr/>
        </p:nvSpPr>
        <p:spPr>
          <a:xfrm>
            <a:off x="591932" y="1392941"/>
            <a:ext cx="3331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1- Possibilidade de elaboração de um modelo de tópicos para melhor divulgação dos atos selecionados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A56CA3-D27D-46D0-9BE9-2BD7CD9D9303}"/>
              </a:ext>
            </a:extLst>
          </p:cNvPr>
          <p:cNvSpPr txBox="1"/>
          <p:nvPr/>
        </p:nvSpPr>
        <p:spPr>
          <a:xfrm>
            <a:off x="591932" y="3278041"/>
            <a:ext cx="368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2- Possibilidade de elaboração de um modelo de NER para extração de unidades jurisdicionadas e dirigentes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5733A74-2BC2-4C20-856C-3F9369F86BBF}"/>
              </a:ext>
            </a:extLst>
          </p:cNvPr>
          <p:cNvSpPr txBox="1"/>
          <p:nvPr/>
        </p:nvSpPr>
        <p:spPr>
          <a:xfrm>
            <a:off x="4625312" y="4162622"/>
            <a:ext cx="4227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3- Possibilidade de elaboração de um modelo de grafos para uma visão temporal da estrutura da administração pública</a:t>
            </a:r>
          </a:p>
        </p:txBody>
      </p:sp>
    </p:spTree>
    <p:extLst>
      <p:ext uri="{BB962C8B-B14F-4D97-AF65-F5344CB8AC3E}">
        <p14:creationId xmlns:p14="http://schemas.microsoft.com/office/powerpoint/2010/main" val="520641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{23B3FDFE-C937-44D5-936A-7B9EA1274755}tf78438558_win32</Template>
  <TotalTime>0</TotalTime>
  <Words>580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Apresentação do PowerPoint</vt:lpstr>
      <vt:lpstr>ROTEIRO</vt:lpstr>
      <vt:lpstr>Desafio de negócio</vt:lpstr>
      <vt:lpstr>Desafio de negócio – Fonte da dados</vt:lpstr>
      <vt:lpstr>Solução construída – Quadro resumo </vt:lpstr>
      <vt:lpstr>Solução construída – Etapas do projeto </vt:lpstr>
      <vt:lpstr>Resultados alcançados</vt:lpstr>
      <vt:lpstr>Apresentação do PowerPoint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2020-10-03T10:52:12Z</dcterms:created>
  <dcterms:modified xsi:type="dcterms:W3CDTF">2020-10-08T00:43:42Z</dcterms:modified>
</cp:coreProperties>
</file>