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57" r:id="rId5"/>
    <p:sldId id="268"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59C90-4964-4963-9E2F-56C29FDCBD3E}" v="1" dt="2022-10-14T11:45:09.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19/01/2023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19/01/2023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Users/Admin/OneDrive/MBA/TCC/Resultados%20Preliminares-%20MBA%20USP%20ESALQ%20-%20Drausio%20Santos%20-%20v2.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p:txBody>
          <a:bodyPr anchor="t">
            <a:normAutofit/>
          </a:bodyPr>
          <a:lstStyle/>
          <a:p>
            <a:r>
              <a:rPr lang="pt-BR" sz="4000" dirty="0"/>
              <a:t>Reunião de Orientação 20/01/2023</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Drausio Gomes dos Santos</a:t>
            </a:r>
          </a:p>
          <a:p>
            <a:r>
              <a:rPr lang="pt-BR" dirty="0"/>
              <a:t>Dra. </a:t>
            </a:r>
            <a:r>
              <a:rPr lang="pt-BR" sz="1800" dirty="0">
                <a:effectLst/>
                <a:latin typeface="Arial" panose="020B0604020202020204" pitchFamily="34" charset="0"/>
                <a:ea typeface="Times New Roman" panose="02020603050405020304" pitchFamily="18" charset="0"/>
              </a:rPr>
              <a:t>Gabrielle Maria Romeiro Lombardi</a:t>
            </a:r>
            <a:endParaRPr lang="pt-BR" dirty="0"/>
          </a:p>
        </p:txBody>
      </p:sp>
    </p:spTree>
    <p:extLst>
      <p:ext uri="{BB962C8B-B14F-4D97-AF65-F5344CB8AC3E}">
        <p14:creationId xmlns:p14="http://schemas.microsoft.com/office/powerpoint/2010/main" val="293592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idx="1"/>
          </p:nvPr>
        </p:nvSpPr>
        <p:spPr>
          <a:xfrm>
            <a:off x="665922" y="1547329"/>
            <a:ext cx="10515600" cy="2035116"/>
          </a:xfrm>
        </p:spPr>
        <p:txBody>
          <a:bodyPr>
            <a:normAutofit/>
          </a:bodyPr>
          <a:lstStyle/>
          <a:p>
            <a:r>
              <a:rPr lang="pt-BR" sz="3600" dirty="0"/>
              <a:t>Documento de Resultados Preliminares</a:t>
            </a:r>
          </a:p>
          <a:p>
            <a:r>
              <a:rPr lang="pt-BR" sz="3600" dirty="0"/>
              <a:t>Andamento do projetos de pesquisa</a:t>
            </a:r>
          </a:p>
          <a:p>
            <a:r>
              <a:rPr lang="pt-BR" sz="3600" dirty="0"/>
              <a:t>Próximos passos</a:t>
            </a:r>
            <a:endParaRPr lang="pt-BR" dirty="0"/>
          </a:p>
        </p:txBody>
      </p:sp>
    </p:spTree>
    <p:extLst>
      <p:ext uri="{BB962C8B-B14F-4D97-AF65-F5344CB8AC3E}">
        <p14:creationId xmlns:p14="http://schemas.microsoft.com/office/powerpoint/2010/main" val="303993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E6F10EF-FDFE-E007-B614-EB256FCA730E}"/>
              </a:ext>
            </a:extLst>
          </p:cNvPr>
          <p:cNvSpPr>
            <a:spLocks noGrp="1"/>
          </p:cNvSpPr>
          <p:nvPr>
            <p:ph idx="1"/>
          </p:nvPr>
        </p:nvSpPr>
        <p:spPr>
          <a:xfrm>
            <a:off x="339634" y="0"/>
            <a:ext cx="11312435" cy="6599583"/>
          </a:xfrm>
        </p:spPr>
        <p:txBody>
          <a:bodyPr>
            <a:normAutofit fontScale="92500" lnSpcReduction="20000"/>
          </a:bodyPr>
          <a:lstStyle/>
          <a:p>
            <a:r>
              <a:rPr lang="pt-BR" dirty="0"/>
              <a:t>Documento de Resultados Preliminares</a:t>
            </a:r>
          </a:p>
          <a:p>
            <a:pPr marL="0" lvl="0" indent="0">
              <a:lnSpc>
                <a:spcPct val="150000"/>
              </a:lnSpc>
              <a:buSzPts val="1100"/>
              <a:buNone/>
            </a:pPr>
            <a:r>
              <a:rPr lang="pt-BR" sz="1700" b="1" dirty="0">
                <a:solidFill>
                  <a:srgbClr val="000000"/>
                </a:solidFill>
                <a:effectLst/>
                <a:latin typeface="Arial" panose="020B0604020202020204" pitchFamily="34" charset="0"/>
                <a:ea typeface="Arial" panose="020B0604020202020204" pitchFamily="34" charset="0"/>
              </a:rPr>
              <a:t> </a:t>
            </a:r>
            <a:r>
              <a:rPr lang="pt-BR" sz="1700" b="1" u="sng" dirty="0">
                <a:solidFill>
                  <a:srgbClr val="000000"/>
                </a:solidFill>
                <a:effectLst/>
                <a:latin typeface="Arial" panose="020B0604020202020204" pitchFamily="34" charset="0"/>
                <a:ea typeface="Arial" panose="020B0604020202020204" pitchFamily="34" charset="0"/>
              </a:rPr>
              <a:t>Dúvida</a:t>
            </a:r>
            <a:r>
              <a:rPr lang="pt-BR" sz="1700" b="1" dirty="0">
                <a:solidFill>
                  <a:srgbClr val="000000"/>
                </a:solidFill>
                <a:effectLst/>
                <a:latin typeface="Arial" panose="020B0604020202020204" pitchFamily="34" charset="0"/>
                <a:ea typeface="Arial" panose="020B0604020202020204" pitchFamily="34" charset="0"/>
              </a:rPr>
              <a:t>:   Uma dúvida que me surgiu relendo o trabalho: É possível que alguma unidade ativa ao longo de 4 anos não emita nenhum ato? Ao final do texto, ainda na primeira versão fiquei com um questionamento que lhe transmito agora. Ao observar os seis novos vértices no ano de 2022 comparado ao ano de 2019 entendo que eles remetem a novas unidades fundadas neste período. Contudo, pensando na UFLA (Federal de Lavras) a mesma já existe há algum bom tempo, então meu questionamento é no sentido de: será que no ano de 2019 não houve nenhum registro no DOU contendo a UFLA e em 2022 sim? Logo, ela não seria uma unidade nova, mas apenas uma unidade que em 2019 não apresentou registro e em 2022 sim. Acredito que seja interessante você analisar os 6 novos vértices. Verifique e transcreva no texto o ano de fundação, se as mesmas aparecem nas análises de 2020 e 2021 (não precisa colocar os grafos desses anos).</a:t>
            </a:r>
          </a:p>
          <a:p>
            <a:pPr marL="457200" lvl="1" indent="0">
              <a:lnSpc>
                <a:spcPct val="150000"/>
              </a:lnSpc>
              <a:buSzPts val="1100"/>
              <a:buNone/>
            </a:pPr>
            <a:r>
              <a:rPr lang="pt-BR" sz="1300" b="1" dirty="0">
                <a:solidFill>
                  <a:srgbClr val="000000"/>
                </a:solidFill>
                <a:latin typeface="Arial" panose="020B0604020202020204" pitchFamily="34" charset="0"/>
                <a:ea typeface="Arial" panose="020B0604020202020204" pitchFamily="34" charset="0"/>
              </a:rPr>
              <a:t>A publicidade dos atos e condição necessária para legalidade dos mesmos, como todos os tipos de atos foram considerados, a simples nomeação de dirigente ou de colegiado seria suficiente para identifica-lo, portanto é pouco provável. De qualquer forma, unidades que não emitem atos são de pouco interesse para fins de controle interno</a:t>
            </a:r>
          </a:p>
          <a:p>
            <a:r>
              <a:rPr lang="pt-BR" sz="1700" b="1" dirty="0">
                <a:solidFill>
                  <a:srgbClr val="000000"/>
                </a:solidFill>
                <a:effectLst/>
                <a:latin typeface="Arial" panose="020B0604020202020204" pitchFamily="34" charset="0"/>
                <a:ea typeface="Arial" panose="020B0604020202020204" pitchFamily="34" charset="0"/>
              </a:rPr>
              <a:t> </a:t>
            </a:r>
            <a:r>
              <a:rPr lang="pt-BR" sz="1700" b="1" u="sng" dirty="0">
                <a:solidFill>
                  <a:srgbClr val="000000"/>
                </a:solidFill>
                <a:effectLst/>
                <a:latin typeface="Arial" panose="020B0604020202020204" pitchFamily="34" charset="0"/>
                <a:ea typeface="Arial" panose="020B0604020202020204" pitchFamily="34" charset="0"/>
              </a:rPr>
              <a:t>Observação</a:t>
            </a:r>
            <a:r>
              <a:rPr lang="pt-BR" sz="1700" b="1" dirty="0">
                <a:solidFill>
                  <a:srgbClr val="000000"/>
                </a:solidFill>
                <a:effectLst/>
                <a:latin typeface="Arial" panose="020B0604020202020204" pitchFamily="34" charset="0"/>
                <a:ea typeface="Arial" panose="020B0604020202020204" pitchFamily="34" charset="0"/>
              </a:rPr>
              <a:t>: </a:t>
            </a:r>
            <a:r>
              <a:rPr lang="pt-BR" sz="1800" b="1" dirty="0">
                <a:effectLst/>
                <a:latin typeface="Segoe UI" panose="020B0502040204020203" pitchFamily="34" charset="0"/>
              </a:rPr>
              <a:t>Seus resultados preliminares se apresenta mais como uma conclusão do trabalho. Podemos mantê-lo assim. Mas é interessante você ir apresentando os resultados, no caso os grafos e discuti-los.</a:t>
            </a:r>
            <a:endParaRPr lang="pt-BR" sz="1800" b="1" dirty="0">
              <a:effectLst/>
              <a:latin typeface="Arial" panose="020B0604020202020204" pitchFamily="34" charset="0"/>
            </a:endParaRPr>
          </a:p>
          <a:p>
            <a:r>
              <a:rPr lang="pt-BR" sz="1800" b="1" dirty="0">
                <a:effectLst/>
                <a:latin typeface="Segoe UI" panose="020B0502040204020203" pitchFamily="34" charset="0"/>
              </a:rPr>
              <a:t>Por exemplo: Como foi bastante informação gerada você pode explicar no início do tópico resultados que irá apresentar os grafos referentes ao ministério da educação.</a:t>
            </a:r>
            <a:endParaRPr lang="pt-BR" sz="1800" b="1" dirty="0">
              <a:effectLst/>
              <a:latin typeface="Arial" panose="020B0604020202020204" pitchFamily="34" charset="0"/>
            </a:endParaRPr>
          </a:p>
          <a:p>
            <a:r>
              <a:rPr lang="pt-BR" sz="1800" b="1" dirty="0">
                <a:effectLst/>
                <a:latin typeface="Segoe UI" panose="020B0502040204020203" pitchFamily="34" charset="0"/>
              </a:rPr>
              <a:t>Em seguida você pode apresenta os grafos 2019 e 2022 e descreve o resultado desses grafos no texto. Por fim, você pode comparar esses grafos e falar sobre as alterações (seus aspectos, como, quantidades...) que ocorreram neste período.</a:t>
            </a:r>
          </a:p>
          <a:p>
            <a:pPr marL="457200" lvl="1" indent="0">
              <a:buNone/>
            </a:pPr>
            <a:endParaRPr lang="pt-BR" sz="1300" b="1" dirty="0">
              <a:latin typeface="Segoe UI" panose="020B0502040204020203" pitchFamily="34" charset="0"/>
              <a:ea typeface="Times New Roman" panose="02020603050405020304" pitchFamily="18" charset="0"/>
            </a:endParaRPr>
          </a:p>
          <a:p>
            <a:pPr marL="457200" lvl="1" indent="0">
              <a:buNone/>
            </a:pPr>
            <a:r>
              <a:rPr lang="pt-BR" sz="1300" b="1" dirty="0">
                <a:latin typeface="Segoe UI" panose="020B0502040204020203" pitchFamily="34" charset="0"/>
                <a:ea typeface="Times New Roman" panose="02020603050405020304" pitchFamily="18" charset="0"/>
              </a:rPr>
              <a:t>A parte dos resultados preliminares foi reformulada, seguindo as orientações</a:t>
            </a:r>
          </a:p>
          <a:p>
            <a:pPr marL="457200" lvl="1" indent="0">
              <a:buNone/>
            </a:pPr>
            <a:endParaRPr lang="pt-BR" sz="1300" b="1" dirty="0">
              <a:effectLst/>
              <a:latin typeface="Segoe UI" panose="020B0502040204020203" pitchFamily="34" charset="0"/>
              <a:ea typeface="Times New Roman" panose="02020603050405020304" pitchFamily="18" charset="0"/>
            </a:endParaRPr>
          </a:p>
          <a:p>
            <a:pPr marL="457200" lvl="1" indent="0">
              <a:buNone/>
            </a:pPr>
            <a:endParaRPr lang="pt-BR" sz="1300" dirty="0">
              <a:effectLst/>
              <a:latin typeface="Times New Roman" panose="02020603050405020304" pitchFamily="18" charset="0"/>
              <a:ea typeface="Times New Roman" panose="02020603050405020304" pitchFamily="18" charset="0"/>
            </a:endParaRPr>
          </a:p>
          <a:p>
            <a:endParaRPr lang="pt-BR" dirty="0"/>
          </a:p>
        </p:txBody>
      </p:sp>
      <p:sp>
        <p:nvSpPr>
          <p:cNvPr id="4" name="CaixaDeTexto 3">
            <a:extLst>
              <a:ext uri="{FF2B5EF4-FFF2-40B4-BE49-F238E27FC236}">
                <a16:creationId xmlns:a16="http://schemas.microsoft.com/office/drawing/2014/main" id="{24873C9A-2F19-26A8-1129-24E5D437CAFC}"/>
              </a:ext>
            </a:extLst>
          </p:cNvPr>
          <p:cNvSpPr txBox="1"/>
          <p:nvPr/>
        </p:nvSpPr>
        <p:spPr>
          <a:xfrm>
            <a:off x="4646431" y="6230251"/>
            <a:ext cx="2428806" cy="369332"/>
          </a:xfrm>
          <a:prstGeom prst="rect">
            <a:avLst/>
          </a:prstGeom>
          <a:noFill/>
        </p:spPr>
        <p:txBody>
          <a:bodyPr wrap="none" rtlCol="0">
            <a:spAutoFit/>
          </a:bodyPr>
          <a:lstStyle/>
          <a:p>
            <a:r>
              <a:rPr lang="pt-BR" dirty="0">
                <a:hlinkClick r:id="rId2" action="ppaction://hlinkfile"/>
              </a:rPr>
              <a:t>Resultados preliminares</a:t>
            </a:r>
            <a:endParaRPr lang="pt-BR" dirty="0"/>
          </a:p>
        </p:txBody>
      </p:sp>
    </p:spTree>
    <p:extLst>
      <p:ext uri="{BB962C8B-B14F-4D97-AF65-F5344CB8AC3E}">
        <p14:creationId xmlns:p14="http://schemas.microsoft.com/office/powerpoint/2010/main" val="25524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idx="1"/>
          </p:nvPr>
        </p:nvSpPr>
        <p:spPr>
          <a:xfrm>
            <a:off x="652669" y="116094"/>
            <a:ext cx="10515600" cy="3541505"/>
          </a:xfrm>
        </p:spPr>
        <p:txBody>
          <a:bodyPr>
            <a:normAutofit/>
          </a:bodyPr>
          <a:lstStyle/>
          <a:p>
            <a:r>
              <a:rPr lang="pt-BR" sz="2800" dirty="0"/>
              <a:t>Andamento do projetos de pesquisa</a:t>
            </a:r>
            <a:endParaRPr lang="pt-BR" dirty="0"/>
          </a:p>
        </p:txBody>
      </p:sp>
      <p:pic>
        <p:nvPicPr>
          <p:cNvPr id="6" name="Imagem 5">
            <a:extLst>
              <a:ext uri="{FF2B5EF4-FFF2-40B4-BE49-F238E27FC236}">
                <a16:creationId xmlns:a16="http://schemas.microsoft.com/office/drawing/2014/main" id="{860E5109-1265-069F-326B-8ECBA40BCD81}"/>
              </a:ext>
            </a:extLst>
          </p:cNvPr>
          <p:cNvPicPr>
            <a:picLocks noChangeAspect="1"/>
          </p:cNvPicPr>
          <p:nvPr/>
        </p:nvPicPr>
        <p:blipFill>
          <a:blip r:embed="rId2"/>
          <a:stretch>
            <a:fillRect/>
          </a:stretch>
        </p:blipFill>
        <p:spPr>
          <a:xfrm>
            <a:off x="140764" y="1802296"/>
            <a:ext cx="7228485" cy="4421962"/>
          </a:xfrm>
          <a:prstGeom prst="rect">
            <a:avLst/>
          </a:prstGeom>
        </p:spPr>
      </p:pic>
    </p:spTree>
    <p:extLst>
      <p:ext uri="{BB962C8B-B14F-4D97-AF65-F5344CB8AC3E}">
        <p14:creationId xmlns:p14="http://schemas.microsoft.com/office/powerpoint/2010/main" val="207114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459A6-B74C-6150-2DA1-85460C39FBA1}"/>
              </a:ext>
            </a:extLst>
          </p:cNvPr>
          <p:cNvSpPr>
            <a:spLocks noGrp="1"/>
          </p:cNvSpPr>
          <p:nvPr>
            <p:ph type="title"/>
          </p:nvPr>
        </p:nvSpPr>
        <p:spPr/>
        <p:txBody>
          <a:bodyPr/>
          <a:lstStyle/>
          <a:p>
            <a:r>
              <a:rPr lang="pt-BR" sz="4400" dirty="0"/>
              <a:t>Próximos passos</a:t>
            </a:r>
            <a:br>
              <a:rPr lang="pt-BR" dirty="0"/>
            </a:br>
            <a:endParaRPr lang="pt-BR" dirty="0"/>
          </a:p>
        </p:txBody>
      </p:sp>
      <p:sp>
        <p:nvSpPr>
          <p:cNvPr id="3" name="Espaço Reservado para Conteúdo 2">
            <a:extLst>
              <a:ext uri="{FF2B5EF4-FFF2-40B4-BE49-F238E27FC236}">
                <a16:creationId xmlns:a16="http://schemas.microsoft.com/office/drawing/2014/main" id="{934D8D1A-7C55-D479-20ED-00D842689F3B}"/>
              </a:ext>
            </a:extLst>
          </p:cNvPr>
          <p:cNvSpPr>
            <a:spLocks noGrp="1"/>
          </p:cNvSpPr>
          <p:nvPr>
            <p:ph idx="1"/>
          </p:nvPr>
        </p:nvSpPr>
        <p:spPr/>
        <p:txBody>
          <a:bodyPr/>
          <a:lstStyle/>
          <a:p>
            <a:r>
              <a:rPr lang="pt-BR" dirty="0"/>
              <a:t>Construção da árvore agregada considerando as informações de assinatura do </a:t>
            </a:r>
            <a:r>
              <a:rPr lang="pt-BR"/>
              <a:t>ato, a </a:t>
            </a:r>
            <a:r>
              <a:rPr lang="pt-BR" dirty="0"/>
              <a:t>fim de responder as seguintes questões de negócio:</a:t>
            </a:r>
          </a:p>
          <a:p>
            <a:pPr lvl="1"/>
            <a:r>
              <a:rPr lang="pt-BR" dirty="0"/>
              <a:t>Quem assinou atos para determinado unidades organizacionais</a:t>
            </a:r>
          </a:p>
          <a:p>
            <a:pPr lvl="1"/>
            <a:r>
              <a:rPr lang="pt-BR" dirty="0"/>
              <a:t>Para quais unidades organizacionais determinada pessoa assinou atos.</a:t>
            </a:r>
          </a:p>
          <a:p>
            <a:pPr lvl="1"/>
            <a:r>
              <a:rPr lang="pt-BR" dirty="0"/>
              <a:t>Incluir informações do novo governo ( mapeamento de ministérios )</a:t>
            </a:r>
          </a:p>
          <a:p>
            <a:r>
              <a:rPr lang="pt-BR" dirty="0"/>
              <a:t>Elaboração do documento final do TCC</a:t>
            </a:r>
          </a:p>
          <a:p>
            <a:r>
              <a:rPr lang="pt-BR" dirty="0"/>
              <a:t>Apresentação e defesa</a:t>
            </a:r>
          </a:p>
          <a:p>
            <a:pPr lvl="1"/>
            <a:endParaRPr lang="pt-BR" dirty="0"/>
          </a:p>
          <a:p>
            <a:pPr lvl="1"/>
            <a:endParaRPr lang="pt-BR" dirty="0"/>
          </a:p>
        </p:txBody>
      </p:sp>
    </p:spTree>
    <p:extLst>
      <p:ext uri="{BB962C8B-B14F-4D97-AF65-F5344CB8AC3E}">
        <p14:creationId xmlns:p14="http://schemas.microsoft.com/office/powerpoint/2010/main" val="27403649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454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vt:i4>
      </vt:variant>
    </vt:vector>
  </HeadingPairs>
  <TitlesOfParts>
    <vt:vector size="11" baseType="lpstr">
      <vt:lpstr>Arial</vt:lpstr>
      <vt:lpstr>Calibri</vt:lpstr>
      <vt:lpstr>Calibri Light</vt:lpstr>
      <vt:lpstr>Segoe UI</vt:lpstr>
      <vt:lpstr>Times New Roman</vt:lpstr>
      <vt:lpstr>Tema do Office</vt:lpstr>
      <vt:lpstr>Reunião de Orientação 20/01/2023</vt:lpstr>
      <vt:lpstr>Apresentação do PowerPoint</vt:lpstr>
      <vt:lpstr>Apresentação do PowerPoint</vt:lpstr>
      <vt:lpstr>Apresentação do PowerPoint</vt:lpstr>
      <vt:lpstr>Próximos passos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Drausio drausiogs</cp:lastModifiedBy>
  <cp:revision>10</cp:revision>
  <dcterms:created xsi:type="dcterms:W3CDTF">2018-01-31T14:12:27Z</dcterms:created>
  <dcterms:modified xsi:type="dcterms:W3CDTF">2023-01-19T22:15:15Z</dcterms:modified>
</cp:coreProperties>
</file>