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57" r:id="rId5"/>
    <p:sldId id="269" r:id="rId6"/>
    <p:sldId id="27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pt-BR" sz="4000" dirty="0"/>
              <a:t>Reunião de Orientação 03/03/2023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Aluno: Drausio Gomes dos Santos</a:t>
            </a:r>
          </a:p>
          <a:p>
            <a:r>
              <a:rPr lang="pt-BR" dirty="0"/>
              <a:t>Orientadora: Dra.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Gabrielle Maria Romeiro Lombardi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1547329"/>
            <a:ext cx="10515600" cy="2035116"/>
          </a:xfrm>
        </p:spPr>
        <p:txBody>
          <a:bodyPr>
            <a:normAutofit/>
          </a:bodyPr>
          <a:lstStyle/>
          <a:p>
            <a:r>
              <a:rPr lang="pt-BR" sz="3600" dirty="0"/>
              <a:t>Resultados obtidos do projeto de pesquisa</a:t>
            </a:r>
          </a:p>
          <a:p>
            <a:r>
              <a:rPr lang="pt-BR" sz="3600" dirty="0"/>
              <a:t>Documento Final do TCC</a:t>
            </a:r>
          </a:p>
          <a:p>
            <a:r>
              <a:rPr lang="pt-BR" sz="3600" dirty="0"/>
              <a:t>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93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59A6-B74C-6150-2DA1-85460C39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Próximos passos ( reunião de 20/01)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4D8D1A-7C55-D479-20ED-00D84268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Construção da árvore agregada considerando as informações de assinatura do ato, a fim de responder as seguintes questões de negócio:</a:t>
            </a:r>
          </a:p>
          <a:p>
            <a:pPr lvl="1"/>
            <a:r>
              <a:rPr lang="pt-BR" dirty="0"/>
              <a:t>Quem assinou atos para determinado unidades organizacionais</a:t>
            </a:r>
          </a:p>
          <a:p>
            <a:pPr lvl="1"/>
            <a:r>
              <a:rPr lang="pt-BR" dirty="0"/>
              <a:t>Para quais unidades organizacionais determinada pessoa assinou atos.</a:t>
            </a:r>
          </a:p>
          <a:p>
            <a:pPr lvl="1"/>
            <a:r>
              <a:rPr lang="pt-BR" strike="sngStrike" dirty="0"/>
              <a:t>Incluir informações do novo governo ( mapeamento de ministérios )</a:t>
            </a:r>
          </a:p>
          <a:p>
            <a:r>
              <a:rPr lang="pt-BR" dirty="0"/>
              <a:t>Elaboração do documento final do TCC</a:t>
            </a:r>
          </a:p>
          <a:p>
            <a:r>
              <a:rPr lang="pt-BR" dirty="0"/>
              <a:t>Apresentação e defesa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36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69" y="116094"/>
            <a:ext cx="10515600" cy="3541505"/>
          </a:xfrm>
        </p:spPr>
        <p:txBody>
          <a:bodyPr>
            <a:normAutofit/>
          </a:bodyPr>
          <a:lstStyle/>
          <a:p>
            <a:r>
              <a:rPr lang="pt-BR" sz="2800" dirty="0"/>
              <a:t>Visão inicial do projeto de pesquisa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0E5109-1265-069F-326B-8ECBA40B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75" y="1154226"/>
            <a:ext cx="7228485" cy="44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21F93-3D4C-35AC-6137-0251C1B8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/>
          </a:bodyPr>
          <a:lstStyle/>
          <a:p>
            <a:r>
              <a:rPr lang="pt-BR" sz="2800" dirty="0"/>
              <a:t>Visão Atual do projeto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2E2135A-805B-B844-5D64-4F8EB166BB28}"/>
              </a:ext>
            </a:extLst>
          </p:cNvPr>
          <p:cNvSpPr/>
          <p:nvPr/>
        </p:nvSpPr>
        <p:spPr>
          <a:xfrm>
            <a:off x="125027" y="914401"/>
            <a:ext cx="1349406" cy="230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DOU – Diário Oficial da União – Portal Brasileiro de Dados Abertos</a:t>
            </a:r>
          </a:p>
        </p:txBody>
      </p:sp>
      <p:sp>
        <p:nvSpPr>
          <p:cNvPr id="5" name="Retângulo: Único Canto Recortado 4">
            <a:extLst>
              <a:ext uri="{FF2B5EF4-FFF2-40B4-BE49-F238E27FC236}">
                <a16:creationId xmlns:a16="http://schemas.microsoft.com/office/drawing/2014/main" id="{C42D705B-2984-E281-3853-5B047E842583}"/>
              </a:ext>
            </a:extLst>
          </p:cNvPr>
          <p:cNvSpPr/>
          <p:nvPr/>
        </p:nvSpPr>
        <p:spPr>
          <a:xfrm>
            <a:off x="3730103" y="870012"/>
            <a:ext cx="1145219" cy="130501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.XML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121D2888-86C5-6A3A-1952-4A58D94D1C9B}"/>
              </a:ext>
            </a:extLst>
          </p:cNvPr>
          <p:cNvSpPr/>
          <p:nvPr/>
        </p:nvSpPr>
        <p:spPr>
          <a:xfrm>
            <a:off x="5307368" y="870012"/>
            <a:ext cx="1145219" cy="130501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</a:t>
            </a:r>
            <a:r>
              <a:rPr lang="pt-BR" dirty="0" err="1"/>
              <a:t>csv</a:t>
            </a:r>
            <a:endParaRPr lang="pt-BR" dirty="0"/>
          </a:p>
        </p:txBody>
      </p:sp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6E397AEE-8384-2113-927B-C3BE5143B94D}"/>
              </a:ext>
            </a:extLst>
          </p:cNvPr>
          <p:cNvSpPr/>
          <p:nvPr/>
        </p:nvSpPr>
        <p:spPr>
          <a:xfrm>
            <a:off x="6884633" y="870012"/>
            <a:ext cx="1398234" cy="130501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</a:t>
            </a:r>
            <a:r>
              <a:rPr lang="pt-BR" dirty="0" err="1"/>
              <a:t>Pkl</a:t>
            </a:r>
            <a:endParaRPr lang="pt-BR" dirty="0"/>
          </a:p>
          <a:p>
            <a:pPr algn="ctr"/>
            <a:r>
              <a:rPr lang="pt-BR" dirty="0"/>
              <a:t>Python Pandas </a:t>
            </a:r>
            <a:r>
              <a:rPr lang="pt-BR" dirty="0" err="1"/>
              <a:t>Dataframes</a:t>
            </a:r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46931F9-3A55-506D-C50F-975B038832C0}"/>
              </a:ext>
            </a:extLst>
          </p:cNvPr>
          <p:cNvSpPr/>
          <p:nvPr/>
        </p:nvSpPr>
        <p:spPr>
          <a:xfrm>
            <a:off x="1809567" y="998740"/>
            <a:ext cx="1762215" cy="1136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Webscrapping</a:t>
            </a:r>
            <a:endParaRPr lang="pt-BR" sz="1400" dirty="0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D70E868B-B340-B66F-5986-FB3135909EB6}"/>
              </a:ext>
            </a:extLst>
          </p:cNvPr>
          <p:cNvSpPr/>
          <p:nvPr/>
        </p:nvSpPr>
        <p:spPr>
          <a:xfrm>
            <a:off x="10171589" y="866803"/>
            <a:ext cx="1398234" cy="130501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</a:t>
            </a:r>
            <a:r>
              <a:rPr lang="pt-BR" dirty="0" err="1"/>
              <a:t>Pkl</a:t>
            </a:r>
            <a:endParaRPr lang="pt-BR" dirty="0"/>
          </a:p>
          <a:p>
            <a:pPr algn="ctr"/>
            <a:r>
              <a:rPr lang="pt-BR" dirty="0"/>
              <a:t>Python Grafos </a:t>
            </a:r>
            <a:r>
              <a:rPr lang="pt-BR" dirty="0" err="1"/>
              <a:t>IGraph</a:t>
            </a:r>
            <a:endParaRPr lang="pt-BR" dirty="0"/>
          </a:p>
        </p:txBody>
      </p:sp>
      <p:pic>
        <p:nvPicPr>
          <p:cNvPr id="11" name="Gráfico 10" descr="Fluxograma estrutura de tópicos">
            <a:extLst>
              <a:ext uri="{FF2B5EF4-FFF2-40B4-BE49-F238E27FC236}">
                <a16:creationId xmlns:a16="http://schemas.microsoft.com/office/drawing/2014/main" id="{DFFE497B-6ADE-C500-472C-40BE58A5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782" y="3228729"/>
            <a:ext cx="914400" cy="914400"/>
          </a:xfrm>
          <a:prstGeom prst="rect">
            <a:avLst/>
          </a:prstGeom>
        </p:spPr>
      </p:pic>
      <p:pic>
        <p:nvPicPr>
          <p:cNvPr id="12" name="Gráfico 11" descr="Fluxograma estrutura de tópicos">
            <a:extLst>
              <a:ext uri="{FF2B5EF4-FFF2-40B4-BE49-F238E27FC236}">
                <a16:creationId xmlns:a16="http://schemas.microsoft.com/office/drawing/2014/main" id="{159C36D0-82B8-5445-848D-B405BE8AB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6952" y="3227249"/>
            <a:ext cx="914400" cy="914400"/>
          </a:xfrm>
          <a:prstGeom prst="rect">
            <a:avLst/>
          </a:prstGeom>
        </p:spPr>
      </p:pic>
      <p:pic>
        <p:nvPicPr>
          <p:cNvPr id="13" name="Gráfico 12" descr="Fluxograma estrutura de tópicos">
            <a:extLst>
              <a:ext uri="{FF2B5EF4-FFF2-40B4-BE49-F238E27FC236}">
                <a16:creationId xmlns:a16="http://schemas.microsoft.com/office/drawing/2014/main" id="{D831501E-A9A5-91B1-E0EC-9B96E8873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9362" y="3227249"/>
            <a:ext cx="914400" cy="914400"/>
          </a:xfrm>
          <a:prstGeom prst="rect">
            <a:avLst/>
          </a:prstGeom>
        </p:spPr>
      </p:pic>
      <p:pic>
        <p:nvPicPr>
          <p:cNvPr id="14" name="Gráfico 13" descr="Fluxograma estrutura de tópicos">
            <a:extLst>
              <a:ext uri="{FF2B5EF4-FFF2-40B4-BE49-F238E27FC236}">
                <a16:creationId xmlns:a16="http://schemas.microsoft.com/office/drawing/2014/main" id="{6808EE2B-C390-FAA5-88D4-E5B75BFC3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357" y="3215906"/>
            <a:ext cx="914400" cy="914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C52155-F050-A1ED-6430-B25919DC65F7}"/>
              </a:ext>
            </a:extLst>
          </p:cNvPr>
          <p:cNvSpPr txBox="1"/>
          <p:nvPr/>
        </p:nvSpPr>
        <p:spPr>
          <a:xfrm>
            <a:off x="3714565" y="2852167"/>
            <a:ext cx="698377" cy="37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2019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B218A38-AF96-48A6-D491-B82A69368701}"/>
              </a:ext>
            </a:extLst>
          </p:cNvPr>
          <p:cNvSpPr txBox="1"/>
          <p:nvPr/>
        </p:nvSpPr>
        <p:spPr>
          <a:xfrm>
            <a:off x="4866809" y="2840824"/>
            <a:ext cx="698377" cy="37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2020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08CD3D-913E-F8C9-DA41-E13A07890CB7}"/>
              </a:ext>
            </a:extLst>
          </p:cNvPr>
          <p:cNvSpPr txBox="1"/>
          <p:nvPr/>
        </p:nvSpPr>
        <p:spPr>
          <a:xfrm>
            <a:off x="5900320" y="2849918"/>
            <a:ext cx="69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2021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17FA3A-ED06-847C-113F-D74C5E8336E0}"/>
              </a:ext>
            </a:extLst>
          </p:cNvPr>
          <p:cNvSpPr txBox="1"/>
          <p:nvPr/>
        </p:nvSpPr>
        <p:spPr>
          <a:xfrm>
            <a:off x="6927910" y="2849918"/>
            <a:ext cx="698377" cy="37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2022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B11EF9-312A-4F7A-95EA-87A1986D2ED1}"/>
              </a:ext>
            </a:extLst>
          </p:cNvPr>
          <p:cNvSpPr txBox="1"/>
          <p:nvPr/>
        </p:nvSpPr>
        <p:spPr>
          <a:xfrm>
            <a:off x="8125289" y="2388803"/>
            <a:ext cx="386891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Grafos por ano ( árvores de 2 níveis ) . </a:t>
            </a:r>
            <a:r>
              <a:rPr lang="pt-BR" u="sng" dirty="0"/>
              <a:t>Questão de negócio </a:t>
            </a:r>
            <a:r>
              <a:rPr lang="pt-BR" dirty="0"/>
              <a:t>: o que mudou na estrutura organizacional em um determinado período.</a:t>
            </a:r>
          </a:p>
          <a:p>
            <a:r>
              <a:rPr lang="pt-BR" dirty="0"/>
              <a:t>Solução levantamento dos </a:t>
            </a:r>
            <a:r>
              <a:rPr lang="pt-BR" dirty="0" err="1"/>
              <a:t>diffs</a:t>
            </a:r>
            <a:r>
              <a:rPr lang="pt-BR" dirty="0"/>
              <a:t> ( inclusões e exclusões) de forma gráfica</a:t>
            </a:r>
          </a:p>
        </p:txBody>
      </p:sp>
      <p:pic>
        <p:nvPicPr>
          <p:cNvPr id="20" name="Gráfico 19" descr="Fluxograma estrutura de tópicos">
            <a:extLst>
              <a:ext uri="{FF2B5EF4-FFF2-40B4-BE49-F238E27FC236}">
                <a16:creationId xmlns:a16="http://schemas.microsoft.com/office/drawing/2014/main" id="{B8AF741D-7525-AE20-9E5A-AD087A985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3056" y="4785896"/>
            <a:ext cx="914400" cy="1469259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D958BCC7-3B3A-EA94-E61A-C526CB2D92A5}"/>
              </a:ext>
            </a:extLst>
          </p:cNvPr>
          <p:cNvSpPr txBox="1"/>
          <p:nvPr/>
        </p:nvSpPr>
        <p:spPr>
          <a:xfrm>
            <a:off x="3549954" y="4346205"/>
            <a:ext cx="131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2019..2022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CF135DC-9249-B242-7A92-D237ADA6F734}"/>
              </a:ext>
            </a:extLst>
          </p:cNvPr>
          <p:cNvSpPr txBox="1"/>
          <p:nvPr/>
        </p:nvSpPr>
        <p:spPr>
          <a:xfrm>
            <a:off x="4961871" y="4346176"/>
            <a:ext cx="70323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Grafo integrado ( árvores de até 6 níveis) . </a:t>
            </a:r>
          </a:p>
          <a:p>
            <a:r>
              <a:rPr lang="pt-BR" u="sng" dirty="0"/>
              <a:t>Questões de negócio </a:t>
            </a:r>
            <a:r>
              <a:rPr lang="pt-BR" dirty="0"/>
              <a:t>: </a:t>
            </a:r>
          </a:p>
          <a:p>
            <a:r>
              <a:rPr lang="pt-BR" dirty="0"/>
              <a:t>Quem assinou atos para determinado unidades organizacionais ?</a:t>
            </a:r>
          </a:p>
          <a:p>
            <a:r>
              <a:rPr lang="pt-BR" dirty="0"/>
              <a:t>Para quais unidades organizacionais determinada pessoa assinou atos ?</a:t>
            </a:r>
          </a:p>
          <a:p>
            <a:r>
              <a:rPr lang="pt-BR" dirty="0"/>
              <a:t>Buscas e visualizações no grafo integrado e construção e visualização de </a:t>
            </a:r>
            <a:r>
              <a:rPr lang="pt-BR" dirty="0" err="1"/>
              <a:t>subgrafos</a:t>
            </a:r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B5D2EDE-5300-42AF-B6F6-4CE02B74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2" y="3642095"/>
            <a:ext cx="3202819" cy="2859751"/>
          </a:xfrm>
          <a:prstGeom prst="rect">
            <a:avLst/>
          </a:prstGeom>
        </p:spPr>
      </p:pic>
      <p:sp>
        <p:nvSpPr>
          <p:cNvPr id="24" name="AutoShape 2">
            <a:extLst>
              <a:ext uri="{FF2B5EF4-FFF2-40B4-BE49-F238E27FC236}">
                <a16:creationId xmlns:a16="http://schemas.microsoft.com/office/drawing/2014/main" id="{6C4D6550-05DC-78AE-2022-51F23DEA84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61EC3FD-C6BE-C330-59A7-21B539969B02}"/>
              </a:ext>
            </a:extLst>
          </p:cNvPr>
          <p:cNvSpPr txBox="1"/>
          <p:nvPr/>
        </p:nvSpPr>
        <p:spPr>
          <a:xfrm>
            <a:off x="724362" y="3294374"/>
            <a:ext cx="239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de grafo</a:t>
            </a:r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D82A9C3B-36A6-FE68-5BA4-8511B0A2F433}"/>
              </a:ext>
            </a:extLst>
          </p:cNvPr>
          <p:cNvSpPr/>
          <p:nvPr/>
        </p:nvSpPr>
        <p:spPr>
          <a:xfrm>
            <a:off x="1474433" y="1361872"/>
            <a:ext cx="335134" cy="50488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6149918-DEA6-DAD5-7A2E-7C457EB61477}"/>
              </a:ext>
            </a:extLst>
          </p:cNvPr>
          <p:cNvSpPr/>
          <p:nvPr/>
        </p:nvSpPr>
        <p:spPr>
          <a:xfrm>
            <a:off x="8349136" y="911212"/>
            <a:ext cx="1762215" cy="1136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Construção dos grafos</a:t>
            </a:r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05DA37B6-D0DC-401C-9FD7-F6B088087FE2}"/>
              </a:ext>
            </a:extLst>
          </p:cNvPr>
          <p:cNvSpPr/>
          <p:nvPr/>
        </p:nvSpPr>
        <p:spPr>
          <a:xfrm>
            <a:off x="4875322" y="1261827"/>
            <a:ext cx="432046" cy="50488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076B7C6-079E-B9A3-CE36-89E9B79D38FF}"/>
              </a:ext>
            </a:extLst>
          </p:cNvPr>
          <p:cNvSpPr/>
          <p:nvPr/>
        </p:nvSpPr>
        <p:spPr>
          <a:xfrm>
            <a:off x="6452587" y="1227744"/>
            <a:ext cx="475323" cy="50488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BFFCFFB3-07B9-A56C-6072-25287C64EC06}"/>
              </a:ext>
            </a:extLst>
          </p:cNvPr>
          <p:cNvSpPr/>
          <p:nvPr/>
        </p:nvSpPr>
        <p:spPr>
          <a:xfrm>
            <a:off x="8181569" y="1261828"/>
            <a:ext cx="335134" cy="50488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C96D6F36-873E-BF9D-8235-36EE7C1A6FC4}"/>
              </a:ext>
            </a:extLst>
          </p:cNvPr>
          <p:cNvSpPr/>
          <p:nvPr/>
        </p:nvSpPr>
        <p:spPr>
          <a:xfrm>
            <a:off x="10004022" y="1161785"/>
            <a:ext cx="335134" cy="50488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E2334A0B-1F57-0624-8957-4D6B19D0F9FB}"/>
              </a:ext>
            </a:extLst>
          </p:cNvPr>
          <p:cNvSpPr/>
          <p:nvPr/>
        </p:nvSpPr>
        <p:spPr>
          <a:xfrm>
            <a:off x="3447811" y="1314466"/>
            <a:ext cx="432046" cy="50488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B7332-9B10-2C03-3D97-7007A166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Cadernos Python Notebook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6C456-2273-7869-DB25-47448536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01_Definicao-das-fontes-de-dados.ipynb</a:t>
            </a:r>
          </a:p>
          <a:p>
            <a:r>
              <a:rPr lang="pt-BR" dirty="0"/>
              <a:t>02_Pre-processamento-dos-dados.ipynb</a:t>
            </a:r>
          </a:p>
          <a:p>
            <a:r>
              <a:rPr lang="pt-BR" dirty="0"/>
              <a:t>03_Concepcao-Modelo-Grafo.ipynb</a:t>
            </a:r>
          </a:p>
          <a:p>
            <a:r>
              <a:rPr lang="pt-BR" dirty="0"/>
              <a:t>04_ConstrucaoDosGrafos.ipynb</a:t>
            </a:r>
          </a:p>
          <a:p>
            <a:r>
              <a:rPr lang="pt-BR" dirty="0"/>
              <a:t>05_ConstrucaoDosGrafosIntegrado.ipynb</a:t>
            </a:r>
          </a:p>
          <a:p>
            <a:r>
              <a:rPr lang="pt-BR" dirty="0"/>
              <a:t>06_BuscasNosGrafosIntegrado.ipynb</a:t>
            </a:r>
          </a:p>
          <a:p>
            <a:r>
              <a:rPr lang="pt-BR" dirty="0"/>
              <a:t>07_ModeloRegressaoEstimativaTempoCarga.ipynb</a:t>
            </a:r>
          </a:p>
          <a:p>
            <a:r>
              <a:rPr lang="pt-BR" strike="sngStrike" dirty="0"/>
              <a:t>08_AnaliseCorrespondeciaTipoDeAtoSeAssinado.ipynb</a:t>
            </a:r>
          </a:p>
        </p:txBody>
      </p:sp>
    </p:spTree>
    <p:extLst>
      <p:ext uri="{BB962C8B-B14F-4D97-AF65-F5344CB8AC3E}">
        <p14:creationId xmlns:p14="http://schemas.microsoft.com/office/powerpoint/2010/main" val="181958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267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Reunião de Orientação 03/03/2023</vt:lpstr>
      <vt:lpstr>Apresentação do PowerPoint</vt:lpstr>
      <vt:lpstr>Próximos passos ( reunião de 20/01) </vt:lpstr>
      <vt:lpstr>Apresentação do PowerPoint</vt:lpstr>
      <vt:lpstr>Visão Atual do projeto</vt:lpstr>
      <vt:lpstr>Cadernos Python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Drausio drausiogs</cp:lastModifiedBy>
  <cp:revision>12</cp:revision>
  <dcterms:created xsi:type="dcterms:W3CDTF">2018-01-31T14:12:27Z</dcterms:created>
  <dcterms:modified xsi:type="dcterms:W3CDTF">2023-03-03T20:26:18Z</dcterms:modified>
</cp:coreProperties>
</file>