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2"/>
  </p:sldMasterIdLst>
  <p:notesMasterIdLst>
    <p:notesMasterId r:id="rId44"/>
  </p:notesMasterIdLst>
  <p:sldIdLst>
    <p:sldId id="262" r:id="rId23"/>
    <p:sldId id="273" r:id="rId24"/>
    <p:sldId id="271" r:id="rId25"/>
    <p:sldId id="274" r:id="rId26"/>
    <p:sldId id="275" r:id="rId27"/>
    <p:sldId id="258" r:id="rId28"/>
    <p:sldId id="278" r:id="rId29"/>
    <p:sldId id="279" r:id="rId30"/>
    <p:sldId id="280" r:id="rId31"/>
    <p:sldId id="281" r:id="rId32"/>
    <p:sldId id="276" r:id="rId33"/>
    <p:sldId id="277" r:id="rId34"/>
    <p:sldId id="272" r:id="rId35"/>
    <p:sldId id="259" r:id="rId36"/>
    <p:sldId id="260" r:id="rId37"/>
    <p:sldId id="261" r:id="rId38"/>
    <p:sldId id="266" r:id="rId39"/>
    <p:sldId id="267" r:id="rId40"/>
    <p:sldId id="270" r:id="rId41"/>
    <p:sldId id="265" r:id="rId42"/>
    <p:sldId id="268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7558" autoAdjust="0"/>
  </p:normalViewPr>
  <p:slideViewPr>
    <p:cSldViewPr snapToGrid="0">
      <p:cViewPr varScale="1">
        <p:scale>
          <a:sx n="101" d="100"/>
          <a:sy n="101" d="100"/>
        </p:scale>
        <p:origin x="11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7.xml"/><Relationship Id="rId41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microsoft.com/office/2015/10/relationships/revisionInfo" Target="revisionInfo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9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D24CC-6534-4BCF-A690-6DCAAD42030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C210A-76EB-425B-9334-A27464CC3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4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人员分配，</a:t>
            </a:r>
            <a:endParaRPr lang="en-US" altLang="zh-CN"/>
          </a:p>
          <a:p>
            <a:r>
              <a:rPr lang="zh-CN" altLang="en-US"/>
              <a:t>这里我们的调查对象有学生、教师、管理员三个角色。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C210A-76EB-425B-9334-A27464CC3A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46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C210A-76EB-425B-9334-A27464CC3A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21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我们结合业务场景、问卷调查、及系统分析师等，最终整理出功能性需求和非功能性需求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C210A-76EB-425B-9334-A27464CC3A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2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607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关键问题</a:t>
            </a:r>
            <a:r>
              <a:rPr lang="en-US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：并发数</a:t>
            </a:r>
            <a:endParaRPr lang="zh-CN" alt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问题描述：学生管理系统，日常访问量并不大，但在选课期间和学期结束出成绩等日期，访问量常常是平时的几十倍甚至上百倍，所以需要解决服务器、带宽和访问量之间的平衡。</a:t>
            </a:r>
            <a:endParaRPr lang="zh-CN" alt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解决方案：</a:t>
            </a:r>
            <a:endParaRPr lang="zh-CN" alt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把一些常用静态资源放到第三方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CDN</a:t>
            </a: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在容易出现峰值的月份适当增加带宽；</a:t>
            </a:r>
            <a:endParaRPr lang="zh-CN" alt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优化软件结构，提高并发处理能力。</a:t>
            </a:r>
            <a:endParaRPr lang="zh-CN" alt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607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关键问题</a:t>
            </a:r>
            <a:r>
              <a:rPr lang="en-US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：多平台访问</a:t>
            </a:r>
            <a:endParaRPr lang="zh-CN" alt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问题描述：学生可能会用多种设备访问学生管理系统，如笔记本、平板、手机等，也可能在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 Mobile</a:t>
            </a: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等系统下访问，需要解决在不同端、不同分辨率下的都有良好用户体验问题。</a:t>
            </a:r>
            <a:endParaRPr lang="zh-CN" alt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解决方案：</a:t>
            </a:r>
            <a:endParaRPr lang="zh-CN" alt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网站设计时，采用响应式布局，可以保证在不同设备上都有良好的页面布局；</a:t>
            </a:r>
            <a:endParaRPr lang="zh-CN" alt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对多个系统、浏览器进行测试，优化在不同系统下，不同浏览器下的良好用户体验，同时对触摸也进行优化。</a:t>
            </a:r>
            <a:endParaRPr lang="zh-CN" alt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C210A-76EB-425B-9334-A27464CC3A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结合场景和功能性需求，设计了调查问卷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C210A-76EB-425B-9334-A27464CC3A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9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C210A-76EB-425B-9334-A27464CC3A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27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C210A-76EB-425B-9334-A27464CC3A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2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C210A-76EB-425B-9334-A27464CC3A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93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场景这里我们用提问的方式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C210A-76EB-425B-9334-A27464CC3A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6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C210A-76EB-425B-9334-A27464CC3A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1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人员分配，</a:t>
            </a:r>
            <a:endParaRPr lang="en-US" altLang="zh-CN"/>
          </a:p>
          <a:p>
            <a:r>
              <a:rPr lang="zh-CN" altLang="en-US"/>
              <a:t>这里我们的调查对象有学生、教师、管理员三个角色。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C210A-76EB-425B-9334-A27464CC3A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7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7F8E3-2B27-419A-9967-DD9AFCA98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2564F2-4F00-4777-A343-315235A25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4BEF2-4F8B-4397-829E-448E2B45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E817-54D7-4E61-8759-BFB05815121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03006-E2F6-477C-9702-214F3588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FAD1F-B6E1-400E-A288-CD409916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2E5-69BC-4914-BB66-BA5B8F9E3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5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2AD09-55C7-44BB-B2ED-15C21CCC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7FE44-2239-418D-9D2C-ECFD9BD0B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6DDB5-87F2-4EE4-ADE1-4E65E799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E817-54D7-4E61-8759-BFB05815121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508AD-6E8E-482B-A76F-985534AC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56808-35F0-4991-92FC-CE1ACAE9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2E5-69BC-4914-BB66-BA5B8F9E3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2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598947-7D18-4638-8AB4-EC43C41C9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9D944D-6636-45ED-9D8F-61DCDE137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7E267-D948-47C2-B6B3-CC5164B3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E817-54D7-4E61-8759-BFB05815121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01223-5964-4519-AD83-425C21A9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77B17-B408-4B9E-9A22-A8F64ADB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2E5-69BC-4914-BB66-BA5B8F9E3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9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B574E-D62D-4FB7-9816-566B4377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5688F-DC15-4F36-88D7-E8F2DE67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3DE4A-921F-4690-8020-AE10080C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E817-54D7-4E61-8759-BFB05815121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7CC83-8D9C-4013-A4A3-D3B9B7B0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AF885-46DE-4FE6-A528-D817A170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2E5-69BC-4914-BB66-BA5B8F9E3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0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FDE0-B227-49AE-A796-C638A79E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C9F94-BC0B-4E27-BD91-C5B5FB472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F465C-04AA-448C-AE0D-5BC823C9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E817-54D7-4E61-8759-BFB05815121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D6069-6F73-4505-B6EF-8DCA2C87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EAB15-4E68-48D9-AF2A-9DCFC231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2E5-69BC-4914-BB66-BA5B8F9E3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1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4CBDA-486B-4BD5-9001-A7F78C09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9EACF-C6C6-468C-874D-B2B5A07BC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4930EC-F4DD-429D-988E-403D7CAAC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4795A0-D789-46E5-8D02-35AFA7E1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E817-54D7-4E61-8759-BFB05815121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696AC-234D-443B-99B9-F3472A1D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94009E-D292-4732-B8A8-B2B3ADB8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2E5-69BC-4914-BB66-BA5B8F9E3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33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E56DA-544B-4691-A32F-D73B00FE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72E503-5190-453B-AA0F-FAD46B05C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D7F0C-08AC-4688-B46B-6703DDD1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5666A5-14FC-411E-8A0D-DE2A18EF8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A926CE-A304-4318-BC53-B0DC4867E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BAEB2C-F768-4159-BCAF-014F19A3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E817-54D7-4E61-8759-BFB05815121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988ED4-D319-48E9-A786-19E4E791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FB11E8-BDBD-4A32-81A4-5499D3E4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2E5-69BC-4914-BB66-BA5B8F9E3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DB803-7279-4E7E-9952-B5DD83CD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788935-30CE-42AA-B82A-3C302995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E817-54D7-4E61-8759-BFB05815121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5DEFF1-9403-4243-94EF-AB442272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AFAEA3-186B-4E11-B688-3B1AC477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2E5-69BC-4914-BB66-BA5B8F9E3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42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50DA3-385E-465C-88A4-364E412B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E817-54D7-4E61-8759-BFB05815121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791C3E-8FFA-4D17-89C5-E14C4B31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AF00E-6F82-4424-B1C6-05721DC1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2E5-69BC-4914-BB66-BA5B8F9E3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0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557F-61B1-48EF-9D49-2298158C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CB9AC-1261-4BD8-B633-E7D0DFFD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79CDE2-31A5-42BF-9215-3FE77AB8B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9D682-E402-458B-B370-FCC38DBF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E817-54D7-4E61-8759-BFB05815121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F9DC3F-5D63-46F0-82A1-320B4CCF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3849A-376D-49BD-BBEB-5B3CCF35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2E5-69BC-4914-BB66-BA5B8F9E3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24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FB5C0-C1AF-4E83-AAC4-2995C3A1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FD0571-926D-4FD2-A74E-8FDB3110D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B5D26D-599D-43C4-B6E2-07C053819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6E719-D106-4B6B-82F9-A3B15F5C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E817-54D7-4E61-8759-BFB05815121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A8980-E1FD-4B6F-B1C3-A2D0E19C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BDD58-A20B-4C79-B619-17C11885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2E5-69BC-4914-BB66-BA5B8F9E3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76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0F86BC-7B5C-4C0D-836C-B4A97DB8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5C2EF-6019-44BE-8688-B84F685F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92188-3C78-48C0-BCCD-869CF4DF3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EE817-54D7-4E61-8759-BFB05815121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A7066-C70B-49F0-A481-2746181F8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C4C7-0547-4616-99BE-CCBB94E41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E2E5-69BC-4914-BB66-BA5B8F9E3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0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8.sv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1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E7DD57-46F1-4BCD-BBF2-FA66ED00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497396"/>
          </a:xfrm>
        </p:spPr>
        <p:txBody>
          <a:bodyPr anchor="b">
            <a:normAutofit/>
          </a:bodyPr>
          <a:lstStyle/>
          <a:p>
            <a:r>
              <a:rPr lang="zh-CN" altLang="en-US" sz="4800">
                <a:solidFill>
                  <a:srgbClr val="FFFFFF"/>
                </a:solidFill>
              </a:rPr>
              <a:t>学生管理系统</a:t>
            </a:r>
            <a:br>
              <a:rPr lang="en-US" altLang="zh-CN" sz="4800">
                <a:solidFill>
                  <a:srgbClr val="FFFFFF"/>
                </a:solidFill>
              </a:rPr>
            </a:br>
            <a:r>
              <a:rPr lang="en-US" altLang="zh-CN" sz="4800">
                <a:solidFill>
                  <a:srgbClr val="FFFFFF"/>
                </a:solidFill>
              </a:rPr>
              <a:t>                </a:t>
            </a:r>
            <a:r>
              <a:rPr lang="zh-CN" altLang="en-US" sz="4800">
                <a:solidFill>
                  <a:srgbClr val="FFFFFF"/>
                </a:solidFill>
              </a:rPr>
              <a:t>需求调查分析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A374B9-3F74-4D50-866A-4377FC313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5691" y="5229309"/>
            <a:ext cx="4480618" cy="389028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rgbClr val="FFFFFF"/>
                </a:solidFill>
              </a:rPr>
              <a:t>汇报人：马首群</a:t>
            </a:r>
            <a:endParaRPr lang="en-US" altLang="zh-CN" sz="2000">
              <a:solidFill>
                <a:srgbClr val="FFFFFF"/>
              </a:solidFill>
            </a:endParaRPr>
          </a:p>
          <a:p>
            <a:endParaRPr lang="zh-CN" altLang="en-US" sz="400">
              <a:solidFill>
                <a:srgbClr val="FFFFFF"/>
              </a:solidFill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0ED49EED-DB36-4B6A-B243-71AA925BB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2895" y="1216995"/>
            <a:ext cx="1440000" cy="144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F668BE-D26B-4446-962D-B992F3B1C5AD}"/>
              </a:ext>
            </a:extLst>
          </p:cNvPr>
          <p:cNvSpPr/>
          <p:nvPr/>
        </p:nvSpPr>
        <p:spPr>
          <a:xfrm>
            <a:off x="10069357" y="5840320"/>
            <a:ext cx="20240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FFFFFF"/>
                </a:solidFill>
              </a:rPr>
              <a:t>组长：周晶晶</a:t>
            </a:r>
            <a:endParaRPr lang="en-US" altLang="zh-CN" sz="1400">
              <a:solidFill>
                <a:srgbClr val="FFFFFF"/>
              </a:solidFill>
            </a:endParaRPr>
          </a:p>
          <a:p>
            <a:r>
              <a:rPr lang="zh-CN" altLang="en-US" sz="1400">
                <a:solidFill>
                  <a:srgbClr val="FFFFFF"/>
                </a:solidFill>
              </a:rPr>
              <a:t>组员：张志成 马首群</a:t>
            </a:r>
            <a:endParaRPr lang="en-US" altLang="zh-CN" sz="1400">
              <a:solidFill>
                <a:srgbClr val="FFFFFF"/>
              </a:solidFill>
            </a:endParaRPr>
          </a:p>
          <a:p>
            <a:r>
              <a:rPr lang="en-US" altLang="zh-CN" sz="1400">
                <a:solidFill>
                  <a:srgbClr val="FFFFFF"/>
                </a:solidFill>
              </a:rPr>
              <a:t>           </a:t>
            </a:r>
            <a:r>
              <a:rPr lang="zh-CN" altLang="en-US" sz="1400">
                <a:solidFill>
                  <a:srgbClr val="FFFFFF"/>
                </a:solidFill>
              </a:rPr>
              <a:t>潘    凯 闫凯伦</a:t>
            </a:r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AE19DA-C8E2-483C-8CC8-6FF339478893}"/>
              </a:ext>
            </a:extLst>
          </p:cNvPr>
          <p:cNvSpPr/>
          <p:nvPr/>
        </p:nvSpPr>
        <p:spPr>
          <a:xfrm>
            <a:off x="5257914" y="5606886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2017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9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18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9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55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851B7-CBAC-466A-8A9A-3631C099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929279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000"/>
              <a:t>学生 个人信息管理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课程管理（选课、退课、课程查询、成绩查询）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信息通知 （教学安排、课程通知、班级信息通知）</a:t>
            </a:r>
            <a:endParaRPr lang="en-US" altLang="zh-CN" sz="2000"/>
          </a:p>
          <a:p>
            <a:r>
              <a:rPr lang="zh-CN" altLang="en-US" sz="2000"/>
              <a:t>教师 个人信息管理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课程管理（课程信息、课程考勤、课程考试、课程成绩管理）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 </a:t>
            </a:r>
            <a:r>
              <a:rPr lang="zh-CN" altLang="en-US" sz="2000"/>
              <a:t> 班级管理（班级信息、学生成绩、奖学金、信息推送通知）</a:t>
            </a:r>
            <a:endParaRPr lang="en-US" altLang="zh-CN" sz="2000"/>
          </a:p>
          <a:p>
            <a:r>
              <a:rPr lang="zh-CN" altLang="en-US" sz="2000"/>
              <a:t>管理员 人员管理（学生账号管理、教师账号管理、）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               课程管理（课程信息修改、设立、取消）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      </a:t>
            </a:r>
            <a:r>
              <a:rPr lang="zh-CN" altLang="en-US" sz="2000"/>
              <a:t>推送管理（学生信息推送 教师信息推送 教师对学生信息推送）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708670-AF13-4867-985B-C9F3C1938F07}"/>
              </a:ext>
            </a:extLst>
          </p:cNvPr>
          <p:cNvSpPr txBox="1"/>
          <p:nvPr/>
        </p:nvSpPr>
        <p:spPr>
          <a:xfrm>
            <a:off x="719999" y="720000"/>
            <a:ext cx="2461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accent1"/>
                </a:solidFill>
                <a:latin typeface="+mj-ea"/>
                <a:ea typeface="+mj-ea"/>
              </a:rPr>
              <a:t>功能需求</a:t>
            </a:r>
          </a:p>
        </p:txBody>
      </p:sp>
    </p:spTree>
    <p:extLst>
      <p:ext uri="{BB962C8B-B14F-4D97-AF65-F5344CB8AC3E}">
        <p14:creationId xmlns:p14="http://schemas.microsoft.com/office/powerpoint/2010/main" val="20358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40E1C-AF83-4A20-8B59-A7658B31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非功能性需求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7B5D8C-2EE3-42A9-8719-026D04E19364}"/>
              </a:ext>
            </a:extLst>
          </p:cNvPr>
          <p:cNvSpPr/>
          <p:nvPr/>
        </p:nvSpPr>
        <p:spPr>
          <a:xfrm>
            <a:off x="838200" y="839321"/>
            <a:ext cx="10703858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关键问题</a:t>
            </a:r>
            <a:r>
              <a:rPr lang="en-US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：并发数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问题描述：学生管理系统，日常访问量并不大，但在选课期间和学期结束出成绩等日期，访问量常常是平时的几十倍甚至上百倍，所以需要解决服务器、带宽和访问量之间的平衡。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解决方案：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把一些常用静态资源放到第三方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CDN</a:t>
            </a: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在容易出现峰值的月份适当增加带宽；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优化软件结构，提高并发处理能力。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607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关键问题</a:t>
            </a:r>
            <a:r>
              <a:rPr lang="en-US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：多平台访问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问题描述：学生可能会用多种设备访问学生管理系统，如笔记本、平板、手机等，也可能在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 Mobile</a:t>
            </a: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等系统下访问，需要解决在不同端、不同分辨率下的都有良好用户体验问题。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解决方案：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网站设计时，采用响应式布局，可以保证在不同设备上都有良好的页面布局；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对多个系统、浏览器进行测试，优化在不同系统下，不同浏览器下的良好用户体验，同时对触摸也进行优化。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607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关键问题</a:t>
            </a:r>
            <a:r>
              <a:rPr lang="en-US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：系统出现如宕机、服务器被攻击等情况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问题描述：有时服务器会受到攻击，有时因为本身软件设计问题，出现运行问题、或者未知宕机、服务器重启等问题。除了服务器本身防火墙外，学生管理系统还需要相应的应对方案。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解决方案：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数据库定时备份，服务器不可预知问题，如宕机、重启等导致数据的丢失；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学生管理系统需要日志系统，用来记录日常软件的活动及出现的问题；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生管理系统包括应急子系统，类似安全模式，在服务器遭受攻击、软件系统出现问题时，可以启动应急子系统，满足基本的功能，减少学生的不便。应急子系统会对访问进行、数据访问进行严格的控制，保证安全。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  <a:tabLst>
                <a:tab pos="4238625" algn="l"/>
              </a:tabLs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在系统设计时就要考虑到数据存取安全，防止数据泄露，及数据错误等问题。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0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18F19-A2BF-4F96-BFD6-BA973B05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933FD-035F-446E-91E5-B3ACA21E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6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C5E54-DD0B-43B2-83A4-36DC2E72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学生</a:t>
            </a:r>
            <a:r>
              <a:rPr lang="en-US" altLang="zh-CN"/>
              <a:t>·</a:t>
            </a:r>
            <a:r>
              <a:rPr lang="zh-CN" altLang="en-US"/>
              <a:t>场景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8297846F-DDD4-4E4C-838A-3F8E16ABF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138" y="1879776"/>
            <a:ext cx="510130" cy="5101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8B438D-593D-42E7-9A53-CF8EEAC144AA}"/>
              </a:ext>
            </a:extLst>
          </p:cNvPr>
          <p:cNvSpPr txBox="1"/>
          <p:nvPr/>
        </p:nvSpPr>
        <p:spPr>
          <a:xfrm>
            <a:off x="1563507" y="2020574"/>
            <a:ext cx="403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</a:t>
            </a:r>
            <a:r>
              <a:rPr lang="zh-CN" altLang="en-US"/>
              <a:t>为什么每次我都选不到想选的课程？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1D40E-4A4A-4A69-9CFB-7ADFEA89077D}"/>
              </a:ext>
            </a:extLst>
          </p:cNvPr>
          <p:cNvSpPr txBox="1"/>
          <p:nvPr/>
        </p:nvSpPr>
        <p:spPr>
          <a:xfrm>
            <a:off x="1563507" y="3640045"/>
            <a:ext cx="403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</a:t>
            </a:r>
            <a:r>
              <a:rPr lang="zh-CN" altLang="en-US"/>
              <a:t>我又错过了补考！</a:t>
            </a:r>
            <a:r>
              <a:rPr lang="en-US" altLang="zh-CN"/>
              <a:t>”</a:t>
            </a:r>
            <a:endParaRPr lang="zh-CN" altLang="en-US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B3B4E9B7-9C83-4626-A653-F0C2E0BA0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3480711"/>
            <a:ext cx="603537" cy="60353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9435159-86B4-43A8-BA68-F2449AEF0823}"/>
              </a:ext>
            </a:extLst>
          </p:cNvPr>
          <p:cNvSpPr txBox="1"/>
          <p:nvPr/>
        </p:nvSpPr>
        <p:spPr>
          <a:xfrm>
            <a:off x="1640542" y="2620543"/>
            <a:ext cx="101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选课期间，开放选课系统后，短时间内，大量学生同时访问学校服务器，导致整个系统响应缓慢。</a:t>
            </a:r>
            <a:endParaRPr lang="en-US" altLang="zh-CN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DEEC51-A7D5-437B-9A0F-4D54D93F1CAE}"/>
              </a:ext>
            </a:extLst>
          </p:cNvPr>
          <p:cNvSpPr txBox="1"/>
          <p:nvPr/>
        </p:nvSpPr>
        <p:spPr>
          <a:xfrm>
            <a:off x="1640542" y="4240014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希望学生管理系统可以推送重要消息给学生</a:t>
            </a:r>
            <a:endParaRPr lang="en-US" altLang="zh-CN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B03CA9-0B26-44C8-B970-2EBC72C5EF06}"/>
              </a:ext>
            </a:extLst>
          </p:cNvPr>
          <p:cNvSpPr txBox="1"/>
          <p:nvPr/>
        </p:nvSpPr>
        <p:spPr>
          <a:xfrm>
            <a:off x="1563507" y="4890184"/>
            <a:ext cx="403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</a:t>
            </a:r>
            <a:r>
              <a:rPr lang="zh-CN" altLang="en-US"/>
              <a:t>为什么学校的教务系统那么难用！</a:t>
            </a:r>
            <a:r>
              <a:rPr lang="en-US" altLang="zh-CN"/>
              <a:t>”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1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C5E54-DD0B-43B2-83A4-36DC2E72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教师</a:t>
            </a:r>
            <a:r>
              <a:rPr lang="en-US" altLang="zh-CN"/>
              <a:t>·</a:t>
            </a:r>
            <a:r>
              <a:rPr lang="zh-CN" altLang="en-US"/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B15D8-6909-4035-A009-033AE82C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716" y="615642"/>
            <a:ext cx="5356413" cy="1340272"/>
          </a:xfrm>
        </p:spPr>
        <p:txBody>
          <a:bodyPr/>
          <a:lstStyle/>
          <a:p>
            <a:r>
              <a:rPr lang="zh-CN" altLang="en-US"/>
              <a:t>可以批量导入成绩</a:t>
            </a:r>
            <a:endParaRPr lang="en-US" altLang="zh-CN"/>
          </a:p>
          <a:p>
            <a:r>
              <a:rPr lang="zh-CN" altLang="en-US"/>
              <a:t>成绩分析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48C018-CF0F-496F-A30D-7CDADA2C75AD}"/>
              </a:ext>
            </a:extLst>
          </p:cNvPr>
          <p:cNvSpPr txBox="1"/>
          <p:nvPr/>
        </p:nvSpPr>
        <p:spPr>
          <a:xfrm>
            <a:off x="1750358" y="1979143"/>
            <a:ext cx="651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</a:t>
            </a:r>
            <a:r>
              <a:rPr lang="zh-CN" altLang="en-US"/>
              <a:t>学生管理系统能不能变成便利的工具，而不是负担？</a:t>
            </a:r>
            <a:r>
              <a:rPr lang="en-US" altLang="zh-CN"/>
              <a:t>”</a:t>
            </a:r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3BA4BA9D-F153-4A01-844D-0DBBBCC83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494" y="1764223"/>
            <a:ext cx="587188" cy="5842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4AD108-92F7-499B-99AB-612178B17F64}"/>
              </a:ext>
            </a:extLst>
          </p:cNvPr>
          <p:cNvSpPr txBox="1"/>
          <p:nvPr/>
        </p:nvSpPr>
        <p:spPr>
          <a:xfrm>
            <a:off x="2043951" y="2636930"/>
            <a:ext cx="5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学生管理系统需要更加便捷高效，减少教师的负担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C203CF-A02F-4B38-9F0C-1D5D691E2908}"/>
              </a:ext>
            </a:extLst>
          </p:cNvPr>
          <p:cNvSpPr txBox="1"/>
          <p:nvPr/>
        </p:nvSpPr>
        <p:spPr>
          <a:xfrm>
            <a:off x="1750358" y="3557742"/>
            <a:ext cx="651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</a:t>
            </a:r>
            <a:r>
              <a:rPr lang="zh-CN" altLang="en-US"/>
              <a:t>学生管理系统，可不可以增加多一些教师和学生之间的互动？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1B78A1-24A6-47BF-9BAE-5A2044DB0312}"/>
              </a:ext>
            </a:extLst>
          </p:cNvPr>
          <p:cNvSpPr txBox="1"/>
          <p:nvPr/>
        </p:nvSpPr>
        <p:spPr>
          <a:xfrm>
            <a:off x="2043951" y="4034534"/>
            <a:ext cx="715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学生管理系统不只是学生单向的选择课程、教师登录成绩，而是可以教师和学生分享更多的教学信息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350E5FDD-8311-4672-A345-387259632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494" y="3450282"/>
            <a:ext cx="587188" cy="5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C5E54-DD0B-43B2-83A4-36DC2E72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管理员</a:t>
            </a:r>
            <a:r>
              <a:rPr lang="en-US" altLang="zh-CN"/>
              <a:t>·</a:t>
            </a:r>
            <a:r>
              <a:rPr lang="zh-CN" altLang="en-US"/>
              <a:t>场景（案例）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F05B81-E4B6-477E-AED9-A119392DCEAC}"/>
              </a:ext>
            </a:extLst>
          </p:cNvPr>
          <p:cNvSpPr txBox="1"/>
          <p:nvPr/>
        </p:nvSpPr>
        <p:spPr>
          <a:xfrm>
            <a:off x="1922093" y="1969292"/>
            <a:ext cx="553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</a:t>
            </a:r>
            <a:r>
              <a:rPr lang="zh-CN" altLang="en-US"/>
              <a:t>被学生攻入系统，修改成绩的事故，不要再发生了</a:t>
            </a:r>
            <a:r>
              <a:rPr lang="en-US" altLang="zh-CN"/>
              <a:t>”</a:t>
            </a:r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55469FC-B207-4FB7-BFE9-BE7923AD0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667" y="1741164"/>
            <a:ext cx="597460" cy="5974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4305A5-8B66-4111-AC23-A77958B37673}"/>
              </a:ext>
            </a:extLst>
          </p:cNvPr>
          <p:cNvSpPr/>
          <p:nvPr/>
        </p:nvSpPr>
        <p:spPr>
          <a:xfrm>
            <a:off x="2027120" y="2751275"/>
            <a:ext cx="5718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网站瘫痪，不能够正常访问。</a:t>
            </a:r>
            <a:r>
              <a:rPr lang="en-US" altLang="zh-CN"/>
              <a:t>2</a:t>
            </a:r>
            <a:r>
              <a:rPr lang="zh-CN" altLang="en-US"/>
              <a:t>入侵网站，获取数据。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C24002-9BCB-474D-A9EB-47B621E987A3}"/>
              </a:ext>
            </a:extLst>
          </p:cNvPr>
          <p:cNvSpPr txBox="1"/>
          <p:nvPr/>
        </p:nvSpPr>
        <p:spPr>
          <a:xfrm>
            <a:off x="1922092" y="3533258"/>
            <a:ext cx="808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</a:t>
            </a:r>
            <a:r>
              <a:rPr lang="zh-CN" altLang="en-US"/>
              <a:t>很多学生反映学生管理系统在平板上体验很差，对很多浏览器不能良好支持</a:t>
            </a:r>
            <a:r>
              <a:rPr lang="en-US" altLang="zh-CN"/>
              <a:t>”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16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05C9E-69BD-4CC4-8592-2913FFA6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功能性需求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851B7-CBAC-466A-8A9A-3631C099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554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000"/>
              <a:t>学生 个人信息管理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课程管理（选课、退课、课程信息查询、课程成绩查询）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信息通知 （教学安排、课程通知、班级信息通知）</a:t>
            </a:r>
            <a:endParaRPr lang="en-US" altLang="zh-CN" sz="2000"/>
          </a:p>
          <a:p>
            <a:r>
              <a:rPr lang="zh-CN" altLang="en-US" sz="2000"/>
              <a:t>教师 个人信息管理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课程管理（课程信息、课程考勤、课程考试、课程成绩管理）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 </a:t>
            </a:r>
            <a:r>
              <a:rPr lang="zh-CN" altLang="en-US" sz="2000"/>
              <a:t> 班级管理（班级信息、学生成绩、奖学金、信息推送通知）</a:t>
            </a:r>
            <a:endParaRPr lang="en-US" altLang="zh-CN" sz="2000"/>
          </a:p>
          <a:p>
            <a:r>
              <a:rPr lang="zh-CN" altLang="en-US" sz="2000"/>
              <a:t>管理员 人员管理（学生账号管理、教师账号管理、）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               课程管理（课程信息修改、设立、取消）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      </a:t>
            </a:r>
            <a:r>
              <a:rPr lang="zh-CN" altLang="en-US" sz="2000"/>
              <a:t>推送管理（学生信息推送 教师信息推送 教师对学生信息推送）</a:t>
            </a:r>
          </a:p>
        </p:txBody>
      </p:sp>
    </p:spTree>
    <p:extLst>
      <p:ext uri="{BB962C8B-B14F-4D97-AF65-F5344CB8AC3E}">
        <p14:creationId xmlns:p14="http://schemas.microsoft.com/office/powerpoint/2010/main" val="28648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40E1C-AF83-4A20-8B59-A7658B31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非功能性需求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7B5D8C-2EE3-42A9-8719-026D04E19364}"/>
              </a:ext>
            </a:extLst>
          </p:cNvPr>
          <p:cNvSpPr/>
          <p:nvPr/>
        </p:nvSpPr>
        <p:spPr>
          <a:xfrm>
            <a:off x="838200" y="1506071"/>
            <a:ext cx="10703858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关键问题</a:t>
            </a:r>
            <a:r>
              <a:rPr lang="en-US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：并发数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问题描述：学生管理系统，日常访问量并不大，但在选课期间和学期结束出成绩等日期，访问量常常是平时的几十倍甚至上百倍，所以需要解决服务器、带宽和访问量之间的平衡。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解决方案：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把一些常用静态资源放到第三方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CDN</a:t>
            </a: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在容易出现峰值的月份适当增加带宽；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优化软件结构，提高并发处理能力。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607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关键问题</a:t>
            </a:r>
            <a:r>
              <a:rPr lang="en-US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：多平台访问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问题描述：学生可能会用多种设备访问学生管理系统，如笔记本、平板、手机等，也可能在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 Mobile</a:t>
            </a: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等系统下访问，需要解决在不同端、不同分辨率下的都有良好用户体验问题。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解决方案：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网站设计时，采用响应式布局，可以保证在不同设备上都有良好的页面布局；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对多个系统、浏览器进行测试，优化在不同系统下，不同浏览器下的良好用户体验，同时对触摸也进行优化。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607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关键问题</a:t>
            </a:r>
            <a:r>
              <a:rPr lang="en-US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：系统出现如宕机、服务器被攻击等情况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问题描述：有时服务器会受到攻击，有时因为本身软件设计问题，出现运行问题、或者未知宕机、服务器重启等问题。除了服务器本身防火墙外，学生管理系统还需要相应的应对方案。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解决方案：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数据库定时备份，服务器不可预知问题，如宕机、重启等导致数据的丢失；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学生管理系统需要日志系统，用来记录日常软件的活动及出现的问题；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Font typeface="+mj-lt"/>
              <a:buAutoNum type="alphaLcPeriod"/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生管理系统包括应急子系统，类似安全模式，在服务器遭受攻击、软件系统出现问题时，可以启动应急子系统，满足基本的功能，减少学生的不便。应急子系统会对访问进行、数据访问进行严格的控制，保证安全。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800"/>
              </a:lnSpc>
              <a:spcAft>
                <a:spcPts val="0"/>
              </a:spcAft>
              <a:tabLst>
                <a:tab pos="4238625" algn="l"/>
              </a:tabLst>
            </a:pPr>
            <a:r>
              <a:rPr lang="zh-CN" altLang="zh-CN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在系统设计时就要考虑到数据存取安全，防止数据泄露，及数据错误等问题。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0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82D85A-B774-435A-9025-9C25410B125C}"/>
              </a:ext>
            </a:extLst>
          </p:cNvPr>
          <p:cNvSpPr txBox="1"/>
          <p:nvPr/>
        </p:nvSpPr>
        <p:spPr>
          <a:xfrm>
            <a:off x="720000" y="720000"/>
            <a:ext cx="2560802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accent1"/>
                </a:solidFill>
                <a:latin typeface="+mj-ea"/>
                <a:ea typeface="+mj-ea"/>
              </a:rPr>
              <a:t>人员</a:t>
            </a:r>
            <a:r>
              <a:rPr lang="en-US" altLang="zh-CN" sz="4400">
                <a:solidFill>
                  <a:schemeClr val="accent1"/>
                </a:solidFill>
                <a:latin typeface="+mj-ea"/>
                <a:ea typeface="+mj-ea"/>
              </a:rPr>
              <a:t>·</a:t>
            </a:r>
            <a:r>
              <a:rPr lang="zh-CN" altLang="en-US" sz="4400">
                <a:solidFill>
                  <a:schemeClr val="accent1"/>
                </a:solidFill>
                <a:latin typeface="+mj-ea"/>
                <a:ea typeface="+mj-ea"/>
              </a:rPr>
              <a:t>分配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48283F4B-DD24-4984-9493-189EE7DCA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2561" y="2048462"/>
            <a:ext cx="1620000" cy="16200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F3DD8141-1977-49A3-81D0-0F5C327D2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0675" y="2038191"/>
            <a:ext cx="1620000" cy="16200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0849EABC-965A-4110-ADF1-BDDFE0FD03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8094" y="2038191"/>
            <a:ext cx="1620000" cy="16200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4CAD2213-6D41-49AD-8360-4BD10C55F7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1828" y="2029254"/>
            <a:ext cx="1628141" cy="162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2F22BE-3E10-4E25-A005-AB8104D9F5DA}"/>
              </a:ext>
            </a:extLst>
          </p:cNvPr>
          <p:cNvSpPr txBox="1"/>
          <p:nvPr/>
        </p:nvSpPr>
        <p:spPr>
          <a:xfrm>
            <a:off x="901312" y="4181434"/>
            <a:ext cx="156865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学生（马首群）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46DE71-2F72-40FD-9DFF-EB921686252D}"/>
              </a:ext>
            </a:extLst>
          </p:cNvPr>
          <p:cNvSpPr txBox="1"/>
          <p:nvPr/>
        </p:nvSpPr>
        <p:spPr>
          <a:xfrm>
            <a:off x="3678094" y="41814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教师（张志成）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0867E5-0B46-4CDC-B872-2A0BAB9DE0CD}"/>
              </a:ext>
            </a:extLst>
          </p:cNvPr>
          <p:cNvSpPr txBox="1"/>
          <p:nvPr/>
        </p:nvSpPr>
        <p:spPr>
          <a:xfrm>
            <a:off x="6462561" y="41814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管理员（周晶晶）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96086C-715B-4186-9837-2DEA4D5F203F}"/>
              </a:ext>
            </a:extLst>
          </p:cNvPr>
          <p:cNvSpPr/>
          <p:nvPr/>
        </p:nvSpPr>
        <p:spPr>
          <a:xfrm>
            <a:off x="9045408" y="4181434"/>
            <a:ext cx="28905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系统分析人员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（潘   凯）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14ABDE-8616-4E91-AF6F-832CE89539E5}"/>
              </a:ext>
            </a:extLst>
          </p:cNvPr>
          <p:cNvSpPr/>
          <p:nvPr/>
        </p:nvSpPr>
        <p:spPr>
          <a:xfrm>
            <a:off x="9045408" y="4822699"/>
            <a:ext cx="28520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系统分析人员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（闫凯伦）</a:t>
            </a: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530E10D5-3D11-4677-AF95-23C2C7D16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6180" y="2038191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3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30202439-4CEF-4F4C-B90C-2874FDBB69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18143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82D85A-B774-435A-9025-9C25410B125C}"/>
              </a:ext>
            </a:extLst>
          </p:cNvPr>
          <p:cNvSpPr txBox="1"/>
          <p:nvPr/>
        </p:nvSpPr>
        <p:spPr>
          <a:xfrm>
            <a:off x="720000" y="720000"/>
            <a:ext cx="2560802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accent1"/>
                </a:solidFill>
                <a:latin typeface="+mj-ea"/>
                <a:ea typeface="+mj-ea"/>
              </a:rPr>
              <a:t>人员</a:t>
            </a:r>
            <a:r>
              <a:rPr lang="en-US" altLang="zh-CN" sz="4400">
                <a:solidFill>
                  <a:schemeClr val="accent1"/>
                </a:solidFill>
                <a:latin typeface="+mj-ea"/>
                <a:ea typeface="+mj-ea"/>
              </a:rPr>
              <a:t>·</a:t>
            </a:r>
            <a:r>
              <a:rPr lang="zh-CN" altLang="en-US" sz="4400">
                <a:solidFill>
                  <a:schemeClr val="accent1"/>
                </a:solidFill>
                <a:latin typeface="+mj-ea"/>
                <a:ea typeface="+mj-ea"/>
              </a:rPr>
              <a:t>分配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48283F4B-DD24-4984-9493-189EE7DCA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2561" y="2048462"/>
            <a:ext cx="1620000" cy="16200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0849EABC-965A-4110-ADF1-BDDFE0FD0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8094" y="2038191"/>
            <a:ext cx="1620000" cy="16200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4CAD2213-6D41-49AD-8360-4BD10C55F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828" y="2029254"/>
            <a:ext cx="1628141" cy="162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2F22BE-3E10-4E25-A005-AB8104D9F5DA}"/>
              </a:ext>
            </a:extLst>
          </p:cNvPr>
          <p:cNvSpPr txBox="1"/>
          <p:nvPr/>
        </p:nvSpPr>
        <p:spPr>
          <a:xfrm>
            <a:off x="841828" y="4853474"/>
            <a:ext cx="18632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学生（马首群）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46DE71-2F72-40FD-9DFF-EB921686252D}"/>
              </a:ext>
            </a:extLst>
          </p:cNvPr>
          <p:cNvSpPr txBox="1"/>
          <p:nvPr/>
        </p:nvSpPr>
        <p:spPr>
          <a:xfrm>
            <a:off x="3644128" y="4830148"/>
            <a:ext cx="17279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教师（张志成）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0867E5-0B46-4CDC-B872-2A0BAB9DE0CD}"/>
              </a:ext>
            </a:extLst>
          </p:cNvPr>
          <p:cNvSpPr txBox="1"/>
          <p:nvPr/>
        </p:nvSpPr>
        <p:spPr>
          <a:xfrm>
            <a:off x="6395886" y="4853474"/>
            <a:ext cx="204326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管理员（周晶晶）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96086C-715B-4186-9837-2DEA4D5F203F}"/>
              </a:ext>
            </a:extLst>
          </p:cNvPr>
          <p:cNvSpPr/>
          <p:nvPr/>
        </p:nvSpPr>
        <p:spPr>
          <a:xfrm>
            <a:off x="9055779" y="4593810"/>
            <a:ext cx="2705915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系统分析人员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（潘   凯）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14ABDE-8616-4E91-AF6F-832CE89539E5}"/>
              </a:ext>
            </a:extLst>
          </p:cNvPr>
          <p:cNvSpPr/>
          <p:nvPr/>
        </p:nvSpPr>
        <p:spPr>
          <a:xfrm>
            <a:off x="9055779" y="5222806"/>
            <a:ext cx="2705915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系统分析人员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（闫凯伦）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B8F0F3-7BD1-474D-9578-3E2BB38C8A12}"/>
              </a:ext>
            </a:extLst>
          </p:cNvPr>
          <p:cNvGrpSpPr/>
          <p:nvPr/>
        </p:nvGrpSpPr>
        <p:grpSpPr>
          <a:xfrm>
            <a:off x="8870675" y="2038191"/>
            <a:ext cx="2535505" cy="1620000"/>
            <a:chOff x="8870675" y="2038191"/>
            <a:chExt cx="2535505" cy="1620000"/>
          </a:xfrm>
        </p:grpSpPr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F3DD8141-1977-49A3-81D0-0F5C327D2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70675" y="2038191"/>
              <a:ext cx="1620000" cy="1620000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530E10D5-3D11-4677-AF95-23C2C7D16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86180" y="2038191"/>
              <a:ext cx="1620000" cy="16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9304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形 3">
            <a:extLst>
              <a:ext uri="{FF2B5EF4-FFF2-40B4-BE49-F238E27FC236}">
                <a16:creationId xmlns:a16="http://schemas.microsoft.com/office/drawing/2014/main" id="{32EF5D91-387E-4502-AE1A-C8B0F5CF6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4608" y="1752627"/>
            <a:ext cx="1620000" cy="162000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C5C829B5-38B1-4EBD-A683-835A29E2F9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2297" y="1809000"/>
            <a:ext cx="1620000" cy="16200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28315452-CD6F-4694-BD91-3ED268964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0141" y="1742356"/>
            <a:ext cx="1620000" cy="16200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DF3F7B04-C3F3-47F6-947E-311EEC97F9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3875" y="1733419"/>
            <a:ext cx="1628141" cy="162000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1EF3DEA-B66D-4DD8-90F5-2CC97A9FE365}"/>
              </a:ext>
            </a:extLst>
          </p:cNvPr>
          <p:cNvSpPr txBox="1"/>
          <p:nvPr/>
        </p:nvSpPr>
        <p:spPr>
          <a:xfrm>
            <a:off x="729245" y="518463"/>
            <a:ext cx="256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人员分配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4C6EA8-F73A-4CA2-B768-E405672C6C37}"/>
              </a:ext>
            </a:extLst>
          </p:cNvPr>
          <p:cNvSpPr txBox="1"/>
          <p:nvPr/>
        </p:nvSpPr>
        <p:spPr>
          <a:xfrm>
            <a:off x="1143359" y="38855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学生（马首群）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399DCC0-BFBC-4F01-B214-6FA2AE699FA3}"/>
              </a:ext>
            </a:extLst>
          </p:cNvPr>
          <p:cNvSpPr txBox="1"/>
          <p:nvPr/>
        </p:nvSpPr>
        <p:spPr>
          <a:xfrm>
            <a:off x="3920141" y="38855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教师（张志成）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B0D568-C79E-4037-B9FD-289EB4A3C0BD}"/>
              </a:ext>
            </a:extLst>
          </p:cNvPr>
          <p:cNvSpPr txBox="1"/>
          <p:nvPr/>
        </p:nvSpPr>
        <p:spPr>
          <a:xfrm>
            <a:off x="6704608" y="388559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管理员（周晶晶）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7D3ACD-DF82-4444-90B6-37C778972C16}"/>
              </a:ext>
            </a:extLst>
          </p:cNvPr>
          <p:cNvSpPr/>
          <p:nvPr/>
        </p:nvSpPr>
        <p:spPr>
          <a:xfrm>
            <a:off x="9287455" y="3885599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系统分析人员</a:t>
            </a:r>
            <a:r>
              <a:rPr lang="en-US" altLang="zh-CN"/>
              <a:t>A</a:t>
            </a:r>
            <a:r>
              <a:rPr lang="zh-CN" altLang="en-US"/>
              <a:t>（潘   凯）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B36150-C86A-4596-B7A7-C0DBBC11800E}"/>
              </a:ext>
            </a:extLst>
          </p:cNvPr>
          <p:cNvSpPr/>
          <p:nvPr/>
        </p:nvSpPr>
        <p:spPr>
          <a:xfrm>
            <a:off x="9287455" y="4526864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系统分析人员</a:t>
            </a:r>
            <a:r>
              <a:rPr lang="en-US" altLang="zh-CN"/>
              <a:t>B</a:t>
            </a:r>
            <a:r>
              <a:rPr lang="zh-CN" altLang="en-US"/>
              <a:t>（闫凯伦）</a:t>
            </a:r>
          </a:p>
        </p:txBody>
      </p:sp>
      <p:pic>
        <p:nvPicPr>
          <p:cNvPr id="22" name="图形 21">
            <a:extLst>
              <a:ext uri="{FF2B5EF4-FFF2-40B4-BE49-F238E27FC236}">
                <a16:creationId xmlns:a16="http://schemas.microsoft.com/office/drawing/2014/main" id="{6856F3FC-F8AD-4B21-9F6D-EE0319867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27" y="180900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04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1E34F2-1CCD-46B1-8CA2-109292BF7A06}"/>
              </a:ext>
            </a:extLst>
          </p:cNvPr>
          <p:cNvSpPr/>
          <p:nvPr/>
        </p:nvSpPr>
        <p:spPr>
          <a:xfrm>
            <a:off x="1633629" y="2941587"/>
            <a:ext cx="1800000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学生管理系统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EC5320-CEA6-4D2E-8D16-BF3239563E28}"/>
              </a:ext>
            </a:extLst>
          </p:cNvPr>
          <p:cNvSpPr/>
          <p:nvPr/>
        </p:nvSpPr>
        <p:spPr>
          <a:xfrm>
            <a:off x="5034067" y="736995"/>
            <a:ext cx="1800000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学生信息管理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067AEE-7689-49C9-8DDC-77C9BED5BA3E}"/>
              </a:ext>
            </a:extLst>
          </p:cNvPr>
          <p:cNvSpPr/>
          <p:nvPr/>
        </p:nvSpPr>
        <p:spPr>
          <a:xfrm>
            <a:off x="5034067" y="1623291"/>
            <a:ext cx="1800000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教师信息管理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AEBE95-59F0-4C32-A5F5-8656E837A9DF}"/>
              </a:ext>
            </a:extLst>
          </p:cNvPr>
          <p:cNvSpPr/>
          <p:nvPr/>
        </p:nvSpPr>
        <p:spPr>
          <a:xfrm>
            <a:off x="5034067" y="3395883"/>
            <a:ext cx="1800000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学校管理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574B18-0366-4C7A-8B43-A47E71881205}"/>
              </a:ext>
            </a:extLst>
          </p:cNvPr>
          <p:cNvSpPr/>
          <p:nvPr/>
        </p:nvSpPr>
        <p:spPr>
          <a:xfrm>
            <a:off x="5034067" y="2509587"/>
            <a:ext cx="1800000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教学管理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16D395-3267-4F68-AEA5-611A7D9F55B8}"/>
              </a:ext>
            </a:extLst>
          </p:cNvPr>
          <p:cNvSpPr/>
          <p:nvPr/>
        </p:nvSpPr>
        <p:spPr>
          <a:xfrm>
            <a:off x="5034067" y="4282179"/>
            <a:ext cx="1800000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后勤管理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3536BC-B100-40A2-B5F1-97552D94F40C}"/>
              </a:ext>
            </a:extLst>
          </p:cNvPr>
          <p:cNvSpPr/>
          <p:nvPr/>
        </p:nvSpPr>
        <p:spPr>
          <a:xfrm>
            <a:off x="5034067" y="5168475"/>
            <a:ext cx="1800000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图书馆管理</a:t>
            </a:r>
          </a:p>
        </p:txBody>
      </p:sp>
    </p:spTree>
    <p:extLst>
      <p:ext uri="{BB962C8B-B14F-4D97-AF65-F5344CB8AC3E}">
        <p14:creationId xmlns:p14="http://schemas.microsoft.com/office/powerpoint/2010/main" val="12239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F82766-BB6C-473B-8455-661DC8B5C7D8}"/>
              </a:ext>
            </a:extLst>
          </p:cNvPr>
          <p:cNvSpPr txBox="1"/>
          <p:nvPr/>
        </p:nvSpPr>
        <p:spPr>
          <a:xfrm>
            <a:off x="719999" y="720000"/>
            <a:ext cx="267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accent1"/>
                </a:solidFill>
                <a:latin typeface="+mj-ea"/>
                <a:ea typeface="+mj-ea"/>
              </a:rPr>
              <a:t>学生</a:t>
            </a:r>
            <a:r>
              <a:rPr lang="en-US" altLang="zh-CN" sz="4400">
                <a:solidFill>
                  <a:schemeClr val="accent1"/>
                </a:solidFill>
                <a:latin typeface="+mj-ea"/>
                <a:ea typeface="+mj-ea"/>
              </a:rPr>
              <a:t>·</a:t>
            </a:r>
            <a:r>
              <a:rPr lang="zh-CN" altLang="en-US" sz="4400">
                <a:solidFill>
                  <a:schemeClr val="accent1"/>
                </a:solidFill>
                <a:latin typeface="+mj-ea"/>
                <a:ea typeface="+mj-ea"/>
              </a:rPr>
              <a:t>场景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B41AEA-2D41-45C6-B213-6A68E929B29B}"/>
              </a:ext>
            </a:extLst>
          </p:cNvPr>
          <p:cNvSpPr txBox="1"/>
          <p:nvPr/>
        </p:nvSpPr>
        <p:spPr>
          <a:xfrm>
            <a:off x="5662246" y="0"/>
            <a:ext cx="6529754" cy="6857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4FE5625-23D7-4AEB-8630-A0419E38B079}"/>
              </a:ext>
            </a:extLst>
          </p:cNvPr>
          <p:cNvGrpSpPr/>
          <p:nvPr/>
        </p:nvGrpSpPr>
        <p:grpSpPr>
          <a:xfrm>
            <a:off x="926850" y="2113167"/>
            <a:ext cx="4389222" cy="1017295"/>
            <a:chOff x="837203" y="1772508"/>
            <a:chExt cx="4389222" cy="1017295"/>
          </a:xfrm>
        </p:grpSpPr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01221AC0-FE37-4922-9DEC-3811FB105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203" y="1772508"/>
              <a:ext cx="540000" cy="54000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D60F95-553E-40CE-AEC3-F06555A5F058}"/>
                </a:ext>
              </a:extLst>
            </p:cNvPr>
            <p:cNvSpPr txBox="1"/>
            <p:nvPr/>
          </p:nvSpPr>
          <p:spPr>
            <a:xfrm>
              <a:off x="1186989" y="2420471"/>
              <a:ext cx="4039436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“</a:t>
              </a:r>
              <a:r>
                <a:rPr lang="zh-CN" altLang="en-US">
                  <a:solidFill>
                    <a:schemeClr val="bg1"/>
                  </a:solidFill>
                </a:rPr>
                <a:t>为什么每次我都选不到想选的课程？</a:t>
              </a:r>
              <a:r>
                <a:rPr lang="en-US" altLang="zh-CN">
                  <a:solidFill>
                    <a:schemeClr val="bg1"/>
                  </a:solidFill>
                </a:rPr>
                <a:t>”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6D7B61E-21B0-4FF8-A3FA-9C4C0221C482}"/>
              </a:ext>
            </a:extLst>
          </p:cNvPr>
          <p:cNvGrpSpPr/>
          <p:nvPr/>
        </p:nvGrpSpPr>
        <p:grpSpPr>
          <a:xfrm>
            <a:off x="5465311" y="2484131"/>
            <a:ext cx="6117089" cy="923330"/>
            <a:chOff x="5375664" y="2143472"/>
            <a:chExt cx="6117089" cy="92333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07AC7DA-3CE3-4C57-9BBD-2F526D9C061F}"/>
                </a:ext>
              </a:extLst>
            </p:cNvPr>
            <p:cNvSpPr txBox="1"/>
            <p:nvPr/>
          </p:nvSpPr>
          <p:spPr>
            <a:xfrm>
              <a:off x="6015317" y="2143472"/>
              <a:ext cx="5477436" cy="9233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选课期间，开放选课系统后，短时间内，大量学生同时访问学校服务器，导致整个系统响应缓慢。很多同学输在了运气和网速上。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952219F5-5F08-49B8-AAA3-6AC77E3AD749}"/>
                </a:ext>
              </a:extLst>
            </p:cNvPr>
            <p:cNvSpPr/>
            <p:nvPr/>
          </p:nvSpPr>
          <p:spPr>
            <a:xfrm flipH="1">
              <a:off x="5375664" y="2456775"/>
              <a:ext cx="377898" cy="296724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B213A5C-9658-4030-B00F-BED19C436B01}"/>
              </a:ext>
            </a:extLst>
          </p:cNvPr>
          <p:cNvGrpSpPr/>
          <p:nvPr/>
        </p:nvGrpSpPr>
        <p:grpSpPr>
          <a:xfrm>
            <a:off x="926850" y="3911017"/>
            <a:ext cx="4373605" cy="985492"/>
            <a:chOff x="837203" y="3570358"/>
            <a:chExt cx="4373605" cy="985492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2F4B1908-32D5-47B5-9D97-5EEAE0788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7203" y="3570358"/>
              <a:ext cx="540000" cy="54000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C1B2D69-344F-40E2-BB2D-2D33277C728E}"/>
                </a:ext>
              </a:extLst>
            </p:cNvPr>
            <p:cNvSpPr txBox="1"/>
            <p:nvPr/>
          </p:nvSpPr>
          <p:spPr>
            <a:xfrm>
              <a:off x="1171372" y="4186518"/>
              <a:ext cx="4039436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“</a:t>
              </a:r>
              <a:r>
                <a:rPr lang="zh-CN" altLang="en-US">
                  <a:solidFill>
                    <a:schemeClr val="bg1"/>
                  </a:solidFill>
                </a:rPr>
                <a:t>我又错过了补考！</a:t>
              </a:r>
              <a:r>
                <a:rPr lang="en-US" altLang="zh-CN">
                  <a:solidFill>
                    <a:schemeClr val="bg1"/>
                  </a:solidFill>
                </a:rPr>
                <a:t>”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79E2B96-5114-47EF-8FBA-897DE055745B}"/>
              </a:ext>
            </a:extLst>
          </p:cNvPr>
          <p:cNvGrpSpPr/>
          <p:nvPr/>
        </p:nvGrpSpPr>
        <p:grpSpPr>
          <a:xfrm>
            <a:off x="5471144" y="4361370"/>
            <a:ext cx="6111256" cy="646331"/>
            <a:chOff x="5471144" y="4361370"/>
            <a:chExt cx="6111256" cy="64633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5E94F8E-5EAA-46CB-8455-4F19C1940F3D}"/>
                </a:ext>
              </a:extLst>
            </p:cNvPr>
            <p:cNvSpPr txBox="1"/>
            <p:nvPr/>
          </p:nvSpPr>
          <p:spPr>
            <a:xfrm>
              <a:off x="6104964" y="4361370"/>
              <a:ext cx="5477436" cy="646331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现有学生管理系统缺少良好的主动消息推送，很多消息需要学生自己登录系统查看。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2223A3FB-0103-4B92-BB05-E7AEDE07B496}"/>
                </a:ext>
              </a:extLst>
            </p:cNvPr>
            <p:cNvSpPr/>
            <p:nvPr/>
          </p:nvSpPr>
          <p:spPr>
            <a:xfrm flipH="1">
              <a:off x="5471144" y="4563481"/>
              <a:ext cx="377898" cy="296724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298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DD218FB4-EE52-4F85-915D-B00642FE0A61}"/>
              </a:ext>
            </a:extLst>
          </p:cNvPr>
          <p:cNvSpPr txBox="1"/>
          <p:nvPr/>
        </p:nvSpPr>
        <p:spPr>
          <a:xfrm>
            <a:off x="0" y="0"/>
            <a:ext cx="6317273" cy="6857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44DE568-350C-47BB-8544-7CC8D14AA257}"/>
              </a:ext>
            </a:extLst>
          </p:cNvPr>
          <p:cNvGrpSpPr/>
          <p:nvPr/>
        </p:nvGrpSpPr>
        <p:grpSpPr>
          <a:xfrm>
            <a:off x="878113" y="2155850"/>
            <a:ext cx="5199616" cy="1002160"/>
            <a:chOff x="878113" y="2155850"/>
            <a:chExt cx="5199616" cy="100216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048C018-CF0F-496F-A30D-7CDADA2C75AD}"/>
                </a:ext>
              </a:extLst>
            </p:cNvPr>
            <p:cNvSpPr txBox="1"/>
            <p:nvPr/>
          </p:nvSpPr>
          <p:spPr>
            <a:xfrm>
              <a:off x="1171707" y="2788678"/>
              <a:ext cx="490602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“</a:t>
              </a:r>
              <a:r>
                <a:rPr lang="zh-CN" altLang="en-US">
                  <a:solidFill>
                    <a:schemeClr val="bg1"/>
                  </a:solidFill>
                </a:rPr>
                <a:t>学生管理系统能不能更便利一些？</a:t>
              </a:r>
              <a:r>
                <a:rPr lang="en-US" altLang="zh-CN">
                  <a:solidFill>
                    <a:schemeClr val="bg1"/>
                  </a:solidFill>
                </a:rPr>
                <a:t>”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3BA4BA9D-F153-4A01-844D-0DBBBCC83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113" y="2155850"/>
              <a:ext cx="587188" cy="584252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294DEB6-2A8B-4D60-B4AD-FA8D238D4379}"/>
              </a:ext>
            </a:extLst>
          </p:cNvPr>
          <p:cNvGrpSpPr/>
          <p:nvPr/>
        </p:nvGrpSpPr>
        <p:grpSpPr>
          <a:xfrm>
            <a:off x="878113" y="3713718"/>
            <a:ext cx="5199616" cy="1059576"/>
            <a:chOff x="878113" y="3713718"/>
            <a:chExt cx="5199616" cy="105957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EC203CF-A02F-4B38-9F0C-1D5D691E2908}"/>
                </a:ext>
              </a:extLst>
            </p:cNvPr>
            <p:cNvSpPr txBox="1"/>
            <p:nvPr/>
          </p:nvSpPr>
          <p:spPr>
            <a:xfrm>
              <a:off x="1171707" y="4403962"/>
              <a:ext cx="490602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“可不可以增加多一些教师和学生之间的互动？</a:t>
              </a:r>
              <a:r>
                <a:rPr lang="en-US" altLang="zh-CN">
                  <a:solidFill>
                    <a:schemeClr val="bg1"/>
                  </a:solidFill>
                </a:rPr>
                <a:t>”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350E5FDD-8311-4672-A345-387259632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113" y="3713718"/>
              <a:ext cx="587188" cy="584252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C6A1EB7-A016-40BF-A362-D1CC8A97A4C2}"/>
              </a:ext>
            </a:extLst>
          </p:cNvPr>
          <p:cNvSpPr txBox="1"/>
          <p:nvPr/>
        </p:nvSpPr>
        <p:spPr>
          <a:xfrm>
            <a:off x="719999" y="720000"/>
            <a:ext cx="267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+mj-ea"/>
                <a:ea typeface="+mj-ea"/>
              </a:rPr>
              <a:t>教师</a:t>
            </a:r>
            <a:r>
              <a:rPr lang="en-US" altLang="zh-CN" sz="4400">
                <a:solidFill>
                  <a:schemeClr val="bg1"/>
                </a:solidFill>
                <a:latin typeface="+mj-ea"/>
                <a:ea typeface="+mj-ea"/>
              </a:rPr>
              <a:t>·</a:t>
            </a:r>
            <a:r>
              <a:rPr lang="zh-CN" altLang="en-US" sz="4400">
                <a:solidFill>
                  <a:schemeClr val="bg1"/>
                </a:solidFill>
                <a:latin typeface="+mj-ea"/>
                <a:ea typeface="+mj-ea"/>
              </a:rPr>
              <a:t>场景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EDF5EA8-6C34-4289-B122-EF54BABB360E}"/>
              </a:ext>
            </a:extLst>
          </p:cNvPr>
          <p:cNvGrpSpPr/>
          <p:nvPr/>
        </p:nvGrpSpPr>
        <p:grpSpPr>
          <a:xfrm>
            <a:off x="6128324" y="2505669"/>
            <a:ext cx="5433559" cy="923330"/>
            <a:chOff x="6128324" y="2505669"/>
            <a:chExt cx="5433559" cy="92333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F903462-9D58-43C3-B18E-AA599AFCCE9A}"/>
                </a:ext>
              </a:extLst>
            </p:cNvPr>
            <p:cNvSpPr txBox="1"/>
            <p:nvPr/>
          </p:nvSpPr>
          <p:spPr>
            <a:xfrm>
              <a:off x="6637008" y="2505669"/>
              <a:ext cx="4924875" cy="92333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学生管理系统需要更加便捷高效，减少教师的负担，比如加入可以批量导入学生成绩、提供学生分析等</a:t>
              </a: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9CB32586-51AA-4336-A1A6-A6B2AF92CB6A}"/>
                </a:ext>
              </a:extLst>
            </p:cNvPr>
            <p:cNvSpPr/>
            <p:nvPr/>
          </p:nvSpPr>
          <p:spPr>
            <a:xfrm rot="10800000" flipH="1">
              <a:off x="6128324" y="2818972"/>
              <a:ext cx="377898" cy="296724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E58DF1-8FEF-41B8-9EE1-5423590F2B42}"/>
              </a:ext>
            </a:extLst>
          </p:cNvPr>
          <p:cNvGrpSpPr/>
          <p:nvPr/>
        </p:nvGrpSpPr>
        <p:grpSpPr>
          <a:xfrm>
            <a:off x="6191350" y="4126963"/>
            <a:ext cx="5328309" cy="923330"/>
            <a:chOff x="6191350" y="4126963"/>
            <a:chExt cx="5328309" cy="92333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21B78A1-24A6-47BF-9BAE-5A2044DB0312}"/>
                </a:ext>
              </a:extLst>
            </p:cNvPr>
            <p:cNvSpPr txBox="1"/>
            <p:nvPr/>
          </p:nvSpPr>
          <p:spPr>
            <a:xfrm>
              <a:off x="6679233" y="4126963"/>
              <a:ext cx="4840426" cy="92333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/>
                <a:t>学生管理系统不只是学生单向的选择课程、教师登录成绩，而是可以教师和学生分享更多的教学信息</a:t>
              </a:r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2388A5B3-6CAE-4474-B6DE-AD27D0CFFFD6}"/>
                </a:ext>
              </a:extLst>
            </p:cNvPr>
            <p:cNvSpPr/>
            <p:nvPr/>
          </p:nvSpPr>
          <p:spPr>
            <a:xfrm rot="10800000" flipH="1">
              <a:off x="6191350" y="4403962"/>
              <a:ext cx="377898" cy="296724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029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6F8D3D-19E7-4616-A6DC-B0EE478ECEFE}"/>
              </a:ext>
            </a:extLst>
          </p:cNvPr>
          <p:cNvGrpSpPr/>
          <p:nvPr/>
        </p:nvGrpSpPr>
        <p:grpSpPr>
          <a:xfrm>
            <a:off x="0" y="1593927"/>
            <a:ext cx="12193200" cy="1260000"/>
            <a:chOff x="0" y="1593927"/>
            <a:chExt cx="12193200" cy="126000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AF9BAF7-B85C-407C-A052-3AD97920D1FE}"/>
                </a:ext>
              </a:extLst>
            </p:cNvPr>
            <p:cNvSpPr txBox="1"/>
            <p:nvPr/>
          </p:nvSpPr>
          <p:spPr>
            <a:xfrm>
              <a:off x="0" y="1593927"/>
              <a:ext cx="12193200" cy="126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4F05B81-E4B6-477E-AED9-A119392DCEAC}"/>
                </a:ext>
              </a:extLst>
            </p:cNvPr>
            <p:cNvSpPr txBox="1"/>
            <p:nvPr/>
          </p:nvSpPr>
          <p:spPr>
            <a:xfrm>
              <a:off x="1754531" y="2221290"/>
              <a:ext cx="5445860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“</a:t>
              </a:r>
              <a:r>
                <a:rPr lang="zh-CN" altLang="en-US">
                  <a:solidFill>
                    <a:schemeClr val="bg1"/>
                  </a:solidFill>
                </a:rPr>
                <a:t>被学生攻入系统，修改成绩的事故，不要再发生了</a:t>
              </a:r>
              <a:r>
                <a:rPr lang="en-US" altLang="zh-CN">
                  <a:solidFill>
                    <a:schemeClr val="bg1"/>
                  </a:solidFill>
                </a:rPr>
                <a:t>”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955469FC-B207-4FB7-BFE9-BE7923AD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3128" y="1993162"/>
              <a:ext cx="597460" cy="59746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EF4305A5-8B66-4111-AC23-A77958B37673}"/>
              </a:ext>
            </a:extLst>
          </p:cNvPr>
          <p:cNvSpPr/>
          <p:nvPr/>
        </p:nvSpPr>
        <p:spPr>
          <a:xfrm>
            <a:off x="1754531" y="3064116"/>
            <a:ext cx="10341293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学生管理系统被攻击一般为两种情况，一是网站瘫痪，不能够正常访问。二是入侵网站，获取数据。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服务器受到攻击，</a:t>
            </a:r>
            <a:r>
              <a:rPr lang="zh-CN" altLang="zh-CN">
                <a:solidFill>
                  <a:schemeClr val="accent1"/>
                </a:solidFill>
              </a:rPr>
              <a:t>除了服务器本身防火墙外，学生管理系统还需要相应的应对方案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26E38B-4AE2-47EC-8BB8-11DA272F5D5D}"/>
              </a:ext>
            </a:extLst>
          </p:cNvPr>
          <p:cNvSpPr txBox="1"/>
          <p:nvPr/>
        </p:nvSpPr>
        <p:spPr>
          <a:xfrm>
            <a:off x="719999" y="720000"/>
            <a:ext cx="3174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accent1"/>
                </a:solidFill>
                <a:latin typeface="+mj-ea"/>
                <a:ea typeface="+mj-ea"/>
              </a:rPr>
              <a:t>管理员</a:t>
            </a:r>
            <a:r>
              <a:rPr lang="en-US" altLang="zh-CN" sz="4400">
                <a:solidFill>
                  <a:schemeClr val="accent1"/>
                </a:solidFill>
                <a:latin typeface="+mj-ea"/>
                <a:ea typeface="+mj-ea"/>
              </a:rPr>
              <a:t>·</a:t>
            </a:r>
            <a:r>
              <a:rPr lang="zh-CN" altLang="en-US" sz="4400">
                <a:solidFill>
                  <a:schemeClr val="accent1"/>
                </a:solidFill>
                <a:latin typeface="+mj-ea"/>
                <a:ea typeface="+mj-ea"/>
              </a:rPr>
              <a:t>场景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995EF6B-D7AD-4A41-BDBC-6A6996469120}"/>
              </a:ext>
            </a:extLst>
          </p:cNvPr>
          <p:cNvGrpSpPr/>
          <p:nvPr/>
        </p:nvGrpSpPr>
        <p:grpSpPr>
          <a:xfrm>
            <a:off x="1199" y="3920636"/>
            <a:ext cx="12192001" cy="1260000"/>
            <a:chOff x="-1" y="1593927"/>
            <a:chExt cx="12192001" cy="126000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462EF33-88F4-41EB-85B9-3E24A2165082}"/>
                </a:ext>
              </a:extLst>
            </p:cNvPr>
            <p:cNvSpPr txBox="1"/>
            <p:nvPr/>
          </p:nvSpPr>
          <p:spPr>
            <a:xfrm>
              <a:off x="-1" y="1593927"/>
              <a:ext cx="12192001" cy="126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4AB59C4-33F8-4A76-938F-3692A7617D68}"/>
                </a:ext>
              </a:extLst>
            </p:cNvPr>
            <p:cNvSpPr txBox="1"/>
            <p:nvPr/>
          </p:nvSpPr>
          <p:spPr>
            <a:xfrm>
              <a:off x="1753331" y="2153325"/>
              <a:ext cx="747015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“</a:t>
              </a:r>
              <a:r>
                <a:rPr lang="zh-CN" altLang="en-US">
                  <a:solidFill>
                    <a:schemeClr val="bg1"/>
                  </a:solidFill>
                </a:rPr>
                <a:t>很多学生反映学生管理系统在平板上体验很差，对很多浏览器不友好</a:t>
              </a:r>
              <a:r>
                <a:rPr lang="en-US" altLang="zh-CN">
                  <a:solidFill>
                    <a:schemeClr val="bg1"/>
                  </a:solidFill>
                </a:rPr>
                <a:t>”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54A8E7E7-82D9-4939-9153-3F8B102F8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1928" y="1925197"/>
              <a:ext cx="597460" cy="597460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EDB965B-9799-40DA-9AF7-E0F7A5BC5B69}"/>
              </a:ext>
            </a:extLst>
          </p:cNvPr>
          <p:cNvSpPr/>
          <p:nvPr/>
        </p:nvSpPr>
        <p:spPr>
          <a:xfrm>
            <a:off x="1754531" y="5390825"/>
            <a:ext cx="9962339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zh-CN">
                <a:solidFill>
                  <a:schemeClr val="accent1"/>
                </a:solidFill>
              </a:rPr>
              <a:t>学生可能会用多种设备访问学生管理系统，如笔记本、平板、手机等，也可能在</a:t>
            </a:r>
            <a:r>
              <a:rPr lang="en-US" altLang="zh-CN">
                <a:solidFill>
                  <a:schemeClr val="accent1"/>
                </a:solidFill>
              </a:rPr>
              <a:t>Android</a:t>
            </a:r>
            <a:r>
              <a:rPr lang="zh-CN" altLang="zh-CN">
                <a:solidFill>
                  <a:schemeClr val="accent1"/>
                </a:solidFill>
              </a:rPr>
              <a:t>、</a:t>
            </a:r>
            <a:r>
              <a:rPr lang="en-US" altLang="zh-CN">
                <a:solidFill>
                  <a:schemeClr val="accent1"/>
                </a:solidFill>
              </a:rPr>
              <a:t>iOS</a:t>
            </a:r>
            <a:r>
              <a:rPr lang="zh-CN" altLang="zh-CN">
                <a:solidFill>
                  <a:schemeClr val="accent1"/>
                </a:solidFill>
              </a:rPr>
              <a:t>、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1"/>
                </a:solidFill>
              </a:rPr>
              <a:t>Windows</a:t>
            </a:r>
            <a:r>
              <a:rPr lang="zh-CN" altLang="zh-CN">
                <a:solidFill>
                  <a:schemeClr val="accent1"/>
                </a:solidFill>
              </a:rPr>
              <a:t>、</a:t>
            </a:r>
            <a:r>
              <a:rPr lang="en-US" altLang="zh-CN">
                <a:solidFill>
                  <a:schemeClr val="accent1"/>
                </a:solidFill>
              </a:rPr>
              <a:t>Windows Mobile</a:t>
            </a:r>
            <a:r>
              <a:rPr lang="zh-CN" altLang="zh-CN">
                <a:solidFill>
                  <a:schemeClr val="accent1"/>
                </a:solidFill>
              </a:rPr>
              <a:t>等系统下访问，需要解决在不同端、不同分辨率下的都有良好用户体验问题</a:t>
            </a:r>
          </a:p>
        </p:txBody>
      </p:sp>
    </p:spTree>
    <p:extLst>
      <p:ext uri="{BB962C8B-B14F-4D97-AF65-F5344CB8AC3E}">
        <p14:creationId xmlns:p14="http://schemas.microsoft.com/office/powerpoint/2010/main" val="2240466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列表">
            <a:extLst>
              <a:ext uri="{FF2B5EF4-FFF2-40B4-BE49-F238E27FC236}">
                <a16:creationId xmlns:a16="http://schemas.microsoft.com/office/drawing/2014/main" id="{5CA22628-263B-44CC-8725-FFE9A759C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4574" y="779099"/>
            <a:ext cx="651241" cy="6512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84E822-8307-4803-8AA7-D8A0661989FB}"/>
              </a:ext>
            </a:extLst>
          </p:cNvPr>
          <p:cNvSpPr txBox="1"/>
          <p:nvPr/>
        </p:nvSpPr>
        <p:spPr>
          <a:xfrm>
            <a:off x="719999" y="720000"/>
            <a:ext cx="2461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accent1"/>
                </a:solidFill>
                <a:latin typeface="+mj-ea"/>
                <a:ea typeface="+mj-ea"/>
              </a:rPr>
              <a:t>问卷调查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CB83D8E-6408-4695-A09C-CE8B6C881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28735"/>
              </p:ext>
            </p:extLst>
          </p:nvPr>
        </p:nvGraphicFramePr>
        <p:xfrm>
          <a:off x="3505200" y="1743075"/>
          <a:ext cx="4743450" cy="3957110"/>
        </p:xfrm>
        <a:graphic>
          <a:graphicData uri="http://schemas.openxmlformats.org/drawingml/2006/table">
            <a:tbl>
              <a:tblPr bandRow="1">
                <a:effectLst/>
                <a:tableStyleId>{D113A9D2-9D6B-4929-AA2D-F23B5EE8CBE7}</a:tableStyleId>
              </a:tblPr>
              <a:tblGrid>
                <a:gridCol w="4743450">
                  <a:extLst>
                    <a:ext uri="{9D8B030D-6E8A-4147-A177-3AD203B41FA5}">
                      <a16:colId xmlns:a16="http://schemas.microsoft.com/office/drawing/2014/main" val="1953109531"/>
                    </a:ext>
                  </a:extLst>
                </a:gridCol>
              </a:tblGrid>
              <a:tr h="366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1. </a:t>
                      </a:r>
                      <a:r>
                        <a:rPr lang="zh-CN" altLang="en-US"/>
                        <a:t>所在年级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32609"/>
                  </a:ext>
                </a:extLst>
              </a:tr>
              <a:tr h="39899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/>
                        <a:t>2. </a:t>
                      </a:r>
                      <a:r>
                        <a:rPr lang="zh-CN" altLang="en-US"/>
                        <a:t>学生管理系统使用频率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41277"/>
                  </a:ext>
                </a:extLst>
              </a:tr>
              <a:tr h="398992">
                <a:tc>
                  <a:txBody>
                    <a:bodyPr/>
                    <a:lstStyle/>
                    <a:p>
                      <a:r>
                        <a:rPr lang="en-US" altLang="zh-CN"/>
                        <a:t>3. </a:t>
                      </a:r>
                      <a:r>
                        <a:rPr lang="zh-CN" altLang="en-US"/>
                        <a:t>学生管理系统易用程度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85104"/>
                  </a:ext>
                </a:extLst>
              </a:tr>
              <a:tr h="398992">
                <a:tc>
                  <a:txBody>
                    <a:bodyPr/>
                    <a:lstStyle/>
                    <a:p>
                      <a:r>
                        <a:rPr lang="en-US" altLang="zh-CN"/>
                        <a:t>4. </a:t>
                      </a:r>
                      <a:r>
                        <a:rPr lang="zh-CN" altLang="en-US"/>
                        <a:t>学生管理系统页面美观程度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12858"/>
                  </a:ext>
                </a:extLst>
              </a:tr>
              <a:tr h="398992">
                <a:tc>
                  <a:txBody>
                    <a:bodyPr/>
                    <a:lstStyle/>
                    <a:p>
                      <a:r>
                        <a:rPr lang="en-US" altLang="zh-CN"/>
                        <a:t>5. </a:t>
                      </a:r>
                      <a:r>
                        <a:rPr lang="zh-CN" altLang="en-US"/>
                        <a:t>学生管理系统安全性如何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28268"/>
                  </a:ext>
                </a:extLst>
              </a:tr>
              <a:tr h="398992">
                <a:tc>
                  <a:txBody>
                    <a:bodyPr/>
                    <a:lstStyle/>
                    <a:p>
                      <a:r>
                        <a:rPr lang="en-US" altLang="zh-CN"/>
                        <a:t>6. </a:t>
                      </a:r>
                      <a:r>
                        <a:rPr lang="zh-CN" altLang="en-US"/>
                        <a:t>网站平时访问速度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31036"/>
                  </a:ext>
                </a:extLst>
              </a:tr>
              <a:tr h="398992">
                <a:tc>
                  <a:txBody>
                    <a:bodyPr/>
                    <a:lstStyle/>
                    <a:p>
                      <a:r>
                        <a:rPr lang="en-US" altLang="zh-CN"/>
                        <a:t>7. </a:t>
                      </a:r>
                      <a:r>
                        <a:rPr lang="zh-CN" altLang="en-US"/>
                        <a:t>选课期间网站访问情况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11751"/>
                  </a:ext>
                </a:extLst>
              </a:tr>
              <a:tr h="398992">
                <a:tc>
                  <a:txBody>
                    <a:bodyPr/>
                    <a:lstStyle/>
                    <a:p>
                      <a:r>
                        <a:rPr lang="en-US" altLang="zh-CN"/>
                        <a:t>8. </a:t>
                      </a:r>
                      <a:r>
                        <a:rPr lang="zh-CN" altLang="en-US"/>
                        <a:t>对于平时学习生活的帮助程度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9570"/>
                  </a:ext>
                </a:extLst>
              </a:tr>
              <a:tr h="398992">
                <a:tc>
                  <a:txBody>
                    <a:bodyPr/>
                    <a:lstStyle/>
                    <a:p>
                      <a:r>
                        <a:rPr lang="en-US" altLang="zh-CN"/>
                        <a:t>9.</a:t>
                      </a:r>
                      <a:r>
                        <a:rPr lang="zh-CN" altLang="en-US"/>
                        <a:t> 总体满意度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43005"/>
                  </a:ext>
                </a:extLst>
              </a:tr>
              <a:tr h="398992">
                <a:tc>
                  <a:txBody>
                    <a:bodyPr/>
                    <a:lstStyle/>
                    <a:p>
                      <a:r>
                        <a:rPr lang="en-US" altLang="zh-CN"/>
                        <a:t>10. </a:t>
                      </a:r>
                      <a:r>
                        <a:rPr lang="zh-CN" altLang="en-US"/>
                        <a:t>建议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30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A708670-AF13-4867-985B-C9F3C1938F07}"/>
              </a:ext>
            </a:extLst>
          </p:cNvPr>
          <p:cNvSpPr txBox="1"/>
          <p:nvPr/>
        </p:nvSpPr>
        <p:spPr>
          <a:xfrm>
            <a:off x="719999" y="720000"/>
            <a:ext cx="2461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accent1"/>
                </a:solidFill>
                <a:latin typeface="+mj-ea"/>
                <a:ea typeface="+mj-ea"/>
              </a:rPr>
              <a:t>功能需求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220763-5924-4763-A406-AC8D5B5E5D69}"/>
              </a:ext>
            </a:extLst>
          </p:cNvPr>
          <p:cNvSpPr/>
          <p:nvPr/>
        </p:nvSpPr>
        <p:spPr>
          <a:xfrm>
            <a:off x="3841210" y="2202149"/>
            <a:ext cx="1581150" cy="352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lt1"/>
                </a:solidFill>
              </a:rPr>
              <a:t>个人信息管理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A2E44F-9D7F-4B7A-86E1-4503CD4A5D96}"/>
              </a:ext>
            </a:extLst>
          </p:cNvPr>
          <p:cNvSpPr/>
          <p:nvPr/>
        </p:nvSpPr>
        <p:spPr>
          <a:xfrm>
            <a:off x="3797714" y="3153720"/>
            <a:ext cx="1581150" cy="352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课程管理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9B99A0-3126-4B02-8DAB-3D647B5BD5E5}"/>
              </a:ext>
            </a:extLst>
          </p:cNvPr>
          <p:cNvSpPr/>
          <p:nvPr/>
        </p:nvSpPr>
        <p:spPr>
          <a:xfrm>
            <a:off x="3841210" y="1563340"/>
            <a:ext cx="1610082" cy="352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信息通知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8A1E49-5E69-43AF-B092-5A09154E711D}"/>
              </a:ext>
            </a:extLst>
          </p:cNvPr>
          <p:cNvSpPr/>
          <p:nvPr/>
        </p:nvSpPr>
        <p:spPr>
          <a:xfrm>
            <a:off x="3797714" y="4178781"/>
            <a:ext cx="1610082" cy="352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lt1"/>
                </a:solidFill>
              </a:rPr>
              <a:t>班级管理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202D8C-88F8-4815-A005-8C681FD3503C}"/>
              </a:ext>
            </a:extLst>
          </p:cNvPr>
          <p:cNvSpPr/>
          <p:nvPr/>
        </p:nvSpPr>
        <p:spPr>
          <a:xfrm>
            <a:off x="3841210" y="4958633"/>
            <a:ext cx="1581150" cy="3520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人员管理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BAF0CC-0342-4486-90C4-5BCBDE779763}"/>
              </a:ext>
            </a:extLst>
          </p:cNvPr>
          <p:cNvSpPr/>
          <p:nvPr/>
        </p:nvSpPr>
        <p:spPr>
          <a:xfrm>
            <a:off x="3812944" y="5533573"/>
            <a:ext cx="1581150" cy="3520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推送管理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342598-B40A-4DDF-BDD6-58E6A4724F47}"/>
              </a:ext>
            </a:extLst>
          </p:cNvPr>
          <p:cNvSpPr/>
          <p:nvPr/>
        </p:nvSpPr>
        <p:spPr>
          <a:xfrm>
            <a:off x="941505" y="2400092"/>
            <a:ext cx="1581150" cy="352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学生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60BBA4-67BD-4B74-9ED7-EAD9337F859C}"/>
              </a:ext>
            </a:extLst>
          </p:cNvPr>
          <p:cNvSpPr/>
          <p:nvPr/>
        </p:nvSpPr>
        <p:spPr>
          <a:xfrm>
            <a:off x="941505" y="3697980"/>
            <a:ext cx="1581150" cy="35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教师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B27B86-C25F-4487-85A4-FC8C75541857}"/>
              </a:ext>
            </a:extLst>
          </p:cNvPr>
          <p:cNvSpPr/>
          <p:nvPr/>
        </p:nvSpPr>
        <p:spPr>
          <a:xfrm>
            <a:off x="941505" y="4942493"/>
            <a:ext cx="1581150" cy="3520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E9BC10-D7AD-4827-BC18-7E9CA0A2C753}"/>
              </a:ext>
            </a:extLst>
          </p:cNvPr>
          <p:cNvSpPr/>
          <p:nvPr/>
        </p:nvSpPr>
        <p:spPr>
          <a:xfrm>
            <a:off x="6331312" y="2129638"/>
            <a:ext cx="5205844" cy="352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选课、退课、课程查询、成绩查询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8CBF0B-601D-4745-AE9F-A1EF852F7669}"/>
              </a:ext>
            </a:extLst>
          </p:cNvPr>
          <p:cNvSpPr/>
          <p:nvPr/>
        </p:nvSpPr>
        <p:spPr>
          <a:xfrm>
            <a:off x="6321429" y="1552951"/>
            <a:ext cx="5205845" cy="352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教学安排、课程通知、班级信息通知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0D1F33-9277-4397-9796-1E03C03D6B43}"/>
              </a:ext>
            </a:extLst>
          </p:cNvPr>
          <p:cNvSpPr/>
          <p:nvPr/>
        </p:nvSpPr>
        <p:spPr>
          <a:xfrm>
            <a:off x="6331312" y="2642240"/>
            <a:ext cx="5205844" cy="35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课程信息、课程考勤、课程考试、课程成绩管理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1FA9C7-30A7-4A56-AEAC-FEB189F0CEE0}"/>
              </a:ext>
            </a:extLst>
          </p:cNvPr>
          <p:cNvSpPr/>
          <p:nvPr/>
        </p:nvSpPr>
        <p:spPr>
          <a:xfrm>
            <a:off x="6321432" y="3208538"/>
            <a:ext cx="5205844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班级信息、学生成绩、奖学金、信息推送通知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1ED571-63EB-42F1-A74F-B28CEB828CE0}"/>
              </a:ext>
            </a:extLst>
          </p:cNvPr>
          <p:cNvSpPr/>
          <p:nvPr/>
        </p:nvSpPr>
        <p:spPr>
          <a:xfrm>
            <a:off x="6321433" y="4949990"/>
            <a:ext cx="5205843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学生账号管理、教师账号管理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9630FB-2293-48E7-94CB-B7F4B2738852}"/>
              </a:ext>
            </a:extLst>
          </p:cNvPr>
          <p:cNvSpPr/>
          <p:nvPr/>
        </p:nvSpPr>
        <p:spPr>
          <a:xfrm>
            <a:off x="6321431" y="3789362"/>
            <a:ext cx="5205843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课程信息修改、设立、取消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A28AD6-9CD2-44C0-B61D-021C77EB7504}"/>
              </a:ext>
            </a:extLst>
          </p:cNvPr>
          <p:cNvSpPr/>
          <p:nvPr/>
        </p:nvSpPr>
        <p:spPr>
          <a:xfrm>
            <a:off x="6321433" y="5533573"/>
            <a:ext cx="5205843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学生信息推送 教师信息推送 教师对学生信息推送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BA71F4A-3ED8-4E88-B82E-BCA085EC2EDE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 flipV="1">
            <a:off x="2522655" y="2378173"/>
            <a:ext cx="1318555" cy="1979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FE05AB5-63DC-4483-A615-7A80791F425E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522655" y="2576116"/>
            <a:ext cx="1275059" cy="7536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A5E2B38-A12E-4681-9D94-0D0C70A67D04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2522655" y="1739364"/>
            <a:ext cx="1318555" cy="8367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F9F6D6-A402-4B03-9504-DFBABBB82121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5378864" y="2305662"/>
            <a:ext cx="952448" cy="102408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F442FCC-77B5-402D-9A45-FDA274FDCC21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5451292" y="1728975"/>
            <a:ext cx="870137" cy="103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1126031-9A35-4007-AF37-1190481EAC6C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 flipV="1">
            <a:off x="2522655" y="2378173"/>
            <a:ext cx="1318555" cy="14958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3411AFD-483E-4E6F-9F01-EF011B3A5769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2522655" y="3874004"/>
            <a:ext cx="1275059" cy="4808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0EADB2D-0B73-4CFF-B9F9-D90A9EF1FF3A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2522655" y="3329744"/>
            <a:ext cx="1275059" cy="5442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5CEB5B9-2EAC-4F4F-8C8E-BC402459D34B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5378864" y="2818264"/>
            <a:ext cx="952448" cy="5114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7F73CF7-60AB-4B3D-AC62-31FB17D7FB7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5407796" y="3393204"/>
            <a:ext cx="913636" cy="9616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679B156-4037-4A60-B961-08EB3811E1EF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2522655" y="5118517"/>
            <a:ext cx="1318555" cy="1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A4EE317-B20E-4874-A243-F6A1EB7870AD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22655" y="5118517"/>
            <a:ext cx="1290289" cy="59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130927-D52D-4DAF-846C-9E402EE700B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522655" y="3329744"/>
            <a:ext cx="1275059" cy="178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919EA6B-4228-4953-94FC-C4E6F655B7A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5378864" y="3329744"/>
            <a:ext cx="942567" cy="64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A9F2156-3B54-48F4-B529-7F5FD9F0B0B0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422360" y="5134656"/>
            <a:ext cx="899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CA16094-43A6-4CFD-B661-71B47D5274F8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5394094" y="5709597"/>
            <a:ext cx="927339" cy="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098E155B-DA07-44D5-9DAE-8A0661F93352}"/>
              </a:ext>
            </a:extLst>
          </p:cNvPr>
          <p:cNvSpPr/>
          <p:nvPr/>
        </p:nvSpPr>
        <p:spPr>
          <a:xfrm>
            <a:off x="6321429" y="4372945"/>
            <a:ext cx="5205845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班级设立、信息修改、管理</a:t>
            </a:r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3F400089-5E5C-418C-AF5B-B50003131C87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2522655" y="4354805"/>
            <a:ext cx="1275059" cy="76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42BB7E2-0772-4A09-8D63-EFBD9E65650A}"/>
              </a:ext>
            </a:extLst>
          </p:cNvPr>
          <p:cNvCxnSpPr>
            <a:cxnSpLocks/>
            <a:stCxn id="8" idx="3"/>
            <a:endCxn id="171" idx="1"/>
          </p:cNvCxnSpPr>
          <p:nvPr/>
        </p:nvCxnSpPr>
        <p:spPr>
          <a:xfrm>
            <a:off x="5407796" y="4354805"/>
            <a:ext cx="913633" cy="20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A708670-AF13-4867-985B-C9F3C1938F07}"/>
              </a:ext>
            </a:extLst>
          </p:cNvPr>
          <p:cNvSpPr txBox="1"/>
          <p:nvPr/>
        </p:nvSpPr>
        <p:spPr>
          <a:xfrm>
            <a:off x="719999" y="720000"/>
            <a:ext cx="3070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accent1"/>
                </a:solidFill>
                <a:latin typeface="+mj-ea"/>
                <a:ea typeface="+mj-ea"/>
              </a:rPr>
              <a:t>非功能需求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1CD4104-B84C-4A43-BEBF-27F7B2C6DD4B}"/>
              </a:ext>
            </a:extLst>
          </p:cNvPr>
          <p:cNvGrpSpPr/>
          <p:nvPr/>
        </p:nvGrpSpPr>
        <p:grpSpPr>
          <a:xfrm>
            <a:off x="1758314" y="1748152"/>
            <a:ext cx="2617633" cy="4314194"/>
            <a:chOff x="1758314" y="1748152"/>
            <a:chExt cx="2617633" cy="4314194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32A6828-2018-4467-903D-2918ACA74256}"/>
                </a:ext>
              </a:extLst>
            </p:cNvPr>
            <p:cNvSpPr/>
            <p:nvPr/>
          </p:nvSpPr>
          <p:spPr>
            <a:xfrm>
              <a:off x="1758314" y="1748152"/>
              <a:ext cx="2617633" cy="990600"/>
            </a:xfrm>
            <a:custGeom>
              <a:avLst/>
              <a:gdLst>
                <a:gd name="connsiteX0" fmla="*/ 0 w 2476500"/>
                <a:gd name="connsiteY0" fmla="*/ 0 h 990600"/>
                <a:gd name="connsiteX1" fmla="*/ 2476500 w 2476500"/>
                <a:gd name="connsiteY1" fmla="*/ 0 h 990600"/>
                <a:gd name="connsiteX2" fmla="*/ 2476500 w 2476500"/>
                <a:gd name="connsiteY2" fmla="*/ 990600 h 990600"/>
                <a:gd name="connsiteX3" fmla="*/ 0 w 2476500"/>
                <a:gd name="connsiteY3" fmla="*/ 990600 h 990600"/>
                <a:gd name="connsiteX4" fmla="*/ 0 w 24765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990600">
                  <a:moveTo>
                    <a:pt x="0" y="0"/>
                  </a:moveTo>
                  <a:lnTo>
                    <a:pt x="2476500" y="0"/>
                  </a:lnTo>
                  <a:lnTo>
                    <a:pt x="24765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592" tIns="166624" rIns="291592" bIns="166624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zh-CN" sz="4100" b="1" kern="1200">
                  <a:latin typeface="+mn-ea"/>
                  <a:ea typeface="+mn-ea"/>
                  <a:cs typeface="Times New Roman" panose="02020603050405020304" pitchFamily="18" charset="0"/>
                </a:rPr>
                <a:t>并发数</a:t>
              </a:r>
              <a:endParaRPr lang="zh-CN" altLang="en-US" sz="4100" kern="1200">
                <a:latin typeface="+mn-ea"/>
                <a:ea typeface="+mn-ea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E869D277-597C-4585-8FDC-C3FCAC7F6A8A}"/>
                </a:ext>
              </a:extLst>
            </p:cNvPr>
            <p:cNvSpPr/>
            <p:nvPr/>
          </p:nvSpPr>
          <p:spPr>
            <a:xfrm>
              <a:off x="1758314" y="2738752"/>
              <a:ext cx="2617633" cy="3323594"/>
            </a:xfrm>
            <a:custGeom>
              <a:avLst/>
              <a:gdLst>
                <a:gd name="connsiteX0" fmla="*/ 0 w 2476500"/>
                <a:gd name="connsiteY0" fmla="*/ 0 h 3323594"/>
                <a:gd name="connsiteX1" fmla="*/ 2476500 w 2476500"/>
                <a:gd name="connsiteY1" fmla="*/ 0 h 3323594"/>
                <a:gd name="connsiteX2" fmla="*/ 2476500 w 2476500"/>
                <a:gd name="connsiteY2" fmla="*/ 3323594 h 3323594"/>
                <a:gd name="connsiteX3" fmla="*/ 0 w 2476500"/>
                <a:gd name="connsiteY3" fmla="*/ 3323594 h 3323594"/>
                <a:gd name="connsiteX4" fmla="*/ 0 w 2476500"/>
                <a:gd name="connsiteY4" fmla="*/ 0 h 332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3323594">
                  <a:moveTo>
                    <a:pt x="0" y="0"/>
                  </a:moveTo>
                  <a:lnTo>
                    <a:pt x="2476500" y="0"/>
                  </a:lnTo>
                  <a:lnTo>
                    <a:pt x="2476500" y="3323594"/>
                  </a:lnTo>
                  <a:lnTo>
                    <a:pt x="0" y="33235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zh-CN" sz="1600" kern="1200">
                  <a:latin typeface="+mn-ea"/>
                  <a:ea typeface="+mn-ea"/>
                  <a:cs typeface="Times New Roman" panose="02020603050405020304" pitchFamily="18" charset="0"/>
                </a:rPr>
                <a:t>把一些常用静态资源放到第三方</a:t>
              </a:r>
              <a:r>
                <a:rPr lang="en-US" altLang="zh-CN" sz="1600" kern="1200">
                  <a:latin typeface="+mn-ea"/>
                  <a:ea typeface="+mn-ea"/>
                  <a:cs typeface="Times New Roman" panose="02020603050405020304" pitchFamily="18" charset="0"/>
                </a:rPr>
                <a:t>CDN</a:t>
              </a:r>
              <a:endParaRPr lang="zh-CN" altLang="en-US" sz="1600" kern="1200">
                <a:latin typeface="+mn-ea"/>
                <a:ea typeface="+mn-ea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zh-CN" sz="1600" kern="1200">
                  <a:latin typeface="+mn-ea"/>
                  <a:ea typeface="+mn-ea"/>
                  <a:cs typeface="Times New Roman" panose="02020603050405020304" pitchFamily="18" charset="0"/>
                </a:rPr>
                <a:t>在容易出现峰值的月份适当增加带宽；</a:t>
              </a:r>
              <a:endParaRPr lang="zh-CN" altLang="en-US" sz="1600" kern="1200">
                <a:latin typeface="+mn-ea"/>
                <a:ea typeface="+mn-ea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zh-CN" sz="1600" kern="1200">
                  <a:latin typeface="+mn-ea"/>
                  <a:ea typeface="+mn-ea"/>
                  <a:cs typeface="Times New Roman" panose="02020603050405020304" pitchFamily="18" charset="0"/>
                </a:rPr>
                <a:t>优化软件结构，提高并发处理能力。</a:t>
              </a:r>
              <a:endParaRPr lang="zh-CN" altLang="en-US" sz="1600" kern="1200">
                <a:latin typeface="+mn-ea"/>
                <a:ea typeface="+mn-ea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96465DA-4002-468B-A7A4-CD29C70E91C7}"/>
              </a:ext>
            </a:extLst>
          </p:cNvPr>
          <p:cNvGrpSpPr/>
          <p:nvPr/>
        </p:nvGrpSpPr>
        <p:grpSpPr>
          <a:xfrm>
            <a:off x="4742415" y="1748152"/>
            <a:ext cx="2617633" cy="4314194"/>
            <a:chOff x="4742415" y="1748152"/>
            <a:chExt cx="2617633" cy="4314194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786C03F-CA27-4248-A4C9-96ABF8AD6C66}"/>
                </a:ext>
              </a:extLst>
            </p:cNvPr>
            <p:cNvSpPr/>
            <p:nvPr/>
          </p:nvSpPr>
          <p:spPr>
            <a:xfrm>
              <a:off x="4742415" y="1748152"/>
              <a:ext cx="2617633" cy="990600"/>
            </a:xfrm>
            <a:custGeom>
              <a:avLst/>
              <a:gdLst>
                <a:gd name="connsiteX0" fmla="*/ 0 w 2476500"/>
                <a:gd name="connsiteY0" fmla="*/ 0 h 990600"/>
                <a:gd name="connsiteX1" fmla="*/ 2476500 w 2476500"/>
                <a:gd name="connsiteY1" fmla="*/ 0 h 990600"/>
                <a:gd name="connsiteX2" fmla="*/ 2476500 w 2476500"/>
                <a:gd name="connsiteY2" fmla="*/ 990600 h 990600"/>
                <a:gd name="connsiteX3" fmla="*/ 0 w 2476500"/>
                <a:gd name="connsiteY3" fmla="*/ 990600 h 990600"/>
                <a:gd name="connsiteX4" fmla="*/ 0 w 24765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990600">
                  <a:moveTo>
                    <a:pt x="0" y="0"/>
                  </a:moveTo>
                  <a:lnTo>
                    <a:pt x="2476500" y="0"/>
                  </a:lnTo>
                  <a:lnTo>
                    <a:pt x="24765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592" tIns="166624" rIns="291592" bIns="166624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4100" kern="1200">
                  <a:latin typeface="+mn-lt"/>
                </a:rPr>
                <a:t>多平台</a:t>
              </a: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9579F0F-0E2D-4F01-B66D-0869005E77F7}"/>
                </a:ext>
              </a:extLst>
            </p:cNvPr>
            <p:cNvSpPr/>
            <p:nvPr/>
          </p:nvSpPr>
          <p:spPr>
            <a:xfrm>
              <a:off x="4742415" y="2738752"/>
              <a:ext cx="2617633" cy="3323594"/>
            </a:xfrm>
            <a:custGeom>
              <a:avLst/>
              <a:gdLst>
                <a:gd name="connsiteX0" fmla="*/ 0 w 2476500"/>
                <a:gd name="connsiteY0" fmla="*/ 0 h 3323594"/>
                <a:gd name="connsiteX1" fmla="*/ 2476500 w 2476500"/>
                <a:gd name="connsiteY1" fmla="*/ 0 h 3323594"/>
                <a:gd name="connsiteX2" fmla="*/ 2476500 w 2476500"/>
                <a:gd name="connsiteY2" fmla="*/ 3323594 h 3323594"/>
                <a:gd name="connsiteX3" fmla="*/ 0 w 2476500"/>
                <a:gd name="connsiteY3" fmla="*/ 3323594 h 3323594"/>
                <a:gd name="connsiteX4" fmla="*/ 0 w 2476500"/>
                <a:gd name="connsiteY4" fmla="*/ 0 h 332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3323594">
                  <a:moveTo>
                    <a:pt x="0" y="0"/>
                  </a:moveTo>
                  <a:lnTo>
                    <a:pt x="2476500" y="0"/>
                  </a:lnTo>
                  <a:lnTo>
                    <a:pt x="2476500" y="3323594"/>
                  </a:lnTo>
                  <a:lnTo>
                    <a:pt x="0" y="33235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zh-CN" sz="16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网站</a:t>
              </a:r>
              <a:r>
                <a:rPr lang="zh-CN" altLang="en-US" sz="16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设计时，采用响应式布局，可以保证在不同设备上都有良好的页面布局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zh-CN" sz="16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对多个系统、浏览器进行测试，优化在不同系统下，不同浏览器下的良好用户体验，同时对触摸也进行优化</a:t>
              </a:r>
              <a:endParaRPr lang="zh-CN" altLang="en-US" sz="1600" kern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ABC540A-C711-4CC7-9A1B-867FEB80C35E}"/>
              </a:ext>
            </a:extLst>
          </p:cNvPr>
          <p:cNvGrpSpPr/>
          <p:nvPr/>
        </p:nvGrpSpPr>
        <p:grpSpPr>
          <a:xfrm>
            <a:off x="7726516" y="1748152"/>
            <a:ext cx="2617633" cy="4314194"/>
            <a:chOff x="7726516" y="1748152"/>
            <a:chExt cx="2617633" cy="4314194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586B090-9B71-4179-ABCD-4329DBB84F69}"/>
                </a:ext>
              </a:extLst>
            </p:cNvPr>
            <p:cNvSpPr/>
            <p:nvPr/>
          </p:nvSpPr>
          <p:spPr>
            <a:xfrm>
              <a:off x="7726516" y="1748152"/>
              <a:ext cx="2617633" cy="990600"/>
            </a:xfrm>
            <a:custGeom>
              <a:avLst/>
              <a:gdLst>
                <a:gd name="connsiteX0" fmla="*/ 0 w 2476500"/>
                <a:gd name="connsiteY0" fmla="*/ 0 h 990600"/>
                <a:gd name="connsiteX1" fmla="*/ 2476500 w 2476500"/>
                <a:gd name="connsiteY1" fmla="*/ 0 h 990600"/>
                <a:gd name="connsiteX2" fmla="*/ 2476500 w 2476500"/>
                <a:gd name="connsiteY2" fmla="*/ 990600 h 990600"/>
                <a:gd name="connsiteX3" fmla="*/ 0 w 2476500"/>
                <a:gd name="connsiteY3" fmla="*/ 990600 h 990600"/>
                <a:gd name="connsiteX4" fmla="*/ 0 w 24765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990600">
                  <a:moveTo>
                    <a:pt x="0" y="0"/>
                  </a:moveTo>
                  <a:lnTo>
                    <a:pt x="2476500" y="0"/>
                  </a:lnTo>
                  <a:lnTo>
                    <a:pt x="24765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592" tIns="166624" rIns="291592" bIns="166624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4100" kern="1200">
                  <a:latin typeface="+mn-lt"/>
                </a:rPr>
                <a:t>安全性</a:t>
              </a: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262772E-98B3-4A69-88AF-41D37DB79F2F}"/>
                </a:ext>
              </a:extLst>
            </p:cNvPr>
            <p:cNvSpPr/>
            <p:nvPr/>
          </p:nvSpPr>
          <p:spPr>
            <a:xfrm>
              <a:off x="7726516" y="2738752"/>
              <a:ext cx="2617633" cy="3323594"/>
            </a:xfrm>
            <a:custGeom>
              <a:avLst/>
              <a:gdLst>
                <a:gd name="connsiteX0" fmla="*/ 0 w 2476500"/>
                <a:gd name="connsiteY0" fmla="*/ 0 h 3323594"/>
                <a:gd name="connsiteX1" fmla="*/ 2476500 w 2476500"/>
                <a:gd name="connsiteY1" fmla="*/ 0 h 3323594"/>
                <a:gd name="connsiteX2" fmla="*/ 2476500 w 2476500"/>
                <a:gd name="connsiteY2" fmla="*/ 3323594 h 3323594"/>
                <a:gd name="connsiteX3" fmla="*/ 0 w 2476500"/>
                <a:gd name="connsiteY3" fmla="*/ 3323594 h 3323594"/>
                <a:gd name="connsiteX4" fmla="*/ 0 w 2476500"/>
                <a:gd name="connsiteY4" fmla="*/ 0 h 332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3323594">
                  <a:moveTo>
                    <a:pt x="0" y="0"/>
                  </a:moveTo>
                  <a:lnTo>
                    <a:pt x="2476500" y="0"/>
                  </a:lnTo>
                  <a:lnTo>
                    <a:pt x="2476500" y="3323594"/>
                  </a:lnTo>
                  <a:lnTo>
                    <a:pt x="0" y="33235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zh-CN" sz="16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数据库定时备份</a:t>
              </a:r>
              <a:endParaRPr lang="zh-CN" altLang="en-US" sz="1600" kern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zh-CN" sz="16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学生管理系统需要日志系统，用来记录日常软件的活动及出现的问题</a:t>
              </a:r>
              <a:endParaRPr lang="zh-CN" altLang="en-US" sz="1600" kern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6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应急系统，</a:t>
              </a:r>
              <a:r>
                <a:rPr lang="zh-CN" altLang="zh-CN" sz="16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类似安全模式，在服务器遭受攻击、软件系统出现问题时，可以启动应急子系统，满足基本的功能，减少学生的不便。</a:t>
              </a:r>
              <a:r>
                <a:rPr lang="zh-CN" altLang="en-US" sz="16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同时</a:t>
              </a:r>
              <a:r>
                <a:rPr lang="zh-CN" altLang="zh-CN" sz="16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对访问进行、数据访问进行严格的控制，保证安全</a:t>
              </a:r>
              <a:endParaRPr lang="zh-CN" altLang="en-US" sz="1600" kern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65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1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E7DD57-46F1-4BCD-BBF2-FA66ED00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5360" y="3847786"/>
            <a:ext cx="8495070" cy="758928"/>
          </a:xfrm>
        </p:spPr>
        <p:txBody>
          <a:bodyPr anchor="b">
            <a:normAutofit/>
          </a:bodyPr>
          <a:lstStyle/>
          <a:p>
            <a:r>
              <a:rPr lang="zh-CN" altLang="en-US" sz="4800">
                <a:solidFill>
                  <a:srgbClr val="FFFFFF"/>
                </a:solidFill>
              </a:rPr>
              <a:t> 谢谢！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0ED49EED-DB36-4B6A-B243-71AA925BB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2895" y="121699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46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3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6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1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8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628EAB25-F23C-4A91-8FC2-DD3A0798056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AF8E253-AA54-4700-AB9A-C8643452BA4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97DE405-4D54-40BE-99A4-19CDE1BC21D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B832241-3271-471C-851B-CC8AAFED758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D4DAEC8-7379-421E-B3E8-FF083F2516E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CFE4A4B-6AE5-40F8-90A2-F3C6980E61B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9F93B1E-5184-419A-A652-B2224C0CB0B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4736FB6-9FB0-40B5-BDF2-C60A46878A6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B72B83E-30E2-4D6E-96DE-7E416B78897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DFA444A-B61C-40CC-983C-0D2C063685B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DF15B3C-1A2A-472D-8999-87141EA2600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F8C006B-0886-4FBD-AED1-FD0A8A2B67F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7CA569D-A903-4F82-9609-691B08EA7F5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D81C90C-548B-42CB-BCA4-904EA0E90BF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066691B-ACFD-46B7-8EDC-A580297D8DE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521AB15-25F0-47D5-B769-A024AA41B84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E7BE20B-BA3B-4BBB-A0E8-B6D05392D5B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55A02CD-B646-45EC-92F7-DD3FA93E88E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2193</Words>
  <Application>Microsoft Office PowerPoint</Application>
  <PresentationFormat>宽屏</PresentationFormat>
  <Paragraphs>195</Paragraphs>
  <Slides>21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学生管理系统                 需求调查分析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谢谢！</vt:lpstr>
      <vt:lpstr>PowerPoint 演示文稿</vt:lpstr>
      <vt:lpstr>PowerPoint 演示文稿</vt:lpstr>
      <vt:lpstr>非功能性需求</vt:lpstr>
      <vt:lpstr>目标需求</vt:lpstr>
      <vt:lpstr>学生·场景</vt:lpstr>
      <vt:lpstr>教师·场景</vt:lpstr>
      <vt:lpstr>管理员·场景（案例）</vt:lpstr>
      <vt:lpstr>功能性需求</vt:lpstr>
      <vt:lpstr>非功能性需求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学生管理系统 需求调查分析</dc:title>
  <dc:creator>Vickey</dc:creator>
  <cp:lastModifiedBy>Vickey</cp:lastModifiedBy>
  <cp:revision>46</cp:revision>
  <dcterms:created xsi:type="dcterms:W3CDTF">2017-09-17T09:14:33Z</dcterms:created>
  <dcterms:modified xsi:type="dcterms:W3CDTF">2017-09-17T23:31:45Z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