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2" r:id="rId5"/>
    <p:sldId id="266" r:id="rId6"/>
    <p:sldId id="269" r:id="rId7"/>
    <p:sldId id="268" r:id="rId8"/>
    <p:sldId id="263" r:id="rId9"/>
    <p:sldId id="264" r:id="rId10"/>
    <p:sldId id="265" r:id="rId11"/>
  </p:sldIdLst>
  <p:sldSz cx="14630400" cy="8229600"/>
  <p:notesSz cx="8229600" cy="14630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SX/SjN+CR72IdfukEOn8d7Iei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8FC5F205-5EE1-0CC2-0E88-B9F9F1670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>
            <a:extLst>
              <a:ext uri="{FF2B5EF4-FFF2-40B4-BE49-F238E27FC236}">
                <a16:creationId xmlns:a16="http://schemas.microsoft.com/office/drawing/2014/main" id="{BA431623-FDC6-54FB-230A-6C4A0D17E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0:notes">
            <a:extLst>
              <a:ext uri="{FF2B5EF4-FFF2-40B4-BE49-F238E27FC236}">
                <a16:creationId xmlns:a16="http://schemas.microsoft.com/office/drawing/2014/main" id="{D1758A1D-4D38-FE3B-8A79-FF7DB8BA7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:notes">
            <a:extLst>
              <a:ext uri="{FF2B5EF4-FFF2-40B4-BE49-F238E27FC236}">
                <a16:creationId xmlns:a16="http://schemas.microsoft.com/office/drawing/2014/main" id="{43DB0575-F19A-4674-E8BD-CE6296F93B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13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54B51868-F54D-74C4-E1DA-BBDC0A9E1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5A8744B7-6CF5-5A97-F216-EEFBF573F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7:notes">
            <a:extLst>
              <a:ext uri="{FF2B5EF4-FFF2-40B4-BE49-F238E27FC236}">
                <a16:creationId xmlns:a16="http://schemas.microsoft.com/office/drawing/2014/main" id="{F661203D-8396-D993-65C2-229C470EC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:notes">
            <a:extLst>
              <a:ext uri="{FF2B5EF4-FFF2-40B4-BE49-F238E27FC236}">
                <a16:creationId xmlns:a16="http://schemas.microsoft.com/office/drawing/2014/main" id="{7B214115-008A-FCFA-22D5-7F1E89B328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32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D5D7F37B-B6AC-A71B-27E5-C30AEF465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>
            <a:extLst>
              <a:ext uri="{FF2B5EF4-FFF2-40B4-BE49-F238E27FC236}">
                <a16:creationId xmlns:a16="http://schemas.microsoft.com/office/drawing/2014/main" id="{14A00838-9998-01E6-D569-6862D08B8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0:notes">
            <a:extLst>
              <a:ext uri="{FF2B5EF4-FFF2-40B4-BE49-F238E27FC236}">
                <a16:creationId xmlns:a16="http://schemas.microsoft.com/office/drawing/2014/main" id="{9E3CD16F-FEE1-024E-8D9A-63EAD1E92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:notes">
            <a:extLst>
              <a:ext uri="{FF2B5EF4-FFF2-40B4-BE49-F238E27FC236}">
                <a16:creationId xmlns:a16="http://schemas.microsoft.com/office/drawing/2014/main" id="{5E29EC93-30EF-4F01-D1C9-A95AD3344B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61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B52BCE2B-B425-E483-6D2F-6781A5BAB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>
            <a:extLst>
              <a:ext uri="{FF2B5EF4-FFF2-40B4-BE49-F238E27FC236}">
                <a16:creationId xmlns:a16="http://schemas.microsoft.com/office/drawing/2014/main" id="{0D57A917-999A-6D6F-46B8-31E00BB91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0:notes">
            <a:extLst>
              <a:ext uri="{FF2B5EF4-FFF2-40B4-BE49-F238E27FC236}">
                <a16:creationId xmlns:a16="http://schemas.microsoft.com/office/drawing/2014/main" id="{CE6D3593-4D79-1293-D9F8-6282E59FA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:notes">
            <a:extLst>
              <a:ext uri="{FF2B5EF4-FFF2-40B4-BE49-F238E27FC236}">
                <a16:creationId xmlns:a16="http://schemas.microsoft.com/office/drawing/2014/main" id="{DC8956DF-DA2B-1369-5FDB-86F1647857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61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 master">
  <p:cSld name="Slide 1 master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12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2 master">
  <p:cSld name="Slide 2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3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3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7 master">
  <p:cSld name="Slide 7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18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8 master">
  <p:cSld name="Slide 8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9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19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9 master">
  <p:cSld name="Slide 9 mas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20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0 master">
  <p:cSld name="Slide 10 mast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21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837726" y="1683425"/>
            <a:ext cx="121548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Hackforge - AI </a:t>
            </a:r>
            <a:r>
              <a:rPr lang="en-US" sz="4400">
                <a:solidFill>
                  <a:schemeClr val="dk1"/>
                </a:solidFill>
              </a:rPr>
              <a:t>Hackathon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837724" y="2866192"/>
            <a:ext cx="12954952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 b="1" i="0" u="none" strike="noStrike" cap="none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Problem Statement Chosen:</a:t>
            </a:r>
            <a:r>
              <a:rPr lang="en-US" sz="1850" b="0" i="0" u="none" strike="noStrike" cap="none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  4I APPS -  Build your own Chatbot</a:t>
            </a: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837724" y="3518416"/>
            <a:ext cx="12954952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 b="1" i="0" u="none" strike="noStrike" cap="none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College:</a:t>
            </a:r>
            <a:r>
              <a:rPr lang="en-US" sz="1850" b="0" i="0" u="none" strike="noStrike" cap="none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50" dirty="0">
                <a:solidFill>
                  <a:srgbClr val="272525"/>
                </a:solidFill>
              </a:rPr>
              <a:t>Dr NGP Arts and Science College</a:t>
            </a: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837724" y="4170640"/>
            <a:ext cx="12954952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 b="1" i="0" u="none" strike="noStrike" cap="none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Department:</a:t>
            </a:r>
            <a:r>
              <a:rPr lang="en-US" sz="1850" b="0" i="0" u="none" strike="noStrike" cap="none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50" dirty="0">
                <a:solidFill>
                  <a:srgbClr val="272525"/>
                </a:solidFill>
              </a:rPr>
              <a:t>Computer Science with Data Analytics</a:t>
            </a: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837724" y="4822865"/>
            <a:ext cx="12954952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 dirty="0">
                <a:solidFill>
                  <a:srgbClr val="272525"/>
                </a:solidFill>
              </a:rPr>
              <a:t>Dhanya K.R, Venkatesh S, Gobika G, Pavithran S</a:t>
            </a: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837724" y="5475089"/>
            <a:ext cx="12954952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 dirty="0">
                <a:solidFill>
                  <a:srgbClr val="272525"/>
                </a:solidFill>
                <a:ea typeface="Calibri"/>
              </a:rPr>
              <a:t>21/03/2025</a:t>
            </a: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837724" y="6145173"/>
            <a:ext cx="382905" cy="382905"/>
          </a:xfrm>
          <a:prstGeom prst="roundRect">
            <a:avLst>
              <a:gd name="adj" fmla="val 23878209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5A7FD-D138-220C-9527-5A4FD20499FC}"/>
              </a:ext>
            </a:extLst>
          </p:cNvPr>
          <p:cNvSpPr txBox="1"/>
          <p:nvPr/>
        </p:nvSpPr>
        <p:spPr>
          <a:xfrm>
            <a:off x="735808" y="6145173"/>
            <a:ext cx="48434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Team Name: </a:t>
            </a:r>
            <a:r>
              <a:rPr lang="en-US" sz="1900" dirty="0"/>
              <a:t>Gen Quests</a:t>
            </a:r>
            <a:endParaRPr lang="en-IN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0" descr="preencoded.png"/>
          <p:cNvPicPr preferRelativeResize="0"/>
          <p:nvPr/>
        </p:nvPicPr>
        <p:blipFill rotWithShape="1">
          <a:blip r:embed="rId3">
            <a:alphaModFix/>
          </a:blip>
          <a:srcRect t="35162" b="49141"/>
          <a:stretch/>
        </p:blipFill>
        <p:spPr>
          <a:xfrm>
            <a:off x="9144000" y="2893670"/>
            <a:ext cx="5486400" cy="12918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/>
          <p:nvPr/>
        </p:nvSpPr>
        <p:spPr>
          <a:xfrm>
            <a:off x="837724" y="2739509"/>
            <a:ext cx="5632490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and Thank You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837724" y="3802499"/>
            <a:ext cx="746855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We welcome your questions and feedback.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837724" y="4454723"/>
            <a:ext cx="746855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185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Thank you to our organizers and sponsors.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837724" y="1198007"/>
            <a:ext cx="6902768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Introduction: The Challenge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837724" y="2389520"/>
            <a:ext cx="6725126" cy="428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62162"/>
              </a:lnSpc>
              <a:buClr>
                <a:srgbClr val="272525"/>
              </a:buClr>
              <a:buSzPts val="1850"/>
            </a:pPr>
            <a:r>
              <a:rPr lang="en-US" sz="1800" dirty="0"/>
              <a:t>Our project addresses a challenge for 4i Apps by building a smart AI chatbot using </a:t>
            </a:r>
            <a:r>
              <a:rPr lang="en-US" sz="1800" b="1" dirty="0"/>
              <a:t>Retrieval-Augmented Generation (RAG)</a:t>
            </a:r>
            <a:r>
              <a:rPr lang="en-US" sz="1800" dirty="0"/>
              <a:t> for accurate and personalized responses. </a:t>
            </a:r>
          </a:p>
          <a:p>
            <a:pPr algn="just">
              <a:lnSpc>
                <a:spcPct val="162162"/>
              </a:lnSpc>
              <a:buClr>
                <a:srgbClr val="272525"/>
              </a:buClr>
              <a:buSzPts val="1850"/>
            </a:pPr>
            <a:r>
              <a:rPr lang="en-US" sz="1800" dirty="0"/>
              <a:t>Traditional chatbots lack accuracy and struggle with real-time data, but this solution retrieves specific domain knowledge to ensure precise answers. </a:t>
            </a:r>
          </a:p>
          <a:p>
            <a:pPr algn="just">
              <a:lnSpc>
                <a:spcPct val="162162"/>
              </a:lnSpc>
              <a:buClr>
                <a:srgbClr val="272525"/>
              </a:buClr>
              <a:buSzPts val="1850"/>
            </a:pPr>
            <a:r>
              <a:rPr lang="en-US" sz="1800" dirty="0"/>
              <a:t>To demonstrate, </a:t>
            </a:r>
            <a:r>
              <a:rPr lang="en-US" sz="1800" b="1" dirty="0"/>
              <a:t>college-related data</a:t>
            </a:r>
            <a:r>
              <a:rPr lang="en-US" sz="1800" dirty="0"/>
              <a:t> was integrated from multiple sources using </a:t>
            </a:r>
            <a:r>
              <a:rPr lang="en-US" sz="1800" b="1" dirty="0"/>
              <a:t>Flask, </a:t>
            </a:r>
            <a:r>
              <a:rPr lang="en-US" sz="1800" b="1" dirty="0" err="1"/>
              <a:t>LangChain</a:t>
            </a:r>
            <a:r>
              <a:rPr lang="en-US" sz="1800" b="1" dirty="0"/>
              <a:t>, Google Gemini AI, FAISS , React, and Bootstrap</a:t>
            </a:r>
            <a:r>
              <a:rPr lang="en-US" sz="1800" dirty="0"/>
              <a:t>.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03CCB-F8D9-5005-3DB1-51EC92BD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560" y="1062725"/>
            <a:ext cx="5845047" cy="61041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007D27F3-56C8-A89E-6734-64CFB553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>
            <a:extLst>
              <a:ext uri="{FF2B5EF4-FFF2-40B4-BE49-F238E27FC236}">
                <a16:creationId xmlns:a16="http://schemas.microsoft.com/office/drawing/2014/main" id="{F98FF22D-8269-D67F-DF49-73BF25E5AAEC}"/>
              </a:ext>
            </a:extLst>
          </p:cNvPr>
          <p:cNvSpPr/>
          <p:nvPr/>
        </p:nvSpPr>
        <p:spPr>
          <a:xfrm>
            <a:off x="1165860" y="1937357"/>
            <a:ext cx="5178560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</a:t>
            </a:r>
            <a:r>
              <a:rPr lang="en-US" sz="4400" b="1" dirty="0"/>
              <a:t>SYSTEM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73D90-4C4C-EA39-E520-A73C0F67758A}"/>
              </a:ext>
            </a:extLst>
          </p:cNvPr>
          <p:cNvSpPr txBox="1"/>
          <p:nvPr/>
        </p:nvSpPr>
        <p:spPr>
          <a:xfrm>
            <a:off x="1165860" y="3583215"/>
            <a:ext cx="52180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Static, no real-time updates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Inaccurate or irrelevant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Struggles with complex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Basic keyword matching</a:t>
            </a:r>
            <a:endParaRPr lang="en-IN" sz="2400" dirty="0"/>
          </a:p>
        </p:txBody>
      </p:sp>
      <p:sp>
        <p:nvSpPr>
          <p:cNvPr id="7" name="Google Shape;194;p10">
            <a:extLst>
              <a:ext uri="{FF2B5EF4-FFF2-40B4-BE49-F238E27FC236}">
                <a16:creationId xmlns:a16="http://schemas.microsoft.com/office/drawing/2014/main" id="{A58A6294-B654-EA0A-A3EC-264E0863F497}"/>
              </a:ext>
            </a:extLst>
          </p:cNvPr>
          <p:cNvSpPr/>
          <p:nvPr/>
        </p:nvSpPr>
        <p:spPr>
          <a:xfrm>
            <a:off x="7715250" y="1937357"/>
            <a:ext cx="5662430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/>
              <a:t>PROPOSED</a:t>
            </a:r>
            <a:r>
              <a:rPr lang="en-US" sz="4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dirty="0"/>
              <a:t>SYSTEM</a:t>
            </a:r>
            <a:endParaRPr sz="4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E263B-ADBF-E736-6D04-0DC2DC8DD900}"/>
              </a:ext>
            </a:extLst>
          </p:cNvPr>
          <p:cNvSpPr txBox="1"/>
          <p:nvPr/>
        </p:nvSpPr>
        <p:spPr>
          <a:xfrm>
            <a:off x="7616166" y="3583215"/>
            <a:ext cx="5761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Real-time, accurate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Combines PDFs, JSON, and DB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Handles complex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Dynamic knowledge retrieval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226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1196143" y="993791"/>
            <a:ext cx="9643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r>
              <a:rPr lang="en-US" sz="3600" b="1" dirty="0"/>
              <a:t>TECHNOLOGIES USED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C1578-AF8E-B63E-6C8A-6166BE53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43" y="2517756"/>
            <a:ext cx="2970529" cy="1597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6DB87B-909E-6C3B-C2CB-2D46D2B04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869" y="2577526"/>
            <a:ext cx="1940579" cy="1477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33B300-CE00-CE82-4658-21C88C099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402" y="2439643"/>
            <a:ext cx="4387079" cy="1579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3D5F2-BB61-9165-0172-5130CBE04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638" y="4123174"/>
            <a:ext cx="4775082" cy="2614201"/>
          </a:xfrm>
          <a:prstGeom prst="rect">
            <a:avLst/>
          </a:prstGeom>
        </p:spPr>
      </p:pic>
      <p:pic>
        <p:nvPicPr>
          <p:cNvPr id="1026" name="Picture 2" descr="Gemini (language model) - Wikipedia">
            <a:extLst>
              <a:ext uri="{FF2B5EF4-FFF2-40B4-BE49-F238E27FC236}">
                <a16:creationId xmlns:a16="http://schemas.microsoft.com/office/drawing/2014/main" id="{5650AC9A-5B8C-EBB4-F46C-5B92ACA9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51" y="4706852"/>
            <a:ext cx="324504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EE27E-668E-5C4F-9364-6655490C4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8043" y="4988792"/>
            <a:ext cx="1447925" cy="1173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660A3-585B-D87F-5F50-7C2B37D47CF4}"/>
              </a:ext>
            </a:extLst>
          </p:cNvPr>
          <p:cNvSpPr txBox="1"/>
          <p:nvPr/>
        </p:nvSpPr>
        <p:spPr>
          <a:xfrm>
            <a:off x="5555641" y="636804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FAISS Vector Database</a:t>
            </a:r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2E14C146-3314-5A93-CF7C-1145B6C7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>
            <a:extLst>
              <a:ext uri="{FF2B5EF4-FFF2-40B4-BE49-F238E27FC236}">
                <a16:creationId xmlns:a16="http://schemas.microsoft.com/office/drawing/2014/main" id="{5EAF9B1F-7A82-601C-1022-65E9D2A2378B}"/>
              </a:ext>
            </a:extLst>
          </p:cNvPr>
          <p:cNvSpPr/>
          <p:nvPr/>
        </p:nvSpPr>
        <p:spPr>
          <a:xfrm>
            <a:off x="2833813" y="499223"/>
            <a:ext cx="9643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r>
              <a:rPr lang="en-US" sz="3600" b="1" dirty="0"/>
              <a:t>SYSTEM ARCHITECTURE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endParaRPr sz="3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0121F-A6E1-A5BC-69C8-F61ABF68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02" y="1278907"/>
            <a:ext cx="11053822" cy="61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BA50ED0-9A2A-1662-AFD7-D9B0E14A2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2A6D8-9D42-56ED-01EC-38A2ED8D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82" y="1020306"/>
            <a:ext cx="11339543" cy="6721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90782-4E77-9BD6-F287-4FE6BE277465}"/>
              </a:ext>
            </a:extLst>
          </p:cNvPr>
          <p:cNvSpPr txBox="1"/>
          <p:nvPr/>
        </p:nvSpPr>
        <p:spPr>
          <a:xfrm>
            <a:off x="8981644" y="613458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RAG User-Interface</a:t>
            </a:r>
          </a:p>
        </p:txBody>
      </p:sp>
    </p:spTree>
    <p:extLst>
      <p:ext uri="{BB962C8B-B14F-4D97-AF65-F5344CB8AC3E}">
        <p14:creationId xmlns:p14="http://schemas.microsoft.com/office/powerpoint/2010/main" val="164932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5753EF-D90E-36E5-39B8-82EA802F0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047B1-AA7A-EE37-0274-AD295DFD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74" y="2123481"/>
            <a:ext cx="5806943" cy="12980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CB80B-81EE-E092-F764-63A455939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257" y="1937434"/>
            <a:ext cx="3738622" cy="148410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AC458-0EAD-3367-6A3F-C816726A5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601" y="3544746"/>
            <a:ext cx="5753599" cy="1356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29A9B3-6688-811D-2913-408DFC1A3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234" y="3677855"/>
            <a:ext cx="5625296" cy="1223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19BC0B-2D82-BBC3-3B1F-3B78739DD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601" y="5546962"/>
            <a:ext cx="5723116" cy="1348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576193-78E4-0DB4-3C21-B6312FC596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234" y="5664075"/>
            <a:ext cx="5220152" cy="9525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C93D91-F4F1-D1DD-5065-E6A867BBD5F0}"/>
              </a:ext>
            </a:extLst>
          </p:cNvPr>
          <p:cNvSpPr txBox="1"/>
          <p:nvPr/>
        </p:nvSpPr>
        <p:spPr>
          <a:xfrm>
            <a:off x="1561601" y="954523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Chatbot Response vs Knowledge Base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908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849447" y="497610"/>
            <a:ext cx="11483230" cy="140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Improvements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873446" y="200155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9525" cap="flat" cmpd="sng">
            <a:solidFill>
              <a:srgbClr val="D6BA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973756" y="2051448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Arial"/>
              <a:buNone/>
            </a:pPr>
            <a:r>
              <a:rPr lang="en-US" sz="2650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873446" y="336346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9525" cap="flat" cmpd="sng">
            <a:solidFill>
              <a:srgbClr val="D6BA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973756" y="3421504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Arial"/>
              <a:buNone/>
            </a:pPr>
            <a:r>
              <a:rPr lang="en-US" sz="2650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F1577-881C-199D-82FB-01A732FAC5F6}"/>
              </a:ext>
            </a:extLst>
          </p:cNvPr>
          <p:cNvSpPr txBox="1"/>
          <p:nvPr/>
        </p:nvSpPr>
        <p:spPr>
          <a:xfrm>
            <a:off x="1512277" y="1905643"/>
            <a:ext cx="311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Real-Time Data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651A4-2435-3B8F-4042-78C58559D529}"/>
              </a:ext>
            </a:extLst>
          </p:cNvPr>
          <p:cNvSpPr txBox="1"/>
          <p:nvPr/>
        </p:nvSpPr>
        <p:spPr>
          <a:xfrm>
            <a:off x="1512276" y="2282409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Sync with live data sources for the latest information.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63DAC-1FF8-73CE-CCD5-3DD602540EFB}"/>
              </a:ext>
            </a:extLst>
          </p:cNvPr>
          <p:cNvSpPr txBox="1"/>
          <p:nvPr/>
        </p:nvSpPr>
        <p:spPr>
          <a:xfrm>
            <a:off x="1485186" y="3296980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Feedback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367CA-9CDC-7EDD-080D-DC0BF143BD54}"/>
              </a:ext>
            </a:extLst>
          </p:cNvPr>
          <p:cNvSpPr txBox="1"/>
          <p:nvPr/>
        </p:nvSpPr>
        <p:spPr>
          <a:xfrm>
            <a:off x="1485186" y="3713018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Continuously learn from user feedback to improve.</a:t>
            </a:r>
            <a:endParaRPr lang="en-IN" sz="1800" dirty="0"/>
          </a:p>
        </p:txBody>
      </p:sp>
      <p:sp>
        <p:nvSpPr>
          <p:cNvPr id="6" name="Google Shape;161;p8">
            <a:extLst>
              <a:ext uri="{FF2B5EF4-FFF2-40B4-BE49-F238E27FC236}">
                <a16:creationId xmlns:a16="http://schemas.microsoft.com/office/drawing/2014/main" id="{E7D4E966-56D3-7307-9446-D66ABD3E9EBC}"/>
              </a:ext>
            </a:extLst>
          </p:cNvPr>
          <p:cNvSpPr/>
          <p:nvPr/>
        </p:nvSpPr>
        <p:spPr>
          <a:xfrm>
            <a:off x="873446" y="4725372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9525" cap="flat" cmpd="sng">
            <a:solidFill>
              <a:srgbClr val="D6BA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6;p8">
            <a:extLst>
              <a:ext uri="{FF2B5EF4-FFF2-40B4-BE49-F238E27FC236}">
                <a16:creationId xmlns:a16="http://schemas.microsoft.com/office/drawing/2014/main" id="{2718D5C4-0365-538B-F9EA-9248B1A16159}"/>
              </a:ext>
            </a:extLst>
          </p:cNvPr>
          <p:cNvSpPr/>
          <p:nvPr/>
        </p:nvSpPr>
        <p:spPr>
          <a:xfrm>
            <a:off x="973756" y="4779350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Arial"/>
              <a:buNone/>
            </a:pPr>
            <a:r>
              <a:rPr lang="en-US" sz="2650" dirty="0">
                <a:solidFill>
                  <a:srgbClr val="272525"/>
                </a:solidFill>
                <a:ea typeface="Calibri"/>
              </a:rPr>
              <a:t>3</a:t>
            </a:r>
            <a:endParaRPr sz="2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A4BB60-43CF-CA0D-EDAC-CC6E96B15523}"/>
              </a:ext>
            </a:extLst>
          </p:cNvPr>
          <p:cNvSpPr txBox="1"/>
          <p:nvPr/>
        </p:nvSpPr>
        <p:spPr>
          <a:xfrm>
            <a:off x="1485186" y="45946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Multi-Language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110B9-FE7E-F186-87B7-5552E46F50DB}"/>
              </a:ext>
            </a:extLst>
          </p:cNvPr>
          <p:cNvSpPr txBox="1"/>
          <p:nvPr/>
        </p:nvSpPr>
        <p:spPr>
          <a:xfrm>
            <a:off x="1485185" y="4993085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Handle multiple languages for wider accessibility.</a:t>
            </a:r>
            <a:endParaRPr lang="en-IN" sz="1800" dirty="0"/>
          </a:p>
        </p:txBody>
      </p:sp>
      <p:sp>
        <p:nvSpPr>
          <p:cNvPr id="11" name="Google Shape;161;p8">
            <a:extLst>
              <a:ext uri="{FF2B5EF4-FFF2-40B4-BE49-F238E27FC236}">
                <a16:creationId xmlns:a16="http://schemas.microsoft.com/office/drawing/2014/main" id="{D7B3C001-B2B1-8AE9-F989-D4F2304E8690}"/>
              </a:ext>
            </a:extLst>
          </p:cNvPr>
          <p:cNvSpPr/>
          <p:nvPr/>
        </p:nvSpPr>
        <p:spPr>
          <a:xfrm>
            <a:off x="873446" y="6112076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9525" cap="flat" cmpd="sng">
            <a:solidFill>
              <a:srgbClr val="D6BA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66;p8">
            <a:extLst>
              <a:ext uri="{FF2B5EF4-FFF2-40B4-BE49-F238E27FC236}">
                <a16:creationId xmlns:a16="http://schemas.microsoft.com/office/drawing/2014/main" id="{635CE82D-55A3-FCEF-8878-AF35ACEB29F3}"/>
              </a:ext>
            </a:extLst>
          </p:cNvPr>
          <p:cNvSpPr/>
          <p:nvPr/>
        </p:nvSpPr>
        <p:spPr>
          <a:xfrm>
            <a:off x="973756" y="6178152"/>
            <a:ext cx="337899" cy="42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Arial"/>
              <a:buNone/>
            </a:pPr>
            <a:r>
              <a:rPr lang="en-US" sz="265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C2A27-769E-4C98-6887-CECD657AAB01}"/>
              </a:ext>
            </a:extLst>
          </p:cNvPr>
          <p:cNvSpPr txBox="1"/>
          <p:nvPr/>
        </p:nvSpPr>
        <p:spPr>
          <a:xfrm>
            <a:off x="1512276" y="6059956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Multimodal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638A3-81B7-30C8-07D7-5074E31E3635}"/>
              </a:ext>
            </a:extLst>
          </p:cNvPr>
          <p:cNvSpPr txBox="1"/>
          <p:nvPr/>
        </p:nvSpPr>
        <p:spPr>
          <a:xfrm>
            <a:off x="1512276" y="6476755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Support text, voice, image, and video inputs.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1070572" y="1325928"/>
            <a:ext cx="8957786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and Contributions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7610260" y="3350125"/>
            <a:ext cx="5599392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000" dirty="0">
                <a:solidFill>
                  <a:srgbClr val="272525"/>
                </a:solidFill>
                <a:latin typeface="Arial"/>
                <a:ea typeface="Arial"/>
                <a:cs typeface="Arial"/>
                <a:sym typeface="Arial"/>
              </a:rPr>
              <a:t>Collected, preprocessed, and organized data.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1124364" y="4873452"/>
            <a:ext cx="5182076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400" b="1" dirty="0">
                <a:solidFill>
                  <a:srgbClr val="272525"/>
                </a:solidFill>
                <a:ea typeface="Calibri"/>
              </a:rPr>
              <a:t>Venkatesh S - Front-end Developer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7610259" y="5414819"/>
            <a:ext cx="4836198" cy="5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000" dirty="0"/>
              <a:t>Tested the RAG system for accurate Q&amp;A.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80;p9">
            <a:extLst>
              <a:ext uri="{FF2B5EF4-FFF2-40B4-BE49-F238E27FC236}">
                <a16:creationId xmlns:a16="http://schemas.microsoft.com/office/drawing/2014/main" id="{A2C8FFB6-563D-FB81-75B2-BB8DC42404BC}"/>
              </a:ext>
            </a:extLst>
          </p:cNvPr>
          <p:cNvSpPr/>
          <p:nvPr/>
        </p:nvSpPr>
        <p:spPr>
          <a:xfrm>
            <a:off x="1124364" y="2818240"/>
            <a:ext cx="5182077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400" b="1" dirty="0">
                <a:solidFill>
                  <a:srgbClr val="272525"/>
                </a:solidFill>
                <a:ea typeface="Calibri"/>
              </a:rPr>
              <a:t>Dhanya K.R  - Backend Developer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0;p9">
            <a:extLst>
              <a:ext uri="{FF2B5EF4-FFF2-40B4-BE49-F238E27FC236}">
                <a16:creationId xmlns:a16="http://schemas.microsoft.com/office/drawing/2014/main" id="{46AAD4AE-0AA9-EE9D-5F0A-657305364FE7}"/>
              </a:ext>
            </a:extLst>
          </p:cNvPr>
          <p:cNvSpPr/>
          <p:nvPr/>
        </p:nvSpPr>
        <p:spPr>
          <a:xfrm>
            <a:off x="7610260" y="2818240"/>
            <a:ext cx="5182077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400" b="1" dirty="0">
                <a:solidFill>
                  <a:srgbClr val="272525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Gobika G – Data Specialist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180;p9">
            <a:extLst>
              <a:ext uri="{FF2B5EF4-FFF2-40B4-BE49-F238E27FC236}">
                <a16:creationId xmlns:a16="http://schemas.microsoft.com/office/drawing/2014/main" id="{22B05654-1D2E-551E-1B8E-E3CCCBD38F21}"/>
              </a:ext>
            </a:extLst>
          </p:cNvPr>
          <p:cNvSpPr/>
          <p:nvPr/>
        </p:nvSpPr>
        <p:spPr>
          <a:xfrm>
            <a:off x="7610260" y="4851886"/>
            <a:ext cx="5182077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rial"/>
              <a:buNone/>
            </a:pPr>
            <a:r>
              <a:rPr lang="en-US" sz="2400" b="1" dirty="0">
                <a:solidFill>
                  <a:srgbClr val="272525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Pavithran S – QA Engineer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FD57490B-9696-84DE-16B3-5148DB22F178}"/>
              </a:ext>
            </a:extLst>
          </p:cNvPr>
          <p:cNvSpPr/>
          <p:nvPr/>
        </p:nvSpPr>
        <p:spPr>
          <a:xfrm>
            <a:off x="1124364" y="5401111"/>
            <a:ext cx="5273876" cy="5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000" dirty="0"/>
              <a:t>Designed and developed the user interface.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1;p9">
            <a:extLst>
              <a:ext uri="{FF2B5EF4-FFF2-40B4-BE49-F238E27FC236}">
                <a16:creationId xmlns:a16="http://schemas.microsoft.com/office/drawing/2014/main" id="{DAA65C91-49A6-FC27-484A-1DE93042F48D}"/>
              </a:ext>
            </a:extLst>
          </p:cNvPr>
          <p:cNvSpPr/>
          <p:nvPr/>
        </p:nvSpPr>
        <p:spPr>
          <a:xfrm>
            <a:off x="1124364" y="3350125"/>
            <a:ext cx="5599392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Arial"/>
              <a:buNone/>
            </a:pPr>
            <a:r>
              <a:rPr lang="en-US" sz="2000" dirty="0">
                <a:solidFill>
                  <a:srgbClr val="272525"/>
                </a:solidFill>
                <a:ea typeface="Calibri"/>
              </a:rPr>
              <a:t>Designed and implemented the RAG Pipeline.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318</Words>
  <Application>Microsoft Office PowerPoint</Application>
  <PresentationFormat>Custom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Dhanya K R</cp:lastModifiedBy>
  <cp:revision>28</cp:revision>
  <dcterms:created xsi:type="dcterms:W3CDTF">2025-03-17T14:16:51Z</dcterms:created>
  <dcterms:modified xsi:type="dcterms:W3CDTF">2025-03-22T12:41:09Z</dcterms:modified>
</cp:coreProperties>
</file>