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156" d="100"/>
          <a:sy n="156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983775"/>
            <a:ext cx="8520600" cy="23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DSO 570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Marshall Course Scheduling Optimization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57600" y="3214325"/>
            <a:ext cx="8428800" cy="15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Group 9: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Yi-Chun Chi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Siyao Hu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Muhammad Musthofa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Yue Shi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Rushan Zhang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Shape 56"/>
          <p:cNvCxnSpPr/>
          <p:nvPr/>
        </p:nvCxnSpPr>
        <p:spPr>
          <a:xfrm>
            <a:off x="247800" y="707625"/>
            <a:ext cx="8648400" cy="0"/>
          </a:xfrm>
          <a:prstGeom prst="straightConnector1">
            <a:avLst/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 txBox="1"/>
          <p:nvPr/>
        </p:nvSpPr>
        <p:spPr>
          <a:xfrm>
            <a:off x="7444800" y="188775"/>
            <a:ext cx="14514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</a:rPr>
              <a:t>May 9th, 2018</a:t>
            </a:r>
            <a:endParaRPr b="1"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247750" y="113675"/>
            <a:ext cx="86484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212400" y="1292175"/>
            <a:ext cx="8719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Our model has increased </a:t>
            </a: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the average seat utilization rate by 28%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the number of students taking courses in the prime-time by 59%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model is </a:t>
            </a: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robust, adaptable and tractable (400+ courses)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model would </a:t>
            </a: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minimize the risk of disrupting normal operations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9" name="Shape 159"/>
          <p:cNvCxnSpPr/>
          <p:nvPr/>
        </p:nvCxnSpPr>
        <p:spPr>
          <a:xfrm>
            <a:off x="247800" y="948050"/>
            <a:ext cx="8648400" cy="0"/>
          </a:xfrm>
          <a:prstGeom prst="straightConnector1">
            <a:avLst/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Shape 160"/>
          <p:cNvSpPr/>
          <p:nvPr/>
        </p:nvSpPr>
        <p:spPr>
          <a:xfrm>
            <a:off x="-50" y="4623375"/>
            <a:ext cx="9144000" cy="5202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82538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3637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7444800" y="188775"/>
            <a:ext cx="14514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May 9th, 2018</a:t>
            </a:r>
            <a:endParaRPr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247750" y="113675"/>
            <a:ext cx="86484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 sz="30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212400" y="1292175"/>
            <a:ext cx="8719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Program Pathways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Scheduling Summit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Preference Survey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0" name="Shape 170"/>
          <p:cNvCxnSpPr/>
          <p:nvPr/>
        </p:nvCxnSpPr>
        <p:spPr>
          <a:xfrm>
            <a:off x="247800" y="948050"/>
            <a:ext cx="8648400" cy="0"/>
          </a:xfrm>
          <a:prstGeom prst="straightConnector1">
            <a:avLst/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Shape 171"/>
          <p:cNvSpPr/>
          <p:nvPr/>
        </p:nvSpPr>
        <p:spPr>
          <a:xfrm>
            <a:off x="-50" y="4623375"/>
            <a:ext cx="9144000" cy="5202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2538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3637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7444800" y="188775"/>
            <a:ext cx="14514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May 9th, 2018</a:t>
            </a:r>
            <a:endParaRPr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247750" y="113675"/>
            <a:ext cx="86484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30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12400" y="1292175"/>
            <a:ext cx="87192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Context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Metrics and Objective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Conclusion/Next Step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247800" y="948050"/>
            <a:ext cx="8648400" cy="0"/>
          </a:xfrm>
          <a:prstGeom prst="straightConnector1">
            <a:avLst/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Shape 65"/>
          <p:cNvSpPr/>
          <p:nvPr/>
        </p:nvSpPr>
        <p:spPr>
          <a:xfrm>
            <a:off x="-50" y="4623375"/>
            <a:ext cx="9144000" cy="5202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38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3637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7444800" y="188775"/>
            <a:ext cx="14514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May 9th, 2018</a:t>
            </a:r>
            <a:endParaRPr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875" y="1232463"/>
            <a:ext cx="4324350" cy="23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247750" y="113675"/>
            <a:ext cx="86484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</a:t>
            </a:r>
            <a:endParaRPr sz="30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12400" y="1292175"/>
            <a:ext cx="87192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Inefficiencies in current course scheduling process at USC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Extensive administrative effort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Student and faculty preferences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Limited classroom resources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Area</a:t>
            </a:r>
            <a:r>
              <a:rPr lang="en" sz="20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improvement</a:t>
            </a:r>
            <a:endParaRPr sz="20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 of available space to schedule courses</a:t>
            </a:r>
            <a:endParaRPr sz="20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" name="Shape 76"/>
          <p:cNvCxnSpPr/>
          <p:nvPr/>
        </p:nvCxnSpPr>
        <p:spPr>
          <a:xfrm>
            <a:off x="247800" y="948050"/>
            <a:ext cx="8648400" cy="0"/>
          </a:xfrm>
          <a:prstGeom prst="straightConnector1">
            <a:avLst/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/>
          <p:nvPr/>
        </p:nvSpPr>
        <p:spPr>
          <a:xfrm>
            <a:off x="-50" y="4623375"/>
            <a:ext cx="9144000" cy="5202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82538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3637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7444800" y="188775"/>
            <a:ext cx="14514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May 9th, 2018</a:t>
            </a:r>
            <a:endParaRPr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247750" y="113675"/>
            <a:ext cx="86484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and Objective</a:t>
            </a:r>
            <a:endParaRPr sz="30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12400" y="1292175"/>
            <a:ext cx="87192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Metrics</a:t>
            </a: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seat utilization rate of all the courses offered by Marshall (administration office: 0.5)</a:t>
            </a: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arrangement rate during prime-time (students and professors: 0.5)</a:t>
            </a: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Objective</a:t>
            </a: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Times New Roman"/>
              <a:buChar char="○"/>
            </a:pPr>
            <a:r>
              <a:rPr lang="en" sz="2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the weighted average of the two </a:t>
            </a:r>
            <a:endParaRPr sz="2000" b="1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Shape 87"/>
          <p:cNvCxnSpPr/>
          <p:nvPr/>
        </p:nvCxnSpPr>
        <p:spPr>
          <a:xfrm>
            <a:off x="247800" y="948050"/>
            <a:ext cx="8648400" cy="0"/>
          </a:xfrm>
          <a:prstGeom prst="straightConnector1">
            <a:avLst/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/>
          <p:nvPr/>
        </p:nvSpPr>
        <p:spPr>
          <a:xfrm>
            <a:off x="-50" y="4623375"/>
            <a:ext cx="9144000" cy="5202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2538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3637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7444800" y="188775"/>
            <a:ext cx="14514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May 9th, 2018</a:t>
            </a:r>
            <a:endParaRPr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513" y="2659513"/>
            <a:ext cx="26003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247750" y="113675"/>
            <a:ext cx="86484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- Input and Output</a:t>
            </a:r>
            <a:endParaRPr sz="30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212400" y="1292175"/>
            <a:ext cx="5012700" cy="30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Days of the week 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Time slots J (2 hours)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Prime time slots Jp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Classrooms 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Courses with sections Z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Class registration count R (from previous year)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Days per week N ( 1 or 2)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Sizes of room 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Shape 99"/>
          <p:cNvCxnSpPr/>
          <p:nvPr/>
        </p:nvCxnSpPr>
        <p:spPr>
          <a:xfrm>
            <a:off x="247800" y="948050"/>
            <a:ext cx="8648400" cy="0"/>
          </a:xfrm>
          <a:prstGeom prst="straightConnector1">
            <a:avLst/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Shape 100"/>
          <p:cNvSpPr/>
          <p:nvPr/>
        </p:nvSpPr>
        <p:spPr>
          <a:xfrm>
            <a:off x="-50" y="4623375"/>
            <a:ext cx="9144000" cy="5202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82538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3637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7444800" y="188775"/>
            <a:ext cx="14514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May 9th, 2018</a:t>
            </a:r>
            <a:endParaRPr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cxnSp>
        <p:nvCxnSpPr>
          <p:cNvPr id="104" name="Shape 104"/>
          <p:cNvCxnSpPr/>
          <p:nvPr/>
        </p:nvCxnSpPr>
        <p:spPr>
          <a:xfrm rot="10800000" flipH="1">
            <a:off x="3122850" y="2477875"/>
            <a:ext cx="1469700" cy="10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4812850" y="1283325"/>
            <a:ext cx="4025100" cy="30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performance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solution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■"/>
            </a:pPr>
            <a:r>
              <a:rPr lang="en" sz="1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and which time slot to assign each course</a:t>
            </a:r>
            <a:endParaRPr sz="1800" b="1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50" y="3604525"/>
            <a:ext cx="4449624" cy="8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247750" y="113675"/>
            <a:ext cx="86484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- Application</a:t>
            </a:r>
            <a:endParaRPr sz="30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212400" y="1292175"/>
            <a:ext cx="87192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Period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Before phase 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Performer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Administration office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Overall plan for marshall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Scheduling plan to department coordinators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Shape 113"/>
          <p:cNvCxnSpPr/>
          <p:nvPr/>
        </p:nvCxnSpPr>
        <p:spPr>
          <a:xfrm>
            <a:off x="247800" y="948050"/>
            <a:ext cx="8648400" cy="0"/>
          </a:xfrm>
          <a:prstGeom prst="straightConnector1">
            <a:avLst/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Shape 114"/>
          <p:cNvSpPr/>
          <p:nvPr/>
        </p:nvSpPr>
        <p:spPr>
          <a:xfrm>
            <a:off x="-50" y="4623375"/>
            <a:ext cx="9144000" cy="5202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2538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3637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7444800" y="188775"/>
            <a:ext cx="14514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May 9th, 2018</a:t>
            </a:r>
            <a:endParaRPr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250" y="2439075"/>
            <a:ext cx="1838950" cy="12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247750" y="113675"/>
            <a:ext cx="86484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30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12400" y="1292175"/>
            <a:ext cx="8719200" cy="29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Actionable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average seats utilization rate: </a:t>
            </a: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0.67 to 0.86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percentage of students taking courses in the prime-time: </a:t>
            </a: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0.59 to 0.92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Monitor and evaluate the </a:t>
            </a: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course scheduling efficiency in a term basis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Save significant time and efforts (</a:t>
            </a: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4:28 for 432 courses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" name="Shape 125"/>
          <p:cNvCxnSpPr/>
          <p:nvPr/>
        </p:nvCxnSpPr>
        <p:spPr>
          <a:xfrm>
            <a:off x="247800" y="948050"/>
            <a:ext cx="8648400" cy="0"/>
          </a:xfrm>
          <a:prstGeom prst="straightConnector1">
            <a:avLst/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-50" y="4623375"/>
            <a:ext cx="9144000" cy="5202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82538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73637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7444800" y="188775"/>
            <a:ext cx="14514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May 9th, 2018</a:t>
            </a:r>
            <a:endParaRPr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247750" y="113675"/>
            <a:ext cx="86484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30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212400" y="1292175"/>
            <a:ext cx="8719200" cy="29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Logically 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coherent from the input data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More courses are allocated in the prime time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Courses taught in two days: assigned on different days at the same time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Has 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plausible assumptions to back it up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Excluded online and office courses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Excluded two hours more courses (20% of all the courses)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247800" y="948050"/>
            <a:ext cx="8648400" cy="0"/>
          </a:xfrm>
          <a:prstGeom prst="straightConnector1">
            <a:avLst/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Shape 137"/>
          <p:cNvSpPr/>
          <p:nvPr/>
        </p:nvSpPr>
        <p:spPr>
          <a:xfrm>
            <a:off x="-50" y="4623375"/>
            <a:ext cx="9144000" cy="5202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2538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637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444800" y="188775"/>
            <a:ext cx="14514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May 9th, 2018</a:t>
            </a:r>
            <a:endParaRPr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247750" y="113675"/>
            <a:ext cx="86484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30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212400" y="991925"/>
            <a:ext cx="87192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latin typeface="Times New Roman"/>
                <a:ea typeface="Times New Roman"/>
                <a:cs typeface="Times New Roman"/>
                <a:sym typeface="Times New Roman"/>
              </a:rPr>
              <a:t>Course Schedule Optimization Output Overview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" name="Shape 147"/>
          <p:cNvCxnSpPr/>
          <p:nvPr/>
        </p:nvCxnSpPr>
        <p:spPr>
          <a:xfrm>
            <a:off x="247800" y="948050"/>
            <a:ext cx="8648400" cy="0"/>
          </a:xfrm>
          <a:prstGeom prst="straightConnector1">
            <a:avLst/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Shape 148"/>
          <p:cNvSpPr/>
          <p:nvPr/>
        </p:nvSpPr>
        <p:spPr>
          <a:xfrm>
            <a:off x="-50" y="4623375"/>
            <a:ext cx="9144000" cy="5202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82538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7363750" y="4623375"/>
            <a:ext cx="890100" cy="520200"/>
          </a:xfrm>
          <a:prstGeom prst="chevron">
            <a:avLst>
              <a:gd name="adj" fmla="val 50000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444800" y="188775"/>
            <a:ext cx="14514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May 9th, 2018</a:t>
            </a:r>
            <a:endParaRPr>
              <a:solidFill>
                <a:srgbClr val="99999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00" y="1591025"/>
            <a:ext cx="8509955" cy="27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Macintosh PowerPoint</Application>
  <PresentationFormat>On-screen Show (16:9)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DSO 570 Marshall Course Scheduling Optimization </vt:lpstr>
      <vt:lpstr>Overview</vt:lpstr>
      <vt:lpstr>Context</vt:lpstr>
      <vt:lpstr>Metrics and Objective</vt:lpstr>
      <vt:lpstr>Methodology - Input and Output</vt:lpstr>
      <vt:lpstr>Methodology - Application</vt:lpstr>
      <vt:lpstr>Results</vt:lpstr>
      <vt:lpstr>Results</vt:lpstr>
      <vt:lpstr>Results</vt:lpstr>
      <vt:lpstr>Conclusion</vt:lpstr>
      <vt:lpstr>Next Steps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 570 Marshall Course Scheduling Optimization </dc:title>
  <cp:lastModifiedBy>Shi, Yue</cp:lastModifiedBy>
  <cp:revision>2</cp:revision>
  <dcterms:modified xsi:type="dcterms:W3CDTF">2018-05-02T00:10:27Z</dcterms:modified>
</cp:coreProperties>
</file>