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32"/>
  </p:notesMasterIdLst>
  <p:sldIdLst>
    <p:sldId id="256" r:id="rId2"/>
    <p:sldId id="301" r:id="rId3"/>
    <p:sldId id="302" r:id="rId4"/>
    <p:sldId id="280" r:id="rId5"/>
    <p:sldId id="281" r:id="rId6"/>
    <p:sldId id="283" r:id="rId7"/>
    <p:sldId id="284" r:id="rId8"/>
    <p:sldId id="285" r:id="rId9"/>
    <p:sldId id="286" r:id="rId10"/>
    <p:sldId id="287" r:id="rId11"/>
    <p:sldId id="303" r:id="rId12"/>
    <p:sldId id="304" r:id="rId13"/>
    <p:sldId id="257" r:id="rId14"/>
    <p:sldId id="289" r:id="rId15"/>
    <p:sldId id="290" r:id="rId16"/>
    <p:sldId id="259" r:id="rId17"/>
    <p:sldId id="305" r:id="rId18"/>
    <p:sldId id="306" r:id="rId19"/>
    <p:sldId id="291" r:id="rId20"/>
    <p:sldId id="292" r:id="rId21"/>
    <p:sldId id="278" r:id="rId22"/>
    <p:sldId id="293" r:id="rId23"/>
    <p:sldId id="294" r:id="rId24"/>
    <p:sldId id="295" r:id="rId25"/>
    <p:sldId id="296" r:id="rId26"/>
    <p:sldId id="297" r:id="rId27"/>
    <p:sldId id="299" r:id="rId28"/>
    <p:sldId id="300" r:id="rId29"/>
    <p:sldId id="298" r:id="rId30"/>
    <p:sldId id="307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13" autoAdjust="0"/>
    <p:restoredTop sz="78562" autoAdjust="0"/>
  </p:normalViewPr>
  <p:slideViewPr>
    <p:cSldViewPr snapToGrid="0">
      <p:cViewPr varScale="1">
        <p:scale>
          <a:sx n="101" d="100"/>
          <a:sy n="101" d="100"/>
        </p:scale>
        <p:origin x="164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6D126B1-0C11-5442-BDBA-D9448FEE42EA}" type="doc">
      <dgm:prSet loTypeId="urn:microsoft.com/office/officeart/2005/8/layout/process5" loCatId="" qsTypeId="urn:microsoft.com/office/officeart/2005/8/quickstyle/3d1" qsCatId="3D" csTypeId="urn:microsoft.com/office/officeart/2005/8/colors/accent1_2" csCatId="accent1" phldr="1"/>
      <dgm:spPr/>
    </dgm:pt>
    <dgm:pt modelId="{C35EC19D-7C9B-D44D-AAA6-52763B7D9831}">
      <dgm:prSet phldrT="[Text]"/>
      <dgm:spPr/>
      <dgm:t>
        <a:bodyPr/>
        <a:lstStyle/>
        <a:p>
          <a:r>
            <a:rPr lang="en-US" dirty="0"/>
            <a:t>Count vectorize </a:t>
          </a:r>
        </a:p>
      </dgm:t>
    </dgm:pt>
    <dgm:pt modelId="{C6DD9555-1DB4-FA4F-99C9-A6997FD5CAEF}" type="parTrans" cxnId="{5B76755F-FE2C-5646-B56D-8B13E4AD2C32}">
      <dgm:prSet/>
      <dgm:spPr/>
      <dgm:t>
        <a:bodyPr/>
        <a:lstStyle/>
        <a:p>
          <a:endParaRPr lang="en-US"/>
        </a:p>
      </dgm:t>
    </dgm:pt>
    <dgm:pt modelId="{5B800B43-B97B-F54F-A983-76A34A1922FA}" type="sibTrans" cxnId="{5B76755F-FE2C-5646-B56D-8B13E4AD2C32}">
      <dgm:prSet/>
      <dgm:spPr/>
      <dgm:t>
        <a:bodyPr/>
        <a:lstStyle/>
        <a:p>
          <a:endParaRPr lang="en-US"/>
        </a:p>
      </dgm:t>
    </dgm:pt>
    <dgm:pt modelId="{98933DDA-8C2E-5843-8F16-6E40BED93102}">
      <dgm:prSet phldrT="[Text]"/>
      <dgm:spPr/>
      <dgm:t>
        <a:bodyPr/>
        <a:lstStyle/>
        <a:p>
          <a:r>
            <a:rPr lang="en-US" dirty="0"/>
            <a:t>Count # of times feature is in a  Negative or Positive reviews </a:t>
          </a:r>
        </a:p>
      </dgm:t>
    </dgm:pt>
    <dgm:pt modelId="{9A86F92C-9DAA-5B40-BD16-D9B5BE4071A3}" type="parTrans" cxnId="{385A9DC3-154F-9E4E-953E-8C3E3BEBB2E0}">
      <dgm:prSet/>
      <dgm:spPr/>
      <dgm:t>
        <a:bodyPr/>
        <a:lstStyle/>
        <a:p>
          <a:endParaRPr lang="en-US"/>
        </a:p>
      </dgm:t>
    </dgm:pt>
    <dgm:pt modelId="{B7E4C034-9DBF-5C49-84FE-6AADFB0599F8}" type="sibTrans" cxnId="{385A9DC3-154F-9E4E-953E-8C3E3BEBB2E0}">
      <dgm:prSet/>
      <dgm:spPr/>
      <dgm:t>
        <a:bodyPr/>
        <a:lstStyle/>
        <a:p>
          <a:endParaRPr lang="en-US"/>
        </a:p>
      </dgm:t>
    </dgm:pt>
    <dgm:pt modelId="{0F32C0F4-1C13-514F-A91E-C8D1248A376A}">
      <dgm:prSet/>
      <dgm:spPr/>
      <dgm:t>
        <a:bodyPr/>
        <a:lstStyle/>
        <a:p>
          <a:r>
            <a:rPr lang="en-US" dirty="0"/>
            <a:t>Calculate Negative and Positive Score</a:t>
          </a:r>
        </a:p>
      </dgm:t>
    </dgm:pt>
    <dgm:pt modelId="{36150EA0-8278-014A-B971-2AB6697F1BC1}" type="parTrans" cxnId="{2D17B43F-BF3D-BC45-8056-939370B49D0E}">
      <dgm:prSet/>
      <dgm:spPr/>
      <dgm:t>
        <a:bodyPr/>
        <a:lstStyle/>
        <a:p>
          <a:endParaRPr lang="en-US"/>
        </a:p>
      </dgm:t>
    </dgm:pt>
    <dgm:pt modelId="{AE0BB983-85F8-1647-AD35-34572E653431}" type="sibTrans" cxnId="{2D17B43F-BF3D-BC45-8056-939370B49D0E}">
      <dgm:prSet/>
      <dgm:spPr/>
      <dgm:t>
        <a:bodyPr/>
        <a:lstStyle/>
        <a:p>
          <a:endParaRPr lang="en-US"/>
        </a:p>
      </dgm:t>
    </dgm:pt>
    <dgm:pt modelId="{53743533-78AD-A544-9A68-E87D53208531}">
      <dgm:prSet/>
      <dgm:spPr/>
      <dgm:t>
        <a:bodyPr/>
        <a:lstStyle/>
        <a:p>
          <a:r>
            <a:rPr lang="en-US" dirty="0"/>
            <a:t>Remove Positive Scores between (0.4-0.6)</a:t>
          </a:r>
        </a:p>
      </dgm:t>
    </dgm:pt>
    <dgm:pt modelId="{A77141E1-4D17-424C-8672-E1FE3AC1AB26}" type="parTrans" cxnId="{C80E97B4-8A3C-6E4A-B320-9BF5018F4199}">
      <dgm:prSet/>
      <dgm:spPr/>
      <dgm:t>
        <a:bodyPr/>
        <a:lstStyle/>
        <a:p>
          <a:endParaRPr lang="en-US"/>
        </a:p>
      </dgm:t>
    </dgm:pt>
    <dgm:pt modelId="{26DA566B-1DFC-D14D-ADE0-BF52815A513B}" type="sibTrans" cxnId="{C80E97B4-8A3C-6E4A-B320-9BF5018F4199}">
      <dgm:prSet/>
      <dgm:spPr/>
      <dgm:t>
        <a:bodyPr/>
        <a:lstStyle/>
        <a:p>
          <a:endParaRPr lang="en-US"/>
        </a:p>
      </dgm:t>
    </dgm:pt>
    <dgm:pt modelId="{029F5931-8AA0-9147-BDD2-4E4980F5DC00}">
      <dgm:prSet/>
      <dgm:spPr/>
      <dgm:t>
        <a:bodyPr/>
        <a:lstStyle/>
        <a:p>
          <a:r>
            <a:rPr lang="en-US" dirty="0"/>
            <a:t>Calculate Polarity Score </a:t>
          </a:r>
        </a:p>
      </dgm:t>
    </dgm:pt>
    <dgm:pt modelId="{48FFA1F3-DCCF-0C42-AADC-9C49C39D5275}" type="parTrans" cxnId="{667F849F-D5BE-1F4F-9772-4FEC37B9C39B}">
      <dgm:prSet/>
      <dgm:spPr/>
      <dgm:t>
        <a:bodyPr/>
        <a:lstStyle/>
        <a:p>
          <a:endParaRPr lang="en-US"/>
        </a:p>
      </dgm:t>
    </dgm:pt>
    <dgm:pt modelId="{C57975E6-FE6B-6C4D-940C-B9E25BC7C4CF}" type="sibTrans" cxnId="{667F849F-D5BE-1F4F-9772-4FEC37B9C39B}">
      <dgm:prSet/>
      <dgm:spPr/>
      <dgm:t>
        <a:bodyPr/>
        <a:lstStyle/>
        <a:p>
          <a:endParaRPr lang="en-US"/>
        </a:p>
      </dgm:t>
    </dgm:pt>
    <dgm:pt modelId="{A3C9CE98-895B-DD48-9462-47378F916974}">
      <dgm:prSet/>
      <dgm:spPr/>
      <dgm:t>
        <a:bodyPr/>
        <a:lstStyle/>
        <a:p>
          <a:r>
            <a:rPr lang="en-US" dirty="0"/>
            <a:t>Lexicon created</a:t>
          </a:r>
        </a:p>
      </dgm:t>
    </dgm:pt>
    <dgm:pt modelId="{DBEF7E4E-908B-5748-A8F8-3B0393450940}" type="parTrans" cxnId="{723AD167-C658-DE47-AD4C-03E79BE50F1B}">
      <dgm:prSet/>
      <dgm:spPr/>
      <dgm:t>
        <a:bodyPr/>
        <a:lstStyle/>
        <a:p>
          <a:endParaRPr lang="en-US"/>
        </a:p>
      </dgm:t>
    </dgm:pt>
    <dgm:pt modelId="{91F01D5C-ADD0-8A49-91B3-0BB4D3C1D06F}" type="sibTrans" cxnId="{723AD167-C658-DE47-AD4C-03E79BE50F1B}">
      <dgm:prSet/>
      <dgm:spPr/>
      <dgm:t>
        <a:bodyPr/>
        <a:lstStyle/>
        <a:p>
          <a:endParaRPr lang="en-US"/>
        </a:p>
      </dgm:t>
    </dgm:pt>
    <dgm:pt modelId="{BCB6A983-32BF-A449-A1A9-01E7BAE27234}">
      <dgm:prSet phldrT="[Text]"/>
      <dgm:spPr/>
      <dgm:t>
        <a:bodyPr/>
        <a:lstStyle/>
        <a:p>
          <a:r>
            <a:rPr lang="en-US" dirty="0"/>
            <a:t>Positive and Negative review column</a:t>
          </a:r>
        </a:p>
      </dgm:t>
    </dgm:pt>
    <dgm:pt modelId="{757DE811-CCE9-C94B-8EF7-A5E06EDB85B3}" type="parTrans" cxnId="{8D462063-4363-B34D-B93E-B421ED34E67D}">
      <dgm:prSet/>
      <dgm:spPr/>
      <dgm:t>
        <a:bodyPr/>
        <a:lstStyle/>
        <a:p>
          <a:endParaRPr lang="en-US"/>
        </a:p>
      </dgm:t>
    </dgm:pt>
    <dgm:pt modelId="{93CE0A18-1976-3A45-8772-446A3ED15090}" type="sibTrans" cxnId="{8D462063-4363-B34D-B93E-B421ED34E67D}">
      <dgm:prSet/>
      <dgm:spPr/>
      <dgm:t>
        <a:bodyPr/>
        <a:lstStyle/>
        <a:p>
          <a:endParaRPr lang="en-US"/>
        </a:p>
      </dgm:t>
    </dgm:pt>
    <dgm:pt modelId="{06FBB56A-E11E-5C45-BC0F-000D0ACB6E65}">
      <dgm:prSet phldrT="[Text]"/>
      <dgm:spPr/>
      <dgm:t>
        <a:bodyPr/>
        <a:lstStyle/>
        <a:p>
          <a:r>
            <a:rPr lang="en-US" dirty="0"/>
            <a:t>Clean text Dataset</a:t>
          </a:r>
        </a:p>
      </dgm:t>
    </dgm:pt>
    <dgm:pt modelId="{D4496F27-6FB8-FE47-BD71-CF9B2DAE41FD}" type="sibTrans" cxnId="{72536D46-5F59-694B-B327-8A04EB4213C6}">
      <dgm:prSet/>
      <dgm:spPr/>
      <dgm:t>
        <a:bodyPr/>
        <a:lstStyle/>
        <a:p>
          <a:endParaRPr lang="en-US"/>
        </a:p>
      </dgm:t>
    </dgm:pt>
    <dgm:pt modelId="{AD9DD054-C6C0-844B-A9CC-F62A05D50FB8}" type="parTrans" cxnId="{72536D46-5F59-694B-B327-8A04EB4213C6}">
      <dgm:prSet/>
      <dgm:spPr/>
      <dgm:t>
        <a:bodyPr/>
        <a:lstStyle/>
        <a:p>
          <a:endParaRPr lang="en-US"/>
        </a:p>
      </dgm:t>
    </dgm:pt>
    <dgm:pt modelId="{D6D5841E-8D1B-8542-B283-F5FC390382C8}" type="pres">
      <dgm:prSet presAssocID="{E6D126B1-0C11-5442-BDBA-D9448FEE42EA}" presName="diagram" presStyleCnt="0">
        <dgm:presLayoutVars>
          <dgm:dir/>
          <dgm:resizeHandles val="exact"/>
        </dgm:presLayoutVars>
      </dgm:prSet>
      <dgm:spPr/>
    </dgm:pt>
    <dgm:pt modelId="{832EB727-D181-8D44-B4DE-F091CA5EEDC8}" type="pres">
      <dgm:prSet presAssocID="{06FBB56A-E11E-5C45-BC0F-000D0ACB6E65}" presName="node" presStyleLbl="node1" presStyleIdx="0" presStyleCnt="8">
        <dgm:presLayoutVars>
          <dgm:bulletEnabled val="1"/>
        </dgm:presLayoutVars>
      </dgm:prSet>
      <dgm:spPr/>
    </dgm:pt>
    <dgm:pt modelId="{9B3A295E-1487-6047-BFF2-D16956CD782D}" type="pres">
      <dgm:prSet presAssocID="{D4496F27-6FB8-FE47-BD71-CF9B2DAE41FD}" presName="sibTrans" presStyleLbl="sibTrans2D1" presStyleIdx="0" presStyleCnt="7"/>
      <dgm:spPr/>
    </dgm:pt>
    <dgm:pt modelId="{685D109E-5D61-3E4B-9F3E-B5D007C98C26}" type="pres">
      <dgm:prSet presAssocID="{D4496F27-6FB8-FE47-BD71-CF9B2DAE41FD}" presName="connectorText" presStyleLbl="sibTrans2D1" presStyleIdx="0" presStyleCnt="7"/>
      <dgm:spPr/>
    </dgm:pt>
    <dgm:pt modelId="{5E4C3A33-1AAC-6A4A-BE2B-EE62A9F31474}" type="pres">
      <dgm:prSet presAssocID="{BCB6A983-32BF-A449-A1A9-01E7BAE27234}" presName="node" presStyleLbl="node1" presStyleIdx="1" presStyleCnt="8">
        <dgm:presLayoutVars>
          <dgm:bulletEnabled val="1"/>
        </dgm:presLayoutVars>
      </dgm:prSet>
      <dgm:spPr/>
    </dgm:pt>
    <dgm:pt modelId="{E7F74DB1-C8E8-B248-90AB-807EEAC50197}" type="pres">
      <dgm:prSet presAssocID="{93CE0A18-1976-3A45-8772-446A3ED15090}" presName="sibTrans" presStyleLbl="sibTrans2D1" presStyleIdx="1" presStyleCnt="7"/>
      <dgm:spPr/>
    </dgm:pt>
    <dgm:pt modelId="{FF45B3E0-F47E-C246-A307-A1FB5A0180C1}" type="pres">
      <dgm:prSet presAssocID="{93CE0A18-1976-3A45-8772-446A3ED15090}" presName="connectorText" presStyleLbl="sibTrans2D1" presStyleIdx="1" presStyleCnt="7"/>
      <dgm:spPr/>
    </dgm:pt>
    <dgm:pt modelId="{8151B6C4-8F62-3048-A3B1-02DCA1D2B1EC}" type="pres">
      <dgm:prSet presAssocID="{C35EC19D-7C9B-D44D-AAA6-52763B7D9831}" presName="node" presStyleLbl="node1" presStyleIdx="2" presStyleCnt="8">
        <dgm:presLayoutVars>
          <dgm:bulletEnabled val="1"/>
        </dgm:presLayoutVars>
      </dgm:prSet>
      <dgm:spPr/>
    </dgm:pt>
    <dgm:pt modelId="{23589FC3-5A0E-144C-9D45-AE879FD23631}" type="pres">
      <dgm:prSet presAssocID="{5B800B43-B97B-F54F-A983-76A34A1922FA}" presName="sibTrans" presStyleLbl="sibTrans2D1" presStyleIdx="2" presStyleCnt="7"/>
      <dgm:spPr/>
    </dgm:pt>
    <dgm:pt modelId="{D7976D1C-9593-D443-9BFE-2F002E6E1C17}" type="pres">
      <dgm:prSet presAssocID="{5B800B43-B97B-F54F-A983-76A34A1922FA}" presName="connectorText" presStyleLbl="sibTrans2D1" presStyleIdx="2" presStyleCnt="7"/>
      <dgm:spPr/>
    </dgm:pt>
    <dgm:pt modelId="{4F6F9DAE-6B48-9545-9B21-282BE081BA82}" type="pres">
      <dgm:prSet presAssocID="{98933DDA-8C2E-5843-8F16-6E40BED93102}" presName="node" presStyleLbl="node1" presStyleIdx="3" presStyleCnt="8">
        <dgm:presLayoutVars>
          <dgm:bulletEnabled val="1"/>
        </dgm:presLayoutVars>
      </dgm:prSet>
      <dgm:spPr/>
    </dgm:pt>
    <dgm:pt modelId="{D770A5D3-A1D9-B54F-8C4F-AC80120D4D3F}" type="pres">
      <dgm:prSet presAssocID="{B7E4C034-9DBF-5C49-84FE-6AADFB0599F8}" presName="sibTrans" presStyleLbl="sibTrans2D1" presStyleIdx="3" presStyleCnt="7"/>
      <dgm:spPr/>
    </dgm:pt>
    <dgm:pt modelId="{8F3F7904-AF9A-2B43-9079-4AC37EAA7A3D}" type="pres">
      <dgm:prSet presAssocID="{B7E4C034-9DBF-5C49-84FE-6AADFB0599F8}" presName="connectorText" presStyleLbl="sibTrans2D1" presStyleIdx="3" presStyleCnt="7"/>
      <dgm:spPr/>
    </dgm:pt>
    <dgm:pt modelId="{86616F5D-7E8A-F44E-AC50-3CF8CE606851}" type="pres">
      <dgm:prSet presAssocID="{0F32C0F4-1C13-514F-A91E-C8D1248A376A}" presName="node" presStyleLbl="node1" presStyleIdx="4" presStyleCnt="8">
        <dgm:presLayoutVars>
          <dgm:bulletEnabled val="1"/>
        </dgm:presLayoutVars>
      </dgm:prSet>
      <dgm:spPr/>
    </dgm:pt>
    <dgm:pt modelId="{E78F7583-70AC-994C-9B90-70F64400060A}" type="pres">
      <dgm:prSet presAssocID="{AE0BB983-85F8-1647-AD35-34572E653431}" presName="sibTrans" presStyleLbl="sibTrans2D1" presStyleIdx="4" presStyleCnt="7"/>
      <dgm:spPr/>
    </dgm:pt>
    <dgm:pt modelId="{3D65F24D-8EC8-584E-8199-236512D6E42B}" type="pres">
      <dgm:prSet presAssocID="{AE0BB983-85F8-1647-AD35-34572E653431}" presName="connectorText" presStyleLbl="sibTrans2D1" presStyleIdx="4" presStyleCnt="7"/>
      <dgm:spPr/>
    </dgm:pt>
    <dgm:pt modelId="{A8B26D2C-D39D-E840-AF9D-BA97560BBDC7}" type="pres">
      <dgm:prSet presAssocID="{53743533-78AD-A544-9A68-E87D53208531}" presName="node" presStyleLbl="node1" presStyleIdx="5" presStyleCnt="8" custLinFactNeighborX="-938" custLinFactNeighborY="-781">
        <dgm:presLayoutVars>
          <dgm:bulletEnabled val="1"/>
        </dgm:presLayoutVars>
      </dgm:prSet>
      <dgm:spPr/>
    </dgm:pt>
    <dgm:pt modelId="{AA0C814B-F89F-5A42-A007-83922C8FDC1A}" type="pres">
      <dgm:prSet presAssocID="{26DA566B-1DFC-D14D-ADE0-BF52815A513B}" presName="sibTrans" presStyleLbl="sibTrans2D1" presStyleIdx="5" presStyleCnt="7"/>
      <dgm:spPr/>
    </dgm:pt>
    <dgm:pt modelId="{2A307287-EE9B-4947-A770-C5460223BBC8}" type="pres">
      <dgm:prSet presAssocID="{26DA566B-1DFC-D14D-ADE0-BF52815A513B}" presName="connectorText" presStyleLbl="sibTrans2D1" presStyleIdx="5" presStyleCnt="7"/>
      <dgm:spPr/>
    </dgm:pt>
    <dgm:pt modelId="{0F24CB7F-08B6-6A40-BE69-932C41351C8A}" type="pres">
      <dgm:prSet presAssocID="{029F5931-8AA0-9147-BDD2-4E4980F5DC00}" presName="node" presStyleLbl="node1" presStyleIdx="6" presStyleCnt="8">
        <dgm:presLayoutVars>
          <dgm:bulletEnabled val="1"/>
        </dgm:presLayoutVars>
      </dgm:prSet>
      <dgm:spPr/>
    </dgm:pt>
    <dgm:pt modelId="{8ED7FED0-F736-6C4D-9FB4-36D34B2CE4C6}" type="pres">
      <dgm:prSet presAssocID="{C57975E6-FE6B-6C4D-940C-B9E25BC7C4CF}" presName="sibTrans" presStyleLbl="sibTrans2D1" presStyleIdx="6" presStyleCnt="7"/>
      <dgm:spPr/>
    </dgm:pt>
    <dgm:pt modelId="{D5710D6A-9459-D94D-90B6-E40E37927787}" type="pres">
      <dgm:prSet presAssocID="{C57975E6-FE6B-6C4D-940C-B9E25BC7C4CF}" presName="connectorText" presStyleLbl="sibTrans2D1" presStyleIdx="6" presStyleCnt="7"/>
      <dgm:spPr/>
    </dgm:pt>
    <dgm:pt modelId="{F3D2F712-D9E5-4B40-B5E6-8AA51E7339FD}" type="pres">
      <dgm:prSet presAssocID="{A3C9CE98-895B-DD48-9462-47378F916974}" presName="node" presStyleLbl="node1" presStyleIdx="7" presStyleCnt="8">
        <dgm:presLayoutVars>
          <dgm:bulletEnabled val="1"/>
        </dgm:presLayoutVars>
      </dgm:prSet>
      <dgm:spPr/>
    </dgm:pt>
  </dgm:ptLst>
  <dgm:cxnLst>
    <dgm:cxn modelId="{19776B0A-4466-C44C-B22E-42EBDA2379D8}" type="presOf" srcId="{AE0BB983-85F8-1647-AD35-34572E653431}" destId="{E78F7583-70AC-994C-9B90-70F64400060A}" srcOrd="0" destOrd="0" presId="urn:microsoft.com/office/officeart/2005/8/layout/process5"/>
    <dgm:cxn modelId="{62F31C0C-8920-0A44-805F-BB825F4BA878}" type="presOf" srcId="{C57975E6-FE6B-6C4D-940C-B9E25BC7C4CF}" destId="{D5710D6A-9459-D94D-90B6-E40E37927787}" srcOrd="1" destOrd="0" presId="urn:microsoft.com/office/officeart/2005/8/layout/process5"/>
    <dgm:cxn modelId="{851FE912-F4C0-5845-83FF-80CA19932F57}" type="presOf" srcId="{06FBB56A-E11E-5C45-BC0F-000D0ACB6E65}" destId="{832EB727-D181-8D44-B4DE-F091CA5EEDC8}" srcOrd="0" destOrd="0" presId="urn:microsoft.com/office/officeart/2005/8/layout/process5"/>
    <dgm:cxn modelId="{312D3B24-070D-9345-B755-9CA36B741A3D}" type="presOf" srcId="{93CE0A18-1976-3A45-8772-446A3ED15090}" destId="{E7F74DB1-C8E8-B248-90AB-807EEAC50197}" srcOrd="0" destOrd="0" presId="urn:microsoft.com/office/officeart/2005/8/layout/process5"/>
    <dgm:cxn modelId="{B1D5CA24-A155-9A43-A4E5-8B735A12A175}" type="presOf" srcId="{0F32C0F4-1C13-514F-A91E-C8D1248A376A}" destId="{86616F5D-7E8A-F44E-AC50-3CF8CE606851}" srcOrd="0" destOrd="0" presId="urn:microsoft.com/office/officeart/2005/8/layout/process5"/>
    <dgm:cxn modelId="{24650D2E-E130-2E45-80CB-3CBBF8E4B5EA}" type="presOf" srcId="{D4496F27-6FB8-FE47-BD71-CF9B2DAE41FD}" destId="{685D109E-5D61-3E4B-9F3E-B5D007C98C26}" srcOrd="1" destOrd="0" presId="urn:microsoft.com/office/officeart/2005/8/layout/process5"/>
    <dgm:cxn modelId="{2D17B43F-BF3D-BC45-8056-939370B49D0E}" srcId="{E6D126B1-0C11-5442-BDBA-D9448FEE42EA}" destId="{0F32C0F4-1C13-514F-A91E-C8D1248A376A}" srcOrd="4" destOrd="0" parTransId="{36150EA0-8278-014A-B971-2AB6697F1BC1}" sibTransId="{AE0BB983-85F8-1647-AD35-34572E653431}"/>
    <dgm:cxn modelId="{A2F68F42-61CF-FF40-BB94-638245BBEAEC}" type="presOf" srcId="{A3C9CE98-895B-DD48-9462-47378F916974}" destId="{F3D2F712-D9E5-4B40-B5E6-8AA51E7339FD}" srcOrd="0" destOrd="0" presId="urn:microsoft.com/office/officeart/2005/8/layout/process5"/>
    <dgm:cxn modelId="{72536D46-5F59-694B-B327-8A04EB4213C6}" srcId="{E6D126B1-0C11-5442-BDBA-D9448FEE42EA}" destId="{06FBB56A-E11E-5C45-BC0F-000D0ACB6E65}" srcOrd="0" destOrd="0" parTransId="{AD9DD054-C6C0-844B-A9CC-F62A05D50FB8}" sibTransId="{D4496F27-6FB8-FE47-BD71-CF9B2DAE41FD}"/>
    <dgm:cxn modelId="{F349CE4F-7679-1A4A-881B-C7BD9A77E8E2}" type="presOf" srcId="{53743533-78AD-A544-9A68-E87D53208531}" destId="{A8B26D2C-D39D-E840-AF9D-BA97560BBDC7}" srcOrd="0" destOrd="0" presId="urn:microsoft.com/office/officeart/2005/8/layout/process5"/>
    <dgm:cxn modelId="{F154DA50-0156-4749-B03F-366D7FD72B25}" type="presOf" srcId="{B7E4C034-9DBF-5C49-84FE-6AADFB0599F8}" destId="{8F3F7904-AF9A-2B43-9079-4AC37EAA7A3D}" srcOrd="1" destOrd="0" presId="urn:microsoft.com/office/officeart/2005/8/layout/process5"/>
    <dgm:cxn modelId="{85A97C52-9DC4-604B-B579-34D5DDE80372}" type="presOf" srcId="{D4496F27-6FB8-FE47-BD71-CF9B2DAE41FD}" destId="{9B3A295E-1487-6047-BFF2-D16956CD782D}" srcOrd="0" destOrd="0" presId="urn:microsoft.com/office/officeart/2005/8/layout/process5"/>
    <dgm:cxn modelId="{5B76755F-FE2C-5646-B56D-8B13E4AD2C32}" srcId="{E6D126B1-0C11-5442-BDBA-D9448FEE42EA}" destId="{C35EC19D-7C9B-D44D-AAA6-52763B7D9831}" srcOrd="2" destOrd="0" parTransId="{C6DD9555-1DB4-FA4F-99C9-A6997FD5CAEF}" sibTransId="{5B800B43-B97B-F54F-A983-76A34A1922FA}"/>
    <dgm:cxn modelId="{8D462063-4363-B34D-B93E-B421ED34E67D}" srcId="{E6D126B1-0C11-5442-BDBA-D9448FEE42EA}" destId="{BCB6A983-32BF-A449-A1A9-01E7BAE27234}" srcOrd="1" destOrd="0" parTransId="{757DE811-CCE9-C94B-8EF7-A5E06EDB85B3}" sibTransId="{93CE0A18-1976-3A45-8772-446A3ED15090}"/>
    <dgm:cxn modelId="{723AD167-C658-DE47-AD4C-03E79BE50F1B}" srcId="{E6D126B1-0C11-5442-BDBA-D9448FEE42EA}" destId="{A3C9CE98-895B-DD48-9462-47378F916974}" srcOrd="7" destOrd="0" parTransId="{DBEF7E4E-908B-5748-A8F8-3B0393450940}" sibTransId="{91F01D5C-ADD0-8A49-91B3-0BB4D3C1D06F}"/>
    <dgm:cxn modelId="{BD109B7E-BD6F-284F-B6D5-F70EA5BFD43A}" type="presOf" srcId="{5B800B43-B97B-F54F-A983-76A34A1922FA}" destId="{D7976D1C-9593-D443-9BFE-2F002E6E1C17}" srcOrd="1" destOrd="0" presId="urn:microsoft.com/office/officeart/2005/8/layout/process5"/>
    <dgm:cxn modelId="{667F849F-D5BE-1F4F-9772-4FEC37B9C39B}" srcId="{E6D126B1-0C11-5442-BDBA-D9448FEE42EA}" destId="{029F5931-8AA0-9147-BDD2-4E4980F5DC00}" srcOrd="6" destOrd="0" parTransId="{48FFA1F3-DCCF-0C42-AADC-9C49C39D5275}" sibTransId="{C57975E6-FE6B-6C4D-940C-B9E25BC7C4CF}"/>
    <dgm:cxn modelId="{1D1F88A1-FA4C-8C45-B57B-D8E0F6F4A2FA}" type="presOf" srcId="{C35EC19D-7C9B-D44D-AAA6-52763B7D9831}" destId="{8151B6C4-8F62-3048-A3B1-02DCA1D2B1EC}" srcOrd="0" destOrd="0" presId="urn:microsoft.com/office/officeart/2005/8/layout/process5"/>
    <dgm:cxn modelId="{01F900A6-55E9-FE40-BEBE-F02F0F10C0C3}" type="presOf" srcId="{93CE0A18-1976-3A45-8772-446A3ED15090}" destId="{FF45B3E0-F47E-C246-A307-A1FB5A0180C1}" srcOrd="1" destOrd="0" presId="urn:microsoft.com/office/officeart/2005/8/layout/process5"/>
    <dgm:cxn modelId="{84DEE9AB-E9EA-7146-AA6C-BF391C50DC4F}" type="presOf" srcId="{B7E4C034-9DBF-5C49-84FE-6AADFB0599F8}" destId="{D770A5D3-A1D9-B54F-8C4F-AC80120D4D3F}" srcOrd="0" destOrd="0" presId="urn:microsoft.com/office/officeart/2005/8/layout/process5"/>
    <dgm:cxn modelId="{D0D62BB1-74A8-814F-AC9C-B297ACC7139D}" type="presOf" srcId="{BCB6A983-32BF-A449-A1A9-01E7BAE27234}" destId="{5E4C3A33-1AAC-6A4A-BE2B-EE62A9F31474}" srcOrd="0" destOrd="0" presId="urn:microsoft.com/office/officeart/2005/8/layout/process5"/>
    <dgm:cxn modelId="{C80E97B4-8A3C-6E4A-B320-9BF5018F4199}" srcId="{E6D126B1-0C11-5442-BDBA-D9448FEE42EA}" destId="{53743533-78AD-A544-9A68-E87D53208531}" srcOrd="5" destOrd="0" parTransId="{A77141E1-4D17-424C-8672-E1FE3AC1AB26}" sibTransId="{26DA566B-1DFC-D14D-ADE0-BF52815A513B}"/>
    <dgm:cxn modelId="{43A51DB5-3803-2F4B-9E4B-51F55B204ADF}" type="presOf" srcId="{029F5931-8AA0-9147-BDD2-4E4980F5DC00}" destId="{0F24CB7F-08B6-6A40-BE69-932C41351C8A}" srcOrd="0" destOrd="0" presId="urn:microsoft.com/office/officeart/2005/8/layout/process5"/>
    <dgm:cxn modelId="{385A9DC3-154F-9E4E-953E-8C3E3BEBB2E0}" srcId="{E6D126B1-0C11-5442-BDBA-D9448FEE42EA}" destId="{98933DDA-8C2E-5843-8F16-6E40BED93102}" srcOrd="3" destOrd="0" parTransId="{9A86F92C-9DAA-5B40-BD16-D9B5BE4071A3}" sibTransId="{B7E4C034-9DBF-5C49-84FE-6AADFB0599F8}"/>
    <dgm:cxn modelId="{0B8745C8-FEAE-3749-A8E3-0BCEBD5F3A4F}" type="presOf" srcId="{98933DDA-8C2E-5843-8F16-6E40BED93102}" destId="{4F6F9DAE-6B48-9545-9B21-282BE081BA82}" srcOrd="0" destOrd="0" presId="urn:microsoft.com/office/officeart/2005/8/layout/process5"/>
    <dgm:cxn modelId="{827690D5-F1AF-584C-ABED-6C62494E4B4A}" type="presOf" srcId="{5B800B43-B97B-F54F-A983-76A34A1922FA}" destId="{23589FC3-5A0E-144C-9D45-AE879FD23631}" srcOrd="0" destOrd="0" presId="urn:microsoft.com/office/officeart/2005/8/layout/process5"/>
    <dgm:cxn modelId="{F48841EA-925D-E44E-A51E-9A98181728AF}" type="presOf" srcId="{26DA566B-1DFC-D14D-ADE0-BF52815A513B}" destId="{AA0C814B-F89F-5A42-A007-83922C8FDC1A}" srcOrd="0" destOrd="0" presId="urn:microsoft.com/office/officeart/2005/8/layout/process5"/>
    <dgm:cxn modelId="{56EC8AF0-2F7E-C64E-907C-C6333805F9A8}" type="presOf" srcId="{AE0BB983-85F8-1647-AD35-34572E653431}" destId="{3D65F24D-8EC8-584E-8199-236512D6E42B}" srcOrd="1" destOrd="0" presId="urn:microsoft.com/office/officeart/2005/8/layout/process5"/>
    <dgm:cxn modelId="{C211C3F1-A890-2246-89D2-A6E709B8DF23}" type="presOf" srcId="{26DA566B-1DFC-D14D-ADE0-BF52815A513B}" destId="{2A307287-EE9B-4947-A770-C5460223BBC8}" srcOrd="1" destOrd="0" presId="urn:microsoft.com/office/officeart/2005/8/layout/process5"/>
    <dgm:cxn modelId="{EAA0F0F7-C55D-3E40-B3F0-61E736FB5030}" type="presOf" srcId="{E6D126B1-0C11-5442-BDBA-D9448FEE42EA}" destId="{D6D5841E-8D1B-8542-B283-F5FC390382C8}" srcOrd="0" destOrd="0" presId="urn:microsoft.com/office/officeart/2005/8/layout/process5"/>
    <dgm:cxn modelId="{F929A8FD-A3E9-E54C-A545-53E218FE1E5C}" type="presOf" srcId="{C57975E6-FE6B-6C4D-940C-B9E25BC7C4CF}" destId="{8ED7FED0-F736-6C4D-9FB4-36D34B2CE4C6}" srcOrd="0" destOrd="0" presId="urn:microsoft.com/office/officeart/2005/8/layout/process5"/>
    <dgm:cxn modelId="{FC516F87-D12F-4248-A213-8A1DF981A62C}" type="presParOf" srcId="{D6D5841E-8D1B-8542-B283-F5FC390382C8}" destId="{832EB727-D181-8D44-B4DE-F091CA5EEDC8}" srcOrd="0" destOrd="0" presId="urn:microsoft.com/office/officeart/2005/8/layout/process5"/>
    <dgm:cxn modelId="{06AA0FF4-892E-824D-8DC9-06CF1A1F4FC9}" type="presParOf" srcId="{D6D5841E-8D1B-8542-B283-F5FC390382C8}" destId="{9B3A295E-1487-6047-BFF2-D16956CD782D}" srcOrd="1" destOrd="0" presId="urn:microsoft.com/office/officeart/2005/8/layout/process5"/>
    <dgm:cxn modelId="{21A274E7-C734-A542-8214-983DF6643649}" type="presParOf" srcId="{9B3A295E-1487-6047-BFF2-D16956CD782D}" destId="{685D109E-5D61-3E4B-9F3E-B5D007C98C26}" srcOrd="0" destOrd="0" presId="urn:microsoft.com/office/officeart/2005/8/layout/process5"/>
    <dgm:cxn modelId="{6DA9B5D9-50BF-B142-B50A-67643B063FB5}" type="presParOf" srcId="{D6D5841E-8D1B-8542-B283-F5FC390382C8}" destId="{5E4C3A33-1AAC-6A4A-BE2B-EE62A9F31474}" srcOrd="2" destOrd="0" presId="urn:microsoft.com/office/officeart/2005/8/layout/process5"/>
    <dgm:cxn modelId="{1C521C90-4ED2-6940-8A46-E3ACB8F32426}" type="presParOf" srcId="{D6D5841E-8D1B-8542-B283-F5FC390382C8}" destId="{E7F74DB1-C8E8-B248-90AB-807EEAC50197}" srcOrd="3" destOrd="0" presId="urn:microsoft.com/office/officeart/2005/8/layout/process5"/>
    <dgm:cxn modelId="{054FA6C9-EF23-994A-9F68-A8132D3D5188}" type="presParOf" srcId="{E7F74DB1-C8E8-B248-90AB-807EEAC50197}" destId="{FF45B3E0-F47E-C246-A307-A1FB5A0180C1}" srcOrd="0" destOrd="0" presId="urn:microsoft.com/office/officeart/2005/8/layout/process5"/>
    <dgm:cxn modelId="{CB68466A-34DB-9F44-9A0F-A80DBC8424FF}" type="presParOf" srcId="{D6D5841E-8D1B-8542-B283-F5FC390382C8}" destId="{8151B6C4-8F62-3048-A3B1-02DCA1D2B1EC}" srcOrd="4" destOrd="0" presId="urn:microsoft.com/office/officeart/2005/8/layout/process5"/>
    <dgm:cxn modelId="{F704A448-51AC-364E-A35C-942CFFE1ABCC}" type="presParOf" srcId="{D6D5841E-8D1B-8542-B283-F5FC390382C8}" destId="{23589FC3-5A0E-144C-9D45-AE879FD23631}" srcOrd="5" destOrd="0" presId="urn:microsoft.com/office/officeart/2005/8/layout/process5"/>
    <dgm:cxn modelId="{585533E4-AC82-7547-8557-1870BE77BEB1}" type="presParOf" srcId="{23589FC3-5A0E-144C-9D45-AE879FD23631}" destId="{D7976D1C-9593-D443-9BFE-2F002E6E1C17}" srcOrd="0" destOrd="0" presId="urn:microsoft.com/office/officeart/2005/8/layout/process5"/>
    <dgm:cxn modelId="{A542A505-DC89-524E-8842-32891B960CF9}" type="presParOf" srcId="{D6D5841E-8D1B-8542-B283-F5FC390382C8}" destId="{4F6F9DAE-6B48-9545-9B21-282BE081BA82}" srcOrd="6" destOrd="0" presId="urn:microsoft.com/office/officeart/2005/8/layout/process5"/>
    <dgm:cxn modelId="{AE1C4BC0-FEC2-6F45-A278-C11EAC848AFD}" type="presParOf" srcId="{D6D5841E-8D1B-8542-B283-F5FC390382C8}" destId="{D770A5D3-A1D9-B54F-8C4F-AC80120D4D3F}" srcOrd="7" destOrd="0" presId="urn:microsoft.com/office/officeart/2005/8/layout/process5"/>
    <dgm:cxn modelId="{579B6295-31DD-924B-87C1-4C707AFC12C1}" type="presParOf" srcId="{D770A5D3-A1D9-B54F-8C4F-AC80120D4D3F}" destId="{8F3F7904-AF9A-2B43-9079-4AC37EAA7A3D}" srcOrd="0" destOrd="0" presId="urn:microsoft.com/office/officeart/2005/8/layout/process5"/>
    <dgm:cxn modelId="{D33DA5E6-9380-D54E-B36F-ECB0B53FDFFF}" type="presParOf" srcId="{D6D5841E-8D1B-8542-B283-F5FC390382C8}" destId="{86616F5D-7E8A-F44E-AC50-3CF8CE606851}" srcOrd="8" destOrd="0" presId="urn:microsoft.com/office/officeart/2005/8/layout/process5"/>
    <dgm:cxn modelId="{5AF43749-6E35-084C-8D73-8F2D04D7D882}" type="presParOf" srcId="{D6D5841E-8D1B-8542-B283-F5FC390382C8}" destId="{E78F7583-70AC-994C-9B90-70F64400060A}" srcOrd="9" destOrd="0" presId="urn:microsoft.com/office/officeart/2005/8/layout/process5"/>
    <dgm:cxn modelId="{B801FDC5-9C95-8C46-A42D-7F27578E1D02}" type="presParOf" srcId="{E78F7583-70AC-994C-9B90-70F64400060A}" destId="{3D65F24D-8EC8-584E-8199-236512D6E42B}" srcOrd="0" destOrd="0" presId="urn:microsoft.com/office/officeart/2005/8/layout/process5"/>
    <dgm:cxn modelId="{9D876C7B-476A-314B-9BF0-BDC7CA94A646}" type="presParOf" srcId="{D6D5841E-8D1B-8542-B283-F5FC390382C8}" destId="{A8B26D2C-D39D-E840-AF9D-BA97560BBDC7}" srcOrd="10" destOrd="0" presId="urn:microsoft.com/office/officeart/2005/8/layout/process5"/>
    <dgm:cxn modelId="{07AD107A-F6D0-8C44-ADFA-2B2C06CF5F70}" type="presParOf" srcId="{D6D5841E-8D1B-8542-B283-F5FC390382C8}" destId="{AA0C814B-F89F-5A42-A007-83922C8FDC1A}" srcOrd="11" destOrd="0" presId="urn:microsoft.com/office/officeart/2005/8/layout/process5"/>
    <dgm:cxn modelId="{0162B71D-806B-7546-8A34-0A0E529CCE1F}" type="presParOf" srcId="{AA0C814B-F89F-5A42-A007-83922C8FDC1A}" destId="{2A307287-EE9B-4947-A770-C5460223BBC8}" srcOrd="0" destOrd="0" presId="urn:microsoft.com/office/officeart/2005/8/layout/process5"/>
    <dgm:cxn modelId="{ABA23795-F2DA-BE4D-A8D4-D21AE8C8C0D8}" type="presParOf" srcId="{D6D5841E-8D1B-8542-B283-F5FC390382C8}" destId="{0F24CB7F-08B6-6A40-BE69-932C41351C8A}" srcOrd="12" destOrd="0" presId="urn:microsoft.com/office/officeart/2005/8/layout/process5"/>
    <dgm:cxn modelId="{AFEAE984-242A-DB4E-98FC-D8D124A2B6BC}" type="presParOf" srcId="{D6D5841E-8D1B-8542-B283-F5FC390382C8}" destId="{8ED7FED0-F736-6C4D-9FB4-36D34B2CE4C6}" srcOrd="13" destOrd="0" presId="urn:microsoft.com/office/officeart/2005/8/layout/process5"/>
    <dgm:cxn modelId="{F1EBFED2-540B-6F43-9580-F53E6490AAEF}" type="presParOf" srcId="{8ED7FED0-F736-6C4D-9FB4-36D34B2CE4C6}" destId="{D5710D6A-9459-D94D-90B6-E40E37927787}" srcOrd="0" destOrd="0" presId="urn:microsoft.com/office/officeart/2005/8/layout/process5"/>
    <dgm:cxn modelId="{CD99C5AE-CDCE-004A-A37B-612844886CD2}" type="presParOf" srcId="{D6D5841E-8D1B-8542-B283-F5FC390382C8}" destId="{F3D2F712-D9E5-4B40-B5E6-8AA51E7339FD}" srcOrd="14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2EB727-D181-8D44-B4DE-F091CA5EEDC8}">
      <dsp:nvSpPr>
        <dsp:cNvPr id="0" name=""/>
        <dsp:cNvSpPr/>
      </dsp:nvSpPr>
      <dsp:spPr>
        <a:xfrm>
          <a:off x="4746" y="976732"/>
          <a:ext cx="2075177" cy="12451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Clean text Dataset</a:t>
          </a:r>
        </a:p>
      </dsp:txBody>
      <dsp:txXfrm>
        <a:off x="41214" y="1013200"/>
        <a:ext cx="2002241" cy="1172170"/>
      </dsp:txXfrm>
    </dsp:sp>
    <dsp:sp modelId="{9B3A295E-1487-6047-BFF2-D16956CD782D}">
      <dsp:nvSpPr>
        <dsp:cNvPr id="0" name=""/>
        <dsp:cNvSpPr/>
      </dsp:nvSpPr>
      <dsp:spPr>
        <a:xfrm>
          <a:off x="2262539" y="1341963"/>
          <a:ext cx="439937" cy="51464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2262539" y="1444892"/>
        <a:ext cx="307956" cy="308786"/>
      </dsp:txXfrm>
    </dsp:sp>
    <dsp:sp modelId="{5E4C3A33-1AAC-6A4A-BE2B-EE62A9F31474}">
      <dsp:nvSpPr>
        <dsp:cNvPr id="0" name=""/>
        <dsp:cNvSpPr/>
      </dsp:nvSpPr>
      <dsp:spPr>
        <a:xfrm>
          <a:off x="2909995" y="976732"/>
          <a:ext cx="2075177" cy="12451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Positive and Negative review column</a:t>
          </a:r>
        </a:p>
      </dsp:txBody>
      <dsp:txXfrm>
        <a:off x="2946463" y="1013200"/>
        <a:ext cx="2002241" cy="1172170"/>
      </dsp:txXfrm>
    </dsp:sp>
    <dsp:sp modelId="{E7F74DB1-C8E8-B248-90AB-807EEAC50197}">
      <dsp:nvSpPr>
        <dsp:cNvPr id="0" name=""/>
        <dsp:cNvSpPr/>
      </dsp:nvSpPr>
      <dsp:spPr>
        <a:xfrm>
          <a:off x="5167788" y="1341963"/>
          <a:ext cx="439937" cy="51464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5167788" y="1444892"/>
        <a:ext cx="307956" cy="308786"/>
      </dsp:txXfrm>
    </dsp:sp>
    <dsp:sp modelId="{8151B6C4-8F62-3048-A3B1-02DCA1D2B1EC}">
      <dsp:nvSpPr>
        <dsp:cNvPr id="0" name=""/>
        <dsp:cNvSpPr/>
      </dsp:nvSpPr>
      <dsp:spPr>
        <a:xfrm>
          <a:off x="5815244" y="976732"/>
          <a:ext cx="2075177" cy="12451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Count vectorize </a:t>
          </a:r>
        </a:p>
      </dsp:txBody>
      <dsp:txXfrm>
        <a:off x="5851712" y="1013200"/>
        <a:ext cx="2002241" cy="1172170"/>
      </dsp:txXfrm>
    </dsp:sp>
    <dsp:sp modelId="{23589FC3-5A0E-144C-9D45-AE879FD23631}">
      <dsp:nvSpPr>
        <dsp:cNvPr id="0" name=""/>
        <dsp:cNvSpPr/>
      </dsp:nvSpPr>
      <dsp:spPr>
        <a:xfrm>
          <a:off x="8073037" y="1341963"/>
          <a:ext cx="439937" cy="51464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8073037" y="1444892"/>
        <a:ext cx="307956" cy="308786"/>
      </dsp:txXfrm>
    </dsp:sp>
    <dsp:sp modelId="{4F6F9DAE-6B48-9545-9B21-282BE081BA82}">
      <dsp:nvSpPr>
        <dsp:cNvPr id="0" name=""/>
        <dsp:cNvSpPr/>
      </dsp:nvSpPr>
      <dsp:spPr>
        <a:xfrm>
          <a:off x="8720492" y="976732"/>
          <a:ext cx="2075177" cy="12451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Count # of times feature is in a  Negative or Positive reviews </a:t>
          </a:r>
        </a:p>
      </dsp:txBody>
      <dsp:txXfrm>
        <a:off x="8756960" y="1013200"/>
        <a:ext cx="2002241" cy="1172170"/>
      </dsp:txXfrm>
    </dsp:sp>
    <dsp:sp modelId="{D770A5D3-A1D9-B54F-8C4F-AC80120D4D3F}">
      <dsp:nvSpPr>
        <dsp:cNvPr id="0" name=""/>
        <dsp:cNvSpPr/>
      </dsp:nvSpPr>
      <dsp:spPr>
        <a:xfrm rot="5400000">
          <a:off x="9538112" y="2367101"/>
          <a:ext cx="439937" cy="51464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 rot="-5400000">
        <a:off x="9603688" y="2404455"/>
        <a:ext cx="308786" cy="307956"/>
      </dsp:txXfrm>
    </dsp:sp>
    <dsp:sp modelId="{86616F5D-7E8A-F44E-AC50-3CF8CE606851}">
      <dsp:nvSpPr>
        <dsp:cNvPr id="0" name=""/>
        <dsp:cNvSpPr/>
      </dsp:nvSpPr>
      <dsp:spPr>
        <a:xfrm>
          <a:off x="8720492" y="3051910"/>
          <a:ext cx="2075177" cy="12451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Calculate Negative and Positive Score</a:t>
          </a:r>
        </a:p>
      </dsp:txBody>
      <dsp:txXfrm>
        <a:off x="8756960" y="3088378"/>
        <a:ext cx="2002241" cy="1172170"/>
      </dsp:txXfrm>
    </dsp:sp>
    <dsp:sp modelId="{E78F7583-70AC-994C-9B90-70F64400060A}">
      <dsp:nvSpPr>
        <dsp:cNvPr id="0" name=""/>
        <dsp:cNvSpPr/>
      </dsp:nvSpPr>
      <dsp:spPr>
        <a:xfrm rot="10811430">
          <a:off x="8083339" y="3412321"/>
          <a:ext cx="450256" cy="51464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 rot="10800000">
        <a:off x="8218416" y="3515475"/>
        <a:ext cx="315179" cy="308786"/>
      </dsp:txXfrm>
    </dsp:sp>
    <dsp:sp modelId="{A8B26D2C-D39D-E840-AF9D-BA97560BBDC7}">
      <dsp:nvSpPr>
        <dsp:cNvPr id="0" name=""/>
        <dsp:cNvSpPr/>
      </dsp:nvSpPr>
      <dsp:spPr>
        <a:xfrm>
          <a:off x="5795778" y="3042185"/>
          <a:ext cx="2075177" cy="12451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Remove Positive Scores between (0.4-0.6)</a:t>
          </a:r>
        </a:p>
      </dsp:txBody>
      <dsp:txXfrm>
        <a:off x="5832246" y="3078653"/>
        <a:ext cx="2002241" cy="1172170"/>
      </dsp:txXfrm>
    </dsp:sp>
    <dsp:sp modelId="{AA0C814B-F89F-5A42-A007-83922C8FDC1A}">
      <dsp:nvSpPr>
        <dsp:cNvPr id="0" name=""/>
        <dsp:cNvSpPr/>
      </dsp:nvSpPr>
      <dsp:spPr>
        <a:xfrm rot="10788416">
          <a:off x="5187823" y="3412238"/>
          <a:ext cx="429623" cy="51464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 rot="10800000">
        <a:off x="5316710" y="3514950"/>
        <a:ext cx="300736" cy="308786"/>
      </dsp:txXfrm>
    </dsp:sp>
    <dsp:sp modelId="{0F24CB7F-08B6-6A40-BE69-932C41351C8A}">
      <dsp:nvSpPr>
        <dsp:cNvPr id="0" name=""/>
        <dsp:cNvSpPr/>
      </dsp:nvSpPr>
      <dsp:spPr>
        <a:xfrm>
          <a:off x="2909995" y="3051910"/>
          <a:ext cx="2075177" cy="12451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Calculate Polarity Score </a:t>
          </a:r>
        </a:p>
      </dsp:txBody>
      <dsp:txXfrm>
        <a:off x="2946463" y="3088378"/>
        <a:ext cx="2002241" cy="1172170"/>
      </dsp:txXfrm>
    </dsp:sp>
    <dsp:sp modelId="{8ED7FED0-F736-6C4D-9FB4-36D34B2CE4C6}">
      <dsp:nvSpPr>
        <dsp:cNvPr id="0" name=""/>
        <dsp:cNvSpPr/>
      </dsp:nvSpPr>
      <dsp:spPr>
        <a:xfrm rot="10800000">
          <a:off x="2287441" y="3417141"/>
          <a:ext cx="439937" cy="51464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 rot="10800000">
        <a:off x="2419422" y="3520070"/>
        <a:ext cx="307956" cy="308786"/>
      </dsp:txXfrm>
    </dsp:sp>
    <dsp:sp modelId="{F3D2F712-D9E5-4B40-B5E6-8AA51E7339FD}">
      <dsp:nvSpPr>
        <dsp:cNvPr id="0" name=""/>
        <dsp:cNvSpPr/>
      </dsp:nvSpPr>
      <dsp:spPr>
        <a:xfrm>
          <a:off x="4746" y="3051910"/>
          <a:ext cx="2075177" cy="12451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Lexicon created</a:t>
          </a:r>
        </a:p>
      </dsp:txBody>
      <dsp:txXfrm>
        <a:off x="41214" y="3088378"/>
        <a:ext cx="2002241" cy="11721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8CB05E-9F1D-4FC9-B8EF-B15A4D7C5CC9}" type="datetimeFigureOut">
              <a:rPr lang="en-US" smtClean="0"/>
              <a:t>11/15/19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57CC3A-7C3D-48AD-861C-F7E73376E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1320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elp.com/developers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www.yelp.com/dataset" TargetMode="External"/><Relationship Id="rId4" Type="http://schemas.openxmlformats.org/officeDocument/2006/relationships/hyperlink" Target="https://www.yelp.com/knowledge" TargetMode="Externa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what are NAICS Codes? It’s a system defined by the government so it’s really nice to learn about it. </a:t>
            </a:r>
          </a:p>
          <a:p>
            <a:r>
              <a:rPr lang="en-US" dirty="0"/>
              <a:t>Developed jointly by US, Canada, and Mexico for the business statistics in North America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57CC3A-7C3D-48AD-861C-F7E73376ED0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697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1066633/1,266,827 = 84.2%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57CC3A-7C3D-48AD-861C-F7E73376ED0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5766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From the Yelp Dataset, used Business &amp; Reviews for text mining</a:t>
            </a:r>
          </a:p>
          <a:p>
            <a:r>
              <a:rPr lang="en-US" dirty="0"/>
              <a:t>Only the Accommodation and Food Services sector</a:t>
            </a:r>
          </a:p>
          <a:p>
            <a:r>
              <a:rPr lang="en-US" dirty="0"/>
              <a:t>Using Methodology for Twitter Sentiment Analysis, created domain specific lexicon</a:t>
            </a:r>
          </a:p>
          <a:p>
            <a:r>
              <a:rPr lang="en-US" dirty="0"/>
              <a:t>Under sampling gave </a:t>
            </a:r>
            <a:r>
              <a:rPr lang="en-US"/>
              <a:t>better results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57CC3A-7C3D-48AD-861C-F7E73376ED09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7268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3 Sectors have a range of Codes..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Manufacturing (31-33), Retail Trade (44-45) and Transportation and Warehousing (48-49)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57CC3A-7C3D-48AD-861C-F7E73376ED0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7690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Score from review and ratings from social sites</a:t>
            </a:r>
          </a:p>
          <a:p>
            <a:r>
              <a:rPr lang="en-US" dirty="0"/>
              <a:t>Compare the industries within a platform</a:t>
            </a:r>
          </a:p>
          <a:p>
            <a:r>
              <a:rPr lang="en-US" dirty="0"/>
              <a:t>Compare what reviews from different platforms say about an industry</a:t>
            </a:r>
          </a:p>
          <a:p>
            <a:r>
              <a:rPr lang="en-US" dirty="0"/>
              <a:t>_Reviews are very essential for companies because they directly affect the success of companies. If the people don’t like their product or service, they need to improvise.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57CC3A-7C3D-48AD-861C-F7E73376ED0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3132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paper showed their study of the key concepts used in Opinion Mining and Sentiment Analysis. They compared ML, Lex, </a:t>
            </a:r>
            <a:r>
              <a:rPr lang="en-US" dirty="0" err="1"/>
              <a:t>Hyb</a:t>
            </a:r>
            <a:endParaRPr lang="en-US" dirty="0"/>
          </a:p>
          <a:p>
            <a:r>
              <a:rPr lang="en-US" dirty="0"/>
              <a:t>Supervised Machine learning algorithms for sentiment classification. Training dataset to train the classifier and test to evaluate.</a:t>
            </a:r>
          </a:p>
          <a:p>
            <a:r>
              <a:rPr lang="en-US" dirty="0"/>
              <a:t>Lexicon (unsupervised), sentiment dictionary with sentiment words are used for sentiment classification. The dictionary contains polarity of each word. Which will be matched with words in the document/review. They classified as positive/negative. We used this technique so it’ll be described better later.</a:t>
            </a:r>
          </a:p>
          <a:p>
            <a:r>
              <a:rPr lang="en-US" dirty="0"/>
              <a:t>Hybrid uses both where the lexicons are used in machine learning algorithms. General purpose lexicon or specific lexicon determining polarity were fed into SVM. </a:t>
            </a:r>
          </a:p>
          <a:p>
            <a:r>
              <a:rPr lang="en-US" dirty="0"/>
              <a:t>Hybrid High accuracy from supervised machine learning algorithm and achieving stability for lexicon based approach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57CC3A-7C3D-48AD-861C-F7E73376ED0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3224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paper also used ML and Lexicon. It used a dictionary of words with assigned sentiment scores to calculate the polarity. Then they used machine learning algorithms of Naïve Bayes and SVM for text classification. </a:t>
            </a:r>
          </a:p>
          <a:p>
            <a:r>
              <a:rPr lang="en-US" dirty="0"/>
              <a:t>The quality of classification in the lexicon-based approach depends solely on the quality of the lexicon.</a:t>
            </a:r>
          </a:p>
          <a:p>
            <a:r>
              <a:rPr lang="en-US" dirty="0"/>
              <a:t>They described 6 sentiment lexicons that researchers created.</a:t>
            </a:r>
          </a:p>
          <a:p>
            <a:r>
              <a:rPr lang="en-US" dirty="0"/>
              <a:t>As creation of a good lexicon is crucial for lexicon-based method, selection of features is essential for machine learning model</a:t>
            </a:r>
          </a:p>
          <a:p>
            <a:r>
              <a:rPr lang="en-US" dirty="0"/>
              <a:t>Twitter: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Naïve Bayes, Support Vector Machine, and Decision Tree classifier method</a:t>
            </a:r>
          </a:p>
          <a:p>
            <a:r>
              <a:rPr lang="en-US" dirty="0"/>
              <a:t>NBR is a clean reputation value of a brand digitally- simplify the measurement of consumer’s loyalty. SVM better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57CC3A-7C3D-48AD-861C-F7E73376ED0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9160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57CC3A-7C3D-48AD-861C-F7E73376ED0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1436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Tools for developers </a:t>
            </a:r>
            <a:r>
              <a:rPr lang="en-US" dirty="0">
                <a:hlinkClick r:id="rId3"/>
              </a:rPr>
              <a:t>https://www.yelp.com/developers</a:t>
            </a:r>
            <a:r>
              <a:rPr lang="en-US" dirty="0"/>
              <a:t> 8 tools</a:t>
            </a:r>
            <a:endParaRPr lang="en-US" dirty="0">
              <a:hlinkClick r:id="rId4"/>
            </a:endParaRP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hlinkClick r:id="rId4"/>
              </a:rPr>
              <a:t>https://www.yelp.com/knowledge</a:t>
            </a:r>
            <a:r>
              <a:rPr lang="en-US" dirty="0"/>
              <a:t>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199M+ Reviews, location data</a:t>
            </a:r>
            <a:endParaRPr lang="en-US" dirty="0"/>
          </a:p>
          <a:p>
            <a:r>
              <a:rPr lang="en-US" dirty="0">
                <a:hlinkClick r:id="rId5"/>
              </a:rPr>
              <a:t>https://www.yelp.com/dataset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57CC3A-7C3D-48AD-861C-F7E73376ED0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2203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6 Json files</a:t>
            </a:r>
          </a:p>
          <a:p>
            <a:r>
              <a:rPr lang="en-US" dirty="0"/>
              <a:t>Selected businesses who’s category matched NAICS subsectors</a:t>
            </a:r>
          </a:p>
          <a:p>
            <a:r>
              <a:rPr lang="en-US" dirty="0"/>
              <a:t>Subsectors of those 18530 businesses</a:t>
            </a:r>
          </a:p>
          <a:p>
            <a:r>
              <a:rPr lang="en-US" dirty="0"/>
              <a:t>1.2mil reviews of those businesses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57CC3A-7C3D-48AD-861C-F7E73376ED0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3120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Matched business with NAICS subsectors</a:t>
            </a:r>
          </a:p>
          <a:p>
            <a:r>
              <a:rPr lang="en-US" dirty="0"/>
              <a:t>Only selected businesses in 1 NAICS code, after checking if in multiple NAICS code</a:t>
            </a:r>
          </a:p>
          <a:p>
            <a:r>
              <a:rPr lang="en-US" dirty="0"/>
              <a:t>Only selected US businesses</a:t>
            </a:r>
          </a:p>
          <a:p>
            <a:r>
              <a:rPr lang="en-US" dirty="0"/>
              <a:t>1.2mil reviews… 467000 reviews of AFS</a:t>
            </a:r>
          </a:p>
          <a:p>
            <a:r>
              <a:rPr lang="en-US" dirty="0" err="1"/>
              <a:t>Langdetect</a:t>
            </a:r>
            <a:r>
              <a:rPr lang="en-US" dirty="0"/>
              <a:t> English (12000+ non-English)</a:t>
            </a:r>
          </a:p>
          <a:p>
            <a:r>
              <a:rPr lang="en-US" dirty="0"/>
              <a:t>Created column of the star ratings to 0-1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57CC3A-7C3D-48AD-861C-F7E73376ED0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671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8300F64-7185-4D73-96F7-509A64BCD0EA}" type="datetimeFigureOut">
              <a:rPr lang="en-US" smtClean="0"/>
              <a:t>11/15/19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89D93B0-40B1-487E-8AD5-531CC8732F2C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3306579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00F64-7185-4D73-96F7-509A64BCD0EA}" type="datetimeFigureOut">
              <a:rPr lang="en-US" smtClean="0"/>
              <a:t>11/15/19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D93B0-40B1-487E-8AD5-531CC8732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437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00F64-7185-4D73-96F7-509A64BCD0EA}" type="datetimeFigureOut">
              <a:rPr lang="en-US" smtClean="0"/>
              <a:t>11/15/19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D93B0-40B1-487E-8AD5-531CC8732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383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00F64-7185-4D73-96F7-509A64BCD0EA}" type="datetimeFigureOut">
              <a:rPr lang="en-US" smtClean="0"/>
              <a:t>11/15/19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D93B0-40B1-487E-8AD5-531CC8732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029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8300F64-7185-4D73-96F7-509A64BCD0EA}" type="datetimeFigureOut">
              <a:rPr lang="en-US" smtClean="0"/>
              <a:t>11/15/19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89D93B0-40B1-487E-8AD5-531CC8732F2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0371076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00F64-7185-4D73-96F7-509A64BCD0EA}" type="datetimeFigureOut">
              <a:rPr lang="en-US" smtClean="0"/>
              <a:t>11/15/19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D93B0-40B1-487E-8AD5-531CC8732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308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00F64-7185-4D73-96F7-509A64BCD0EA}" type="datetimeFigureOut">
              <a:rPr lang="en-US" smtClean="0"/>
              <a:t>11/15/19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D93B0-40B1-487E-8AD5-531CC8732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804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00F64-7185-4D73-96F7-509A64BCD0EA}" type="datetimeFigureOut">
              <a:rPr lang="en-US" smtClean="0"/>
              <a:t>11/15/19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D93B0-40B1-487E-8AD5-531CC8732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43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00F64-7185-4D73-96F7-509A64BCD0EA}" type="datetimeFigureOut">
              <a:rPr lang="en-US" smtClean="0"/>
              <a:t>11/15/19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D93B0-40B1-487E-8AD5-531CC8732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588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8300F64-7185-4D73-96F7-509A64BCD0EA}" type="datetimeFigureOut">
              <a:rPr lang="en-US" smtClean="0"/>
              <a:t>11/15/19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89D93B0-40B1-487E-8AD5-531CC8732F2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34181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8300F64-7185-4D73-96F7-509A64BCD0EA}" type="datetimeFigureOut">
              <a:rPr lang="en-US" smtClean="0"/>
              <a:t>11/15/19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89D93B0-40B1-487E-8AD5-531CC8732F2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86773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8300F64-7185-4D73-96F7-509A64BCD0EA}" type="datetimeFigureOut">
              <a:rPr lang="en-US" smtClean="0"/>
              <a:t>11/15/19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B89D93B0-40B1-487E-8AD5-531CC8732F2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10292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5" Type="http://schemas.openxmlformats.org/officeDocument/2006/relationships/image" Target="../media/image8.png"/><Relationship Id="rId4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7">
            <a:extLst>
              <a:ext uri="{FF2B5EF4-FFF2-40B4-BE49-F238E27FC236}">
                <a16:creationId xmlns:a16="http://schemas.microsoft.com/office/drawing/2014/main" id="{51D149FF-24EA-4575-93C6-D58A02586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808884-5B85-4EDB-973B-F60D1BF10C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39520" y="1480930"/>
            <a:ext cx="5492791" cy="3672027"/>
          </a:xfrm>
        </p:spPr>
        <p:txBody>
          <a:bodyPr anchor="ctr">
            <a:normAutofit/>
          </a:bodyPr>
          <a:lstStyle/>
          <a:p>
            <a:pPr algn="r"/>
            <a:r>
              <a:rPr lang="en-US" sz="4800" dirty="0"/>
              <a:t>Assessment scores for NAICS CODES using reviews</a:t>
            </a:r>
            <a:endParaRPr lang="en-US" sz="4800" i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5B63E5-4665-47CA-9A24-55DFC2DC2F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98058" y="1480930"/>
            <a:ext cx="2728917" cy="3732515"/>
          </a:xfrm>
        </p:spPr>
        <p:txBody>
          <a:bodyPr anchor="ctr">
            <a:normAutofit/>
          </a:bodyPr>
          <a:lstStyle/>
          <a:p>
            <a:pPr algn="l"/>
            <a:r>
              <a:rPr lang="en-US" sz="2000" dirty="0"/>
              <a:t>Ankur Patel</a:t>
            </a:r>
          </a:p>
          <a:p>
            <a:pPr algn="l"/>
            <a:r>
              <a:rPr lang="en-US" sz="2000" dirty="0" err="1"/>
              <a:t>Drazen</a:t>
            </a:r>
            <a:r>
              <a:rPr lang="en-US" sz="2000" dirty="0"/>
              <a:t> Zack</a:t>
            </a:r>
          </a:p>
        </p:txBody>
      </p:sp>
      <p:sp>
        <p:nvSpPr>
          <p:cNvPr id="16" name="Rectangle 9">
            <a:extLst>
              <a:ext uri="{FF2B5EF4-FFF2-40B4-BE49-F238E27FC236}">
                <a16:creationId xmlns:a16="http://schemas.microsoft.com/office/drawing/2014/main" id="{CC965133-69F4-4869-A4C0-97C9B2B60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6"/>
            <a:ext cx="2108425" cy="68576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43FEB8E0-28C6-45D4-B8D7-F36F09074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1125266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09EBF91-BD5B-4CA7-8B07-993751CD3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16357" y="2463421"/>
            <a:ext cx="0" cy="2033516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92908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DCFA4-477E-4642-8335-F2FE15817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 Exploration Google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6E03BB-11F8-F441-956A-4A6E528BC1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Plenty of reviews of each industry </a:t>
            </a:r>
          </a:p>
          <a:p>
            <a:r>
              <a:rPr lang="en-US" dirty="0"/>
              <a:t>Google Place API</a:t>
            </a:r>
          </a:p>
          <a:p>
            <a:pPr lvl="1"/>
            <a:r>
              <a:rPr lang="en-US" dirty="0"/>
              <a:t>Atmosphere Data (rating, reviews)</a:t>
            </a:r>
          </a:p>
          <a:p>
            <a:r>
              <a:rPr lang="en-US" dirty="0"/>
              <a:t>Pay as you go plan</a:t>
            </a:r>
          </a:p>
          <a:p>
            <a:r>
              <a:rPr lang="en-US" dirty="0"/>
              <a:t>Only 5 reviews per business</a:t>
            </a:r>
          </a:p>
          <a:p>
            <a:r>
              <a:rPr lang="en-US" dirty="0"/>
              <a:t>Google Place API was used</a:t>
            </a:r>
          </a:p>
          <a:p>
            <a:pPr lvl="1"/>
            <a:r>
              <a:rPr lang="en-US" i="0" dirty="0"/>
              <a:t>14,000 businesses of 18,530</a:t>
            </a:r>
          </a:p>
          <a:p>
            <a:pPr lvl="1"/>
            <a:r>
              <a:rPr lang="en-US" i="0" dirty="0"/>
              <a:t>64,000 to 65,000 reviews in all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E5CEBD-B63F-1C4E-B7BE-1C97B5FFBB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9579" y="4619692"/>
            <a:ext cx="3797300" cy="15875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chemeClr val="tx1"/>
            </a:solidFill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FD743E0-64BE-B44B-BA18-E64F550AA3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365" y="2171700"/>
            <a:ext cx="3935727" cy="181091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chemeClr val="tx1"/>
            </a:solidFill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9591705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487A3-83CD-FA47-8CFC-E39787929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 Exploration Yelp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0B37BF-3FB4-D94A-9C9E-30BD6B0867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Limited industries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Yelp does not allow scraping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Limits of 1000 pages and 30000 companies per category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Yelp Knowledge for Yelp Reviews</a:t>
            </a:r>
          </a:p>
          <a:p>
            <a:pPr marL="742950" lvl="1" indent="-285750">
              <a:buFont typeface="Franklin Gothic Book" panose="020B0503020102020204" pitchFamily="34" charset="0"/>
              <a:buChar char="-"/>
            </a:pPr>
            <a:r>
              <a:rPr lang="en-US" dirty="0"/>
              <a:t>Local Analytics &amp; Sentiment (with Partners)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Yelp Open Dataset</a:t>
            </a:r>
          </a:p>
          <a:p>
            <a:pPr marL="742950" lvl="1" indent="-285750">
              <a:buFont typeface="Franklin Gothic Book" panose="020B0503020102020204" pitchFamily="34" charset="0"/>
              <a:buChar char="-"/>
            </a:pPr>
            <a:r>
              <a:rPr lang="en-US" dirty="0"/>
              <a:t>An all-purpose dataset for learning</a:t>
            </a:r>
          </a:p>
          <a:p>
            <a:pPr marL="742950" lvl="1" indent="-285750">
              <a:buFont typeface="Franklin Gothic Book" panose="020B0503020102020204" pitchFamily="34" charset="0"/>
              <a:buChar char="-"/>
            </a:pPr>
            <a:r>
              <a:rPr lang="en-US" dirty="0"/>
              <a:t>Text Mining for Assessment Scores for NAICS Codes</a:t>
            </a:r>
          </a:p>
          <a:p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75CB8EE-F10F-1A4A-85BC-8641DE3C8A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0588" y="2286000"/>
            <a:ext cx="3323617" cy="166180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chemeClr val="tx1"/>
            </a:solidFill>
            <a:prstDash val="solid"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Picture 2" descr="Image result for yelp api">
            <a:extLst>
              <a:ext uri="{FF2B5EF4-FFF2-40B4-BE49-F238E27FC236}">
                <a16:creationId xmlns:a16="http://schemas.microsoft.com/office/drawing/2014/main" id="{EA9491DD-33B4-C04F-9801-4BB9069782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0588" y="4412608"/>
            <a:ext cx="3257550" cy="1609725"/>
          </a:xfrm>
          <a:prstGeom prst="rect">
            <a:avLst/>
          </a:prstGeom>
          <a:noFill/>
          <a:effectLst>
            <a:reflection blurRad="101600" endPos="31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39389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17672-73B1-4829-A7E6-03BD6B13E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Mining </a:t>
            </a:r>
            <a:br>
              <a:rPr lang="en-US" dirty="0"/>
            </a:br>
            <a:r>
              <a:rPr lang="en-US" i="1" dirty="0"/>
              <a:t>Yelp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0DD59-37F3-4EBB-B325-1FF7E9B43A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728127"/>
            <a:ext cx="9601200" cy="3581400"/>
          </a:xfrm>
        </p:spPr>
        <p:txBody>
          <a:bodyPr/>
          <a:lstStyle/>
          <a:p>
            <a:r>
              <a:rPr lang="en-US" dirty="0"/>
              <a:t>Due to limitations, the goal for this capstone is to create assessment scores for the NAICS Code 72 of Accommodation and Food Services using reviews in the Yelp dataset.</a:t>
            </a:r>
          </a:p>
        </p:txBody>
      </p:sp>
    </p:spTree>
    <p:extLst>
      <p:ext uri="{BB962C8B-B14F-4D97-AF65-F5344CB8AC3E}">
        <p14:creationId xmlns:p14="http://schemas.microsoft.com/office/powerpoint/2010/main" val="10913273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DAF5F-D830-4F7C-846A-6E1999A14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834664" cy="1485900"/>
          </a:xfrm>
        </p:spPr>
        <p:txBody>
          <a:bodyPr>
            <a:normAutofit/>
          </a:bodyPr>
          <a:lstStyle/>
          <a:p>
            <a:pPr fontAlgn="base"/>
            <a:r>
              <a:rPr lang="en-US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10CB77-917C-41FC-90D9-3A8F2D0301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877437"/>
            <a:ext cx="4480561" cy="4338537"/>
          </a:xfrm>
        </p:spPr>
        <p:txBody>
          <a:bodyPr>
            <a:normAutofit/>
          </a:bodyPr>
          <a:lstStyle/>
          <a:p>
            <a:r>
              <a:rPr lang="en-US" dirty="0"/>
              <a:t>Yelp Dataset Challenge</a:t>
            </a:r>
          </a:p>
          <a:p>
            <a:r>
              <a:rPr lang="en-US" dirty="0"/>
              <a:t>Used the business and reviews .</a:t>
            </a:r>
            <a:r>
              <a:rPr lang="en-US" dirty="0" err="1"/>
              <a:t>json</a:t>
            </a:r>
            <a:r>
              <a:rPr lang="en-US" dirty="0"/>
              <a:t> files </a:t>
            </a:r>
          </a:p>
          <a:p>
            <a:r>
              <a:rPr lang="en-US" dirty="0"/>
              <a:t>192,609 Businesses</a:t>
            </a:r>
          </a:p>
          <a:p>
            <a:pPr lvl="1"/>
            <a:r>
              <a:rPr lang="en-US" dirty="0"/>
              <a:t>18,530 Unique Businesses</a:t>
            </a:r>
          </a:p>
          <a:p>
            <a:r>
              <a:rPr lang="en-US" dirty="0"/>
              <a:t>6,685,900 Reviews total</a:t>
            </a:r>
          </a:p>
          <a:p>
            <a:pPr lvl="1"/>
            <a:r>
              <a:rPr lang="en-US" dirty="0"/>
              <a:t>1,266,827 Reviews fit a NAICS Code</a:t>
            </a:r>
          </a:p>
          <a:p>
            <a:r>
              <a:rPr lang="en-US" dirty="0"/>
              <a:t>Used only Accommodation and Food Services</a:t>
            </a:r>
          </a:p>
          <a:p>
            <a:pPr lvl="1"/>
            <a:r>
              <a:rPr lang="en-US" dirty="0"/>
              <a:t>Sample of 467,688 reviews</a:t>
            </a:r>
          </a:p>
          <a:p>
            <a:pPr marL="530352" lvl="1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6FD255-60C0-466F-A39A-3020452E22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3305" y="1001950"/>
            <a:ext cx="5934880" cy="195850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chemeClr val="tx1"/>
            </a:solidFill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FF3370CF-4DBD-3046-9E8A-8CA4E127C7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8533" y="3482503"/>
            <a:ext cx="3864424" cy="296932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38100">
            <a:solidFill>
              <a:schemeClr val="tx1"/>
            </a:solidFill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5628946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351B5-4C67-0F4A-9F4B-42310C00E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Business File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4848F0B-71D0-9F42-A2D2-802DE883BC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2404" y="1694197"/>
            <a:ext cx="3620456" cy="473740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chemeClr val="tx1"/>
            </a:solidFill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9984187-CBDF-3C42-A927-42F9B5ED43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2234" y="1694197"/>
            <a:ext cx="5217502" cy="473740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chemeClr val="tx1"/>
            </a:solidFill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2162544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6791D-B930-314A-B79F-380512ED9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 Reviews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6EDE306-2F73-1743-8299-3F806BBDDE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34203" y="1645179"/>
            <a:ext cx="5512519" cy="473778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chemeClr val="tx1"/>
            </a:solidFill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6197938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CB941-96DA-4140-BBAB-63E7FF8E3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 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E6E0A-2A82-4F2D-92A5-27BCE22781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74800"/>
            <a:ext cx="9867014" cy="5038651"/>
          </a:xfrm>
        </p:spPr>
        <p:txBody>
          <a:bodyPr>
            <a:normAutofit fontScale="40000" lnSpcReduction="20000"/>
          </a:bodyPr>
          <a:lstStyle/>
          <a:p>
            <a:r>
              <a:rPr lang="en-US" sz="3500" dirty="0"/>
              <a:t>Used categories column from business file to match to NAICS subsectors</a:t>
            </a:r>
          </a:p>
          <a:p>
            <a:r>
              <a:rPr lang="en-US" sz="3500" dirty="0"/>
              <a:t>Checked for businesses in more than one NACIS Code</a:t>
            </a:r>
          </a:p>
          <a:p>
            <a:pPr lvl="1"/>
            <a:r>
              <a:rPr lang="en-US" sz="3500" dirty="0"/>
              <a:t>Can only be in one NACIS Code</a:t>
            </a:r>
          </a:p>
          <a:p>
            <a:r>
              <a:rPr lang="en-US" sz="3500" dirty="0"/>
              <a:t>Filtered out non–US businesses </a:t>
            </a:r>
          </a:p>
          <a:p>
            <a:r>
              <a:rPr lang="en-US" sz="3500" dirty="0"/>
              <a:t>Merged businesses that fit a NAICS code in the business file to review file</a:t>
            </a:r>
          </a:p>
          <a:p>
            <a:pPr lvl="1"/>
            <a:r>
              <a:rPr lang="en-US" sz="3500" dirty="0"/>
              <a:t>6,685,900 reviews to 1,266,827 reviews </a:t>
            </a:r>
          </a:p>
          <a:p>
            <a:r>
              <a:rPr lang="en-US" sz="3500" dirty="0"/>
              <a:t>Took  a sample of Accommodation and Food Services</a:t>
            </a:r>
          </a:p>
          <a:p>
            <a:pPr lvl="1"/>
            <a:r>
              <a:rPr lang="en-US" sz="3500" dirty="0"/>
              <a:t>1 million plus reviews to 467,688</a:t>
            </a:r>
          </a:p>
          <a:p>
            <a:r>
              <a:rPr lang="en-US" sz="3500" dirty="0"/>
              <a:t>Checked to see if all reviews were in English </a:t>
            </a:r>
          </a:p>
          <a:p>
            <a:pPr lvl="1"/>
            <a:r>
              <a:rPr lang="en-US" sz="3500" dirty="0"/>
              <a:t>“</a:t>
            </a:r>
            <a:r>
              <a:rPr lang="en-US" sz="3500" dirty="0" err="1"/>
              <a:t>langdetect</a:t>
            </a:r>
            <a:r>
              <a:rPr lang="en-US" sz="3500" dirty="0"/>
              <a:t>” library in python</a:t>
            </a:r>
          </a:p>
          <a:p>
            <a:pPr lvl="1"/>
            <a:r>
              <a:rPr lang="en-US" sz="3500" dirty="0"/>
              <a:t>467,688 reviews  to  454,427 reviews </a:t>
            </a:r>
          </a:p>
          <a:p>
            <a:r>
              <a:rPr lang="en-US" sz="3500" dirty="0"/>
              <a:t>Added a column for positive and negative reviews by star rating</a:t>
            </a:r>
          </a:p>
          <a:p>
            <a:pPr lvl="1"/>
            <a:r>
              <a:rPr lang="en-US" sz="3500" dirty="0"/>
              <a:t>&gt; 3 positive(1), &lt;= 3 negative (0)</a:t>
            </a:r>
          </a:p>
          <a:p>
            <a:r>
              <a:rPr lang="en-US" sz="3500" dirty="0"/>
              <a:t>Cleaning Text</a:t>
            </a:r>
          </a:p>
          <a:p>
            <a:pPr lvl="1"/>
            <a:r>
              <a:rPr lang="en-US" sz="3500" dirty="0"/>
              <a:t>Lowercase</a:t>
            </a:r>
          </a:p>
          <a:p>
            <a:pPr lvl="1"/>
            <a:r>
              <a:rPr lang="en-US" sz="3500" dirty="0"/>
              <a:t>Removing punctuation </a:t>
            </a:r>
          </a:p>
          <a:p>
            <a:pPr lvl="1"/>
            <a:r>
              <a:rPr lang="en-US" sz="3500"/>
              <a:t>Stopwords</a:t>
            </a:r>
            <a:endParaRPr lang="en-US" sz="3500" dirty="0"/>
          </a:p>
          <a:p>
            <a:pPr lvl="1"/>
            <a:r>
              <a:rPr lang="en-US" sz="3500" i="0" dirty="0"/>
              <a:t>Stemming and Lemmatization</a:t>
            </a:r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6337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BE222-7AF3-435B-9B85-CFCDF135A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9892D-399E-43FE-8EC9-FA76F11C7A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60220"/>
            <a:ext cx="9601200" cy="3992880"/>
          </a:xfrm>
        </p:spPr>
        <p:txBody>
          <a:bodyPr/>
          <a:lstStyle/>
          <a:p>
            <a:r>
              <a:rPr lang="en-US" dirty="0"/>
              <a:t>84.2% is Accommodation and Food Services</a:t>
            </a:r>
          </a:p>
          <a:p>
            <a:pPr lvl="1"/>
            <a:r>
              <a:rPr lang="en-US" dirty="0"/>
              <a:t>Selected 454,427 English reviews</a:t>
            </a:r>
          </a:p>
          <a:p>
            <a:endParaRPr lang="en-US" dirty="0"/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F21ABB04-D8BC-4D8F-A503-C81397091A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773371"/>
            <a:ext cx="10720620" cy="3513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6485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9B8C2-8C1B-42E2-9E3E-6513215B0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E0F521-B110-4EE5-811C-555780169D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slicing dataset and grouping with stars, ratio of 1</a:t>
            </a:r>
            <a:r>
              <a:rPr lang="en-US" i="1" dirty="0"/>
              <a:t>(4,5)</a:t>
            </a:r>
            <a:r>
              <a:rPr lang="en-US" dirty="0"/>
              <a:t> to 0</a:t>
            </a:r>
            <a:r>
              <a:rPr lang="en-US" i="1" dirty="0"/>
              <a:t>(1,2)</a:t>
            </a:r>
            <a:r>
              <a:rPr lang="en-US" dirty="0"/>
              <a:t> was 3.7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AF2BAB05-DCC0-4481-BE0E-D9D980C753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267" y="3520440"/>
            <a:ext cx="5586049" cy="2989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4DEE4F90-58BE-43FE-A774-FA3D725B07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8316" y="3491389"/>
            <a:ext cx="5788417" cy="3092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6038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C6A90-FBF6-6D4B-AED4-D1CE22DF4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Sentiment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CE591-FA0A-4E41-8B18-9EFC7E468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19072"/>
            <a:ext cx="9601200" cy="4048328"/>
          </a:xfrm>
        </p:spPr>
        <p:txBody>
          <a:bodyPr>
            <a:normAutofit/>
          </a:bodyPr>
          <a:lstStyle/>
          <a:p>
            <a:r>
              <a:rPr lang="en-US" dirty="0"/>
              <a:t>Pre made lexicons</a:t>
            </a:r>
          </a:p>
          <a:p>
            <a:pPr lvl="1"/>
            <a:r>
              <a:rPr lang="en-US" dirty="0" err="1"/>
              <a:t>Textblob</a:t>
            </a:r>
            <a:r>
              <a:rPr lang="en-US" dirty="0"/>
              <a:t> (-1,1)</a:t>
            </a:r>
          </a:p>
          <a:p>
            <a:pPr lvl="2"/>
            <a:r>
              <a:rPr lang="en-US" sz="1600" i="0" dirty="0"/>
              <a:t>Lexicon from Stanford NLTK, the training data was movie reviews</a:t>
            </a:r>
            <a:endParaRPr lang="en-US" sz="1600" dirty="0"/>
          </a:p>
          <a:p>
            <a:pPr lvl="1"/>
            <a:r>
              <a:rPr lang="en-US" dirty="0"/>
              <a:t>Vader (-1,1)</a:t>
            </a:r>
          </a:p>
          <a:p>
            <a:pPr lvl="2"/>
            <a:r>
              <a:rPr lang="en-US" sz="1600" dirty="0"/>
              <a:t>Social media lexicon </a:t>
            </a:r>
          </a:p>
          <a:p>
            <a:pPr lvl="1"/>
            <a:r>
              <a:rPr lang="en-US" dirty="0" err="1"/>
              <a:t>Afinn</a:t>
            </a:r>
            <a:r>
              <a:rPr lang="en-US" dirty="0"/>
              <a:t> (word score from -5,5)</a:t>
            </a:r>
          </a:p>
          <a:p>
            <a:pPr lvl="2"/>
            <a:r>
              <a:rPr lang="en-US" sz="1600" dirty="0"/>
              <a:t>Manually rated by </a:t>
            </a:r>
            <a:r>
              <a:rPr lang="en-US" sz="1600" i="0" dirty="0"/>
              <a:t>Finn </a:t>
            </a:r>
            <a:r>
              <a:rPr lang="en-US" sz="1600" i="0" dirty="0" err="1"/>
              <a:t>Årup</a:t>
            </a:r>
            <a:r>
              <a:rPr lang="en-US" sz="1600" i="0" dirty="0"/>
              <a:t> Nielsen</a:t>
            </a:r>
          </a:p>
          <a:p>
            <a:r>
              <a:rPr lang="en-US" dirty="0"/>
              <a:t>Domain specific lexicon</a:t>
            </a:r>
          </a:p>
          <a:p>
            <a:pPr lvl="1"/>
            <a:r>
              <a:rPr lang="en-US" dirty="0"/>
              <a:t>Methodology for Twitter Sentiment Analysis </a:t>
            </a:r>
          </a:p>
          <a:p>
            <a:pPr lvl="1"/>
            <a:r>
              <a:rPr lang="en-US" dirty="0"/>
              <a:t>Create a lexicon from trained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10D106-2617-C347-A003-3D191E213E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9698" y="2850204"/>
            <a:ext cx="3517476" cy="184906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chemeClr val="tx1"/>
            </a:solidFill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50398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8A813-0ECF-9843-AD37-05B7F3FB5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NAICS Codes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A5EC3-B4CC-4641-8DE8-7B90623F93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77437"/>
            <a:ext cx="5953328" cy="444554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North American Industry Classification System</a:t>
            </a:r>
          </a:p>
          <a:p>
            <a:r>
              <a:rPr lang="en-US" dirty="0"/>
              <a:t>Code system developed for use by the Federal Statistical Agencies</a:t>
            </a:r>
          </a:p>
          <a:p>
            <a:r>
              <a:rPr lang="en-US" dirty="0"/>
              <a:t>For collection, analysis and publication of statistical data for the US Economy </a:t>
            </a:r>
          </a:p>
          <a:p>
            <a:r>
              <a:rPr lang="en-US" dirty="0"/>
              <a:t>Establishments are classified to an industry according to the primary business activity</a:t>
            </a:r>
          </a:p>
          <a:p>
            <a:r>
              <a:rPr lang="en-US" dirty="0"/>
              <a:t>Organization:</a:t>
            </a:r>
          </a:p>
          <a:p>
            <a:pPr lvl="1"/>
            <a:r>
              <a:rPr lang="en-US" dirty="0"/>
              <a:t>Sector: 2-digit code</a:t>
            </a:r>
          </a:p>
          <a:p>
            <a:pPr lvl="1" fontAlgn="base"/>
            <a:r>
              <a:rPr lang="en-US" dirty="0"/>
              <a:t>Subsector: 3-digit code</a:t>
            </a:r>
          </a:p>
          <a:p>
            <a:pPr lvl="1" fontAlgn="base"/>
            <a:r>
              <a:rPr lang="en-US" i="0" dirty="0"/>
              <a:t>Industry Group: 4-digit code</a:t>
            </a:r>
          </a:p>
          <a:p>
            <a:pPr lvl="1" fontAlgn="base"/>
            <a:r>
              <a:rPr lang="en-US" dirty="0"/>
              <a:t>NAICS Industry: 5-digit code</a:t>
            </a:r>
          </a:p>
          <a:p>
            <a:pPr lvl="1" fontAlgn="base"/>
            <a:r>
              <a:rPr lang="en-US" i="0" dirty="0"/>
              <a:t>National Industry: 6-digit code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7E807B-B387-7B41-BC8A-9D38E91FA6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4155" y="1877437"/>
            <a:ext cx="4676149" cy="375487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chemeClr val="tx1"/>
            </a:solidFill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1041340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2B62A-2144-F846-A566-949A49A2E5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1990" y="1671495"/>
            <a:ext cx="9948184" cy="2496468"/>
          </a:xfrm>
        </p:spPr>
        <p:txBody>
          <a:bodyPr/>
          <a:lstStyle/>
          <a:p>
            <a:r>
              <a:rPr lang="en-US" dirty="0"/>
              <a:t>domain specific lexicon Methodology  </a:t>
            </a:r>
          </a:p>
        </p:txBody>
      </p:sp>
    </p:spTree>
    <p:extLst>
      <p:ext uri="{BB962C8B-B14F-4D97-AF65-F5344CB8AC3E}">
        <p14:creationId xmlns:p14="http://schemas.microsoft.com/office/powerpoint/2010/main" val="39604131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3851C-AADE-42E5-833A-0927DB873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583" y="238327"/>
            <a:ext cx="9601200" cy="1485900"/>
          </a:xfrm>
        </p:spPr>
        <p:txBody>
          <a:bodyPr/>
          <a:lstStyle/>
          <a:p>
            <a:r>
              <a:rPr lang="en-US" dirty="0"/>
              <a:t>Methodology </a:t>
            </a:r>
          </a:p>
        </p:txBody>
      </p:sp>
      <p:graphicFrame>
        <p:nvGraphicFramePr>
          <p:cNvPr id="18" name="Content Placeholder 17">
            <a:extLst>
              <a:ext uri="{FF2B5EF4-FFF2-40B4-BE49-F238E27FC236}">
                <a16:creationId xmlns:a16="http://schemas.microsoft.com/office/drawing/2014/main" id="{61937700-3D0B-6D46-A971-48376AAA51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3232286"/>
              </p:ext>
            </p:extLst>
          </p:nvPr>
        </p:nvGraphicFramePr>
        <p:xfrm>
          <a:off x="943583" y="981277"/>
          <a:ext cx="10800417" cy="52737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059217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D4706-E277-C54A-92C2-65A2F0137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F4D84F-1FEF-1644-80AA-B983ECA6E3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71700"/>
            <a:ext cx="6498077" cy="3695700"/>
          </a:xfrm>
        </p:spPr>
        <p:txBody>
          <a:bodyPr/>
          <a:lstStyle/>
          <a:p>
            <a:r>
              <a:rPr lang="en-US" dirty="0"/>
              <a:t>Step 1: Cleaning Text </a:t>
            </a:r>
          </a:p>
          <a:p>
            <a:r>
              <a:rPr lang="en-US" dirty="0"/>
              <a:t>Step 2: Positive and Negative review column</a:t>
            </a:r>
          </a:p>
          <a:p>
            <a:pPr lvl="1"/>
            <a:r>
              <a:rPr lang="en-US" dirty="0"/>
              <a:t>Stars  &gt; 3 positive and Stars &lt;= 3 negative</a:t>
            </a:r>
          </a:p>
          <a:p>
            <a:r>
              <a:rPr lang="en-US" dirty="0"/>
              <a:t>Step 3: Count vectorize </a:t>
            </a:r>
          </a:p>
          <a:p>
            <a:pPr lvl="1"/>
            <a:r>
              <a:rPr lang="en-US" dirty="0"/>
              <a:t>Max features (3000 – 7000)</a:t>
            </a:r>
          </a:p>
          <a:p>
            <a:pPr lvl="1"/>
            <a:r>
              <a:rPr lang="en-US" dirty="0" err="1"/>
              <a:t>Ngram</a:t>
            </a:r>
            <a:r>
              <a:rPr lang="en-US" dirty="0"/>
              <a:t> range (1-3)</a:t>
            </a:r>
          </a:p>
          <a:p>
            <a:r>
              <a:rPr lang="en-US" dirty="0"/>
              <a:t>Step 4: Count # of times feature is in a positive or negative review</a:t>
            </a:r>
          </a:p>
          <a:p>
            <a:pPr lvl="1"/>
            <a:r>
              <a:rPr lang="en-US" dirty="0"/>
              <a:t>Created a python function to handle steps 4 - 6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DA9AE77-9368-FE49-A257-C0F6D1B2F6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1870757"/>
              </p:ext>
            </p:extLst>
          </p:nvPr>
        </p:nvGraphicFramePr>
        <p:xfrm>
          <a:off x="7422204" y="2295728"/>
          <a:ext cx="4492370" cy="255837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98474">
                  <a:extLst>
                    <a:ext uri="{9D8B030D-6E8A-4147-A177-3AD203B41FA5}">
                      <a16:colId xmlns:a16="http://schemas.microsoft.com/office/drawing/2014/main" val="380955683"/>
                    </a:ext>
                  </a:extLst>
                </a:gridCol>
                <a:gridCol w="898474">
                  <a:extLst>
                    <a:ext uri="{9D8B030D-6E8A-4147-A177-3AD203B41FA5}">
                      <a16:colId xmlns:a16="http://schemas.microsoft.com/office/drawing/2014/main" val="1377080409"/>
                    </a:ext>
                  </a:extLst>
                </a:gridCol>
                <a:gridCol w="898474">
                  <a:extLst>
                    <a:ext uri="{9D8B030D-6E8A-4147-A177-3AD203B41FA5}">
                      <a16:colId xmlns:a16="http://schemas.microsoft.com/office/drawing/2014/main" val="3378744065"/>
                    </a:ext>
                  </a:extLst>
                </a:gridCol>
                <a:gridCol w="898474">
                  <a:extLst>
                    <a:ext uri="{9D8B030D-6E8A-4147-A177-3AD203B41FA5}">
                      <a16:colId xmlns:a16="http://schemas.microsoft.com/office/drawing/2014/main" val="3916641605"/>
                    </a:ext>
                  </a:extLst>
                </a:gridCol>
                <a:gridCol w="898474">
                  <a:extLst>
                    <a:ext uri="{9D8B030D-6E8A-4147-A177-3AD203B41FA5}">
                      <a16:colId xmlns:a16="http://schemas.microsoft.com/office/drawing/2014/main" val="199859654"/>
                    </a:ext>
                  </a:extLst>
                </a:gridCol>
              </a:tblGrid>
              <a:tr h="521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able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absolute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absolutely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absolutely amazing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absolutely delicious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76092004"/>
                  </a:ext>
                </a:extLst>
              </a:tr>
              <a:tr h="407394">
                <a:tc>
                  <a:txBody>
                    <a:bodyPr/>
                    <a:lstStyle/>
                    <a:p>
                      <a:pPr lvl="0" algn="ct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09579725"/>
                  </a:ext>
                </a:extLst>
              </a:tr>
              <a:tr h="407394">
                <a:tc>
                  <a:txBody>
                    <a:bodyPr/>
                    <a:lstStyle/>
                    <a:p>
                      <a:pPr lvl="0"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en-US" sz="120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86622713"/>
                  </a:ext>
                </a:extLst>
              </a:tr>
              <a:tr h="407394">
                <a:tc>
                  <a:txBody>
                    <a:bodyPr/>
                    <a:lstStyle/>
                    <a:p>
                      <a:pPr lvl="0"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58335571"/>
                  </a:ext>
                </a:extLst>
              </a:tr>
              <a:tr h="407394">
                <a:tc>
                  <a:txBody>
                    <a:bodyPr/>
                    <a:lstStyle/>
                    <a:p>
                      <a:pPr lvl="0"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en-US" sz="120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2503321"/>
                  </a:ext>
                </a:extLst>
              </a:tr>
              <a:tr h="407394">
                <a:tc>
                  <a:txBody>
                    <a:bodyPr/>
                    <a:lstStyle/>
                    <a:p>
                      <a:pPr lvl="0"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en-US" sz="120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en-US" sz="120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910286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08534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644DA-C127-B248-A682-7DC639849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DF7650-5841-F34F-875D-71EFAB3424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916349"/>
            <a:ext cx="5924145" cy="4416357"/>
          </a:xfrm>
        </p:spPr>
        <p:txBody>
          <a:bodyPr>
            <a:normAutofit/>
          </a:bodyPr>
          <a:lstStyle/>
          <a:p>
            <a:r>
              <a:rPr lang="en-US" dirty="0"/>
              <a:t>Step 5 : Calculate Negative and Positive Scores</a:t>
            </a:r>
          </a:p>
          <a:p>
            <a:pPr lvl="1"/>
            <a:r>
              <a:rPr lang="en-US" dirty="0"/>
              <a:t>Positive Score(Goodness):</a:t>
            </a:r>
          </a:p>
          <a:p>
            <a:pPr lvl="2"/>
            <a:r>
              <a:rPr lang="en-US" dirty="0"/>
              <a:t># positive mentions  / total mentions </a:t>
            </a:r>
          </a:p>
          <a:p>
            <a:pPr lvl="1"/>
            <a:r>
              <a:rPr lang="en-US" dirty="0"/>
              <a:t>Negative Score :</a:t>
            </a:r>
          </a:p>
          <a:p>
            <a:pPr lvl="2"/>
            <a:r>
              <a:rPr lang="en-US" dirty="0"/>
              <a:t># negative mentions / total mentions</a:t>
            </a:r>
          </a:p>
          <a:p>
            <a:r>
              <a:rPr lang="en-US" dirty="0"/>
              <a:t>Step 6: Remove features with positive score between 0.4 to 0.6</a:t>
            </a:r>
          </a:p>
          <a:p>
            <a:pPr lvl="1"/>
            <a:r>
              <a:rPr lang="en-US" dirty="0"/>
              <a:t>Neutral words</a:t>
            </a:r>
          </a:p>
          <a:p>
            <a:r>
              <a:rPr lang="en-US" dirty="0"/>
              <a:t>Step 7: Calculate Polarity Score:</a:t>
            </a:r>
          </a:p>
          <a:p>
            <a:pPr lvl="1"/>
            <a:r>
              <a:rPr lang="en-US" dirty="0"/>
              <a:t>Polarity  =  2 * Goodness – 1</a:t>
            </a:r>
          </a:p>
          <a:p>
            <a:pPr lvl="1"/>
            <a:r>
              <a:rPr lang="en-US" dirty="0"/>
              <a:t>Now in a range between (-1 , 1)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278085D-E7D3-3445-897F-838DF083EC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8592668"/>
              </p:ext>
            </p:extLst>
          </p:nvPr>
        </p:nvGraphicFramePr>
        <p:xfrm>
          <a:off x="7295745" y="2375262"/>
          <a:ext cx="4465676" cy="273257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16419">
                  <a:extLst>
                    <a:ext uri="{9D8B030D-6E8A-4147-A177-3AD203B41FA5}">
                      <a16:colId xmlns:a16="http://schemas.microsoft.com/office/drawing/2014/main" val="1411389898"/>
                    </a:ext>
                  </a:extLst>
                </a:gridCol>
                <a:gridCol w="1116419">
                  <a:extLst>
                    <a:ext uri="{9D8B030D-6E8A-4147-A177-3AD203B41FA5}">
                      <a16:colId xmlns:a16="http://schemas.microsoft.com/office/drawing/2014/main" val="2568233899"/>
                    </a:ext>
                  </a:extLst>
                </a:gridCol>
                <a:gridCol w="1116419">
                  <a:extLst>
                    <a:ext uri="{9D8B030D-6E8A-4147-A177-3AD203B41FA5}">
                      <a16:colId xmlns:a16="http://schemas.microsoft.com/office/drawing/2014/main" val="128330968"/>
                    </a:ext>
                  </a:extLst>
                </a:gridCol>
                <a:gridCol w="1116419">
                  <a:extLst>
                    <a:ext uri="{9D8B030D-6E8A-4147-A177-3AD203B41FA5}">
                      <a16:colId xmlns:a16="http://schemas.microsoft.com/office/drawing/2014/main" val="3148791414"/>
                    </a:ext>
                  </a:extLst>
                </a:gridCol>
              </a:tblGrid>
              <a:tr h="2732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word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err="1">
                          <a:effectLst/>
                        </a:rPr>
                        <a:t>pos_score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err="1">
                          <a:effectLst/>
                        </a:rPr>
                        <a:t>neg_score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err="1">
                          <a:effectLst/>
                        </a:rPr>
                        <a:t>polarityScore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36566708"/>
                  </a:ext>
                </a:extLst>
              </a:tr>
              <a:tr h="2732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yum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0.909187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0.090813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0.818375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97163410"/>
                  </a:ext>
                </a:extLst>
              </a:tr>
              <a:tr h="2732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yum yum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0.909091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0.090909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0.818182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72071155"/>
                  </a:ext>
                </a:extLst>
              </a:tr>
              <a:tr h="2732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yummy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0.909396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0.090604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0.818792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64007627"/>
                  </a:ext>
                </a:extLst>
              </a:tr>
              <a:tr h="2732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yummy food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0.935714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0.064286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0.871429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26647214"/>
                  </a:ext>
                </a:extLst>
              </a:tr>
              <a:tr h="2732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zero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0.098089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0.901911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-0.80382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84254180"/>
                  </a:ext>
                </a:extLst>
              </a:tr>
              <a:tr h="2732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zero star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0.005772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0.994228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-0.98846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08224439"/>
                  </a:ext>
                </a:extLst>
              </a:tr>
              <a:tr h="2732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zipps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0.367816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0.632184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-0.26437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73294554"/>
                  </a:ext>
                </a:extLst>
              </a:tr>
              <a:tr h="2732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zone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0.659701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0.340299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0.319403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79350812"/>
                  </a:ext>
                </a:extLst>
              </a:tr>
              <a:tr h="2732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zucchini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0.62959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0.37041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0.259179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619316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36259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17761-4DFC-1647-8DFA-E587DE6C0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Lexicon, What Next?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5B7A3-C6B9-8D47-AAD5-C62D7744B9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3975100"/>
          </a:xfrm>
        </p:spPr>
        <p:txBody>
          <a:bodyPr/>
          <a:lstStyle/>
          <a:p>
            <a:r>
              <a:rPr lang="en-US" dirty="0"/>
              <a:t>Finding score of review</a:t>
            </a:r>
          </a:p>
          <a:p>
            <a:pPr lvl="1"/>
            <a:r>
              <a:rPr lang="en-US" dirty="0"/>
              <a:t>Average of all feature scores in review </a:t>
            </a:r>
          </a:p>
          <a:p>
            <a:r>
              <a:rPr lang="en-US" dirty="0"/>
              <a:t>Created python function to calculate the average</a:t>
            </a:r>
          </a:p>
          <a:p>
            <a:pPr lvl="1"/>
            <a:r>
              <a:rPr lang="en-US" dirty="0"/>
              <a:t>Split text into single words</a:t>
            </a:r>
          </a:p>
          <a:p>
            <a:pPr lvl="1"/>
            <a:r>
              <a:rPr lang="en-US" dirty="0"/>
              <a:t>Split text into 2-grams</a:t>
            </a:r>
          </a:p>
          <a:p>
            <a:pPr lvl="1"/>
            <a:r>
              <a:rPr lang="en-US" dirty="0"/>
              <a:t>Split text into 3-grams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E3CB13-6A20-2146-8DC4-868AE6DC2C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0519" y="1669313"/>
            <a:ext cx="3882237" cy="433897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chemeClr val="tx1"/>
            </a:solidFill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0576569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856DC-41ED-DD4F-99F2-7668D1712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for Domain Lexicon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E8AFFA8-6E32-8C4F-8455-E5F041B316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41251"/>
            <a:ext cx="9601200" cy="3902866"/>
          </a:xfrm>
        </p:spPr>
        <p:txBody>
          <a:bodyPr/>
          <a:lstStyle/>
          <a:p>
            <a:r>
              <a:rPr lang="en-US" dirty="0"/>
              <a:t>Classification Testing  </a:t>
            </a:r>
          </a:p>
          <a:p>
            <a:pPr lvl="1"/>
            <a:r>
              <a:rPr lang="en-US" dirty="0"/>
              <a:t>Using all reviews (357,858 positive, 96,569 negative)</a:t>
            </a:r>
          </a:p>
          <a:p>
            <a:pPr lvl="1"/>
            <a:r>
              <a:rPr lang="en-US" dirty="0"/>
              <a:t>Under sampling positive reviews (150,000 positive, 96,569 negative)</a:t>
            </a:r>
          </a:p>
          <a:p>
            <a:pPr lvl="1"/>
            <a:r>
              <a:rPr lang="en-US" dirty="0"/>
              <a:t>Vs. </a:t>
            </a:r>
            <a:r>
              <a:rPr lang="en-US" dirty="0" err="1"/>
              <a:t>Textblob</a:t>
            </a:r>
            <a:endParaRPr lang="en-US" dirty="0"/>
          </a:p>
          <a:p>
            <a:r>
              <a:rPr lang="en-US" dirty="0"/>
              <a:t>Under sampling was the best</a:t>
            </a:r>
          </a:p>
          <a:p>
            <a:pPr lvl="1"/>
            <a:r>
              <a:rPr lang="en-US" dirty="0"/>
              <a:t>More features higher specificity 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789C35F-30D2-E243-B300-5735CABF3D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2732512"/>
              </p:ext>
            </p:extLst>
          </p:nvPr>
        </p:nvGraphicFramePr>
        <p:xfrm>
          <a:off x="4106431" y="4186287"/>
          <a:ext cx="5864900" cy="240827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914312">
                  <a:extLst>
                    <a:ext uri="{9D8B030D-6E8A-4147-A177-3AD203B41FA5}">
                      <a16:colId xmlns:a16="http://schemas.microsoft.com/office/drawing/2014/main" val="907764671"/>
                    </a:ext>
                  </a:extLst>
                </a:gridCol>
                <a:gridCol w="1018138">
                  <a:extLst>
                    <a:ext uri="{9D8B030D-6E8A-4147-A177-3AD203B41FA5}">
                      <a16:colId xmlns:a16="http://schemas.microsoft.com/office/drawing/2014/main" val="3088649050"/>
                    </a:ext>
                  </a:extLst>
                </a:gridCol>
                <a:gridCol w="1466225">
                  <a:extLst>
                    <a:ext uri="{9D8B030D-6E8A-4147-A177-3AD203B41FA5}">
                      <a16:colId xmlns:a16="http://schemas.microsoft.com/office/drawing/2014/main" val="616205415"/>
                    </a:ext>
                  </a:extLst>
                </a:gridCol>
                <a:gridCol w="1466225">
                  <a:extLst>
                    <a:ext uri="{9D8B030D-6E8A-4147-A177-3AD203B41FA5}">
                      <a16:colId xmlns:a16="http://schemas.microsoft.com/office/drawing/2014/main" val="881839613"/>
                    </a:ext>
                  </a:extLst>
                </a:gridCol>
              </a:tblGrid>
              <a:tr h="2675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Lexicon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3" marR="6873" marT="68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accuracy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3" marR="6873" marT="68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specificity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3" marR="6873" marT="68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sensitivity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3" marR="6873" marT="6873" marB="0" anchor="b"/>
                </a:tc>
                <a:extLst>
                  <a:ext uri="{0D108BD9-81ED-4DB2-BD59-A6C34878D82A}">
                    <a16:rowId xmlns:a16="http://schemas.microsoft.com/office/drawing/2014/main" val="2990789555"/>
                  </a:ext>
                </a:extLst>
              </a:tr>
              <a:tr h="2675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3000_features_sample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3" marR="6873" marT="68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91%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3" marR="6873" marT="68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63%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3" marR="6873" marT="68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98%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3" marR="6873" marT="6873" marB="0" anchor="b"/>
                </a:tc>
                <a:extLst>
                  <a:ext uri="{0D108BD9-81ED-4DB2-BD59-A6C34878D82A}">
                    <a16:rowId xmlns:a16="http://schemas.microsoft.com/office/drawing/2014/main" val="3087543582"/>
                  </a:ext>
                </a:extLst>
              </a:tr>
              <a:tr h="2675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4000_features_sample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3" marR="6873" marT="68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91%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3" marR="6873" marT="68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63%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3" marR="6873" marT="68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98%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3" marR="6873" marT="6873" marB="0" anchor="b"/>
                </a:tc>
                <a:extLst>
                  <a:ext uri="{0D108BD9-81ED-4DB2-BD59-A6C34878D82A}">
                    <a16:rowId xmlns:a16="http://schemas.microsoft.com/office/drawing/2014/main" val="4018708423"/>
                  </a:ext>
                </a:extLst>
              </a:tr>
              <a:tr h="2675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5000_features_sample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3" marR="6873" marT="68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91%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3" marR="6873" marT="68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64%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3" marR="6873" marT="68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98%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3" marR="6873" marT="6873" marB="0" anchor="b"/>
                </a:tc>
                <a:extLst>
                  <a:ext uri="{0D108BD9-81ED-4DB2-BD59-A6C34878D82A}">
                    <a16:rowId xmlns:a16="http://schemas.microsoft.com/office/drawing/2014/main" val="852454303"/>
                  </a:ext>
                </a:extLst>
              </a:tr>
              <a:tr h="2675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7000_features_sample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3" marR="6873" marT="68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91%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3" marR="6873" marT="68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65%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3" marR="6873" marT="68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98%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3" marR="6873" marT="6873" marB="0" anchor="b"/>
                </a:tc>
                <a:extLst>
                  <a:ext uri="{0D108BD9-81ED-4DB2-BD59-A6C34878D82A}">
                    <a16:rowId xmlns:a16="http://schemas.microsoft.com/office/drawing/2014/main" val="3180765059"/>
                  </a:ext>
                </a:extLst>
              </a:tr>
              <a:tr h="2675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3000_features_no_sample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3" marR="6873" marT="68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78%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3" marR="6873" marT="68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0.6%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3" marR="6873" marT="68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99%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3" marR="6873" marT="6873" marB="0" anchor="b"/>
                </a:tc>
                <a:extLst>
                  <a:ext uri="{0D108BD9-81ED-4DB2-BD59-A6C34878D82A}">
                    <a16:rowId xmlns:a16="http://schemas.microsoft.com/office/drawing/2014/main" val="782195878"/>
                  </a:ext>
                </a:extLst>
              </a:tr>
              <a:tr h="2675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4000_features_no_sample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3" marR="6873" marT="68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78%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3" marR="6873" marT="68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0.6%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3" marR="6873" marT="68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99%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3" marR="6873" marT="6873" marB="0" anchor="b"/>
                </a:tc>
                <a:extLst>
                  <a:ext uri="{0D108BD9-81ED-4DB2-BD59-A6C34878D82A}">
                    <a16:rowId xmlns:a16="http://schemas.microsoft.com/office/drawing/2014/main" val="1708176811"/>
                  </a:ext>
                </a:extLst>
              </a:tr>
              <a:tr h="2675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Textblob_clean_data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3" marR="6873" marT="68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85%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3" marR="6873" marT="68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40%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3" marR="6873" marT="68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97%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3" marR="6873" marT="6873" marB="0" anchor="b"/>
                </a:tc>
                <a:extLst>
                  <a:ext uri="{0D108BD9-81ED-4DB2-BD59-A6C34878D82A}">
                    <a16:rowId xmlns:a16="http://schemas.microsoft.com/office/drawing/2014/main" val="3974157448"/>
                  </a:ext>
                </a:extLst>
              </a:tr>
              <a:tr h="2675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Textblob_raw_text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3" marR="6873" marT="68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86%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3" marR="6873" marT="68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43%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3" marR="6873" marT="68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97%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3" marR="6873" marT="6873" marB="0" anchor="b"/>
                </a:tc>
                <a:extLst>
                  <a:ext uri="{0D108BD9-81ED-4DB2-BD59-A6C34878D82A}">
                    <a16:rowId xmlns:a16="http://schemas.microsoft.com/office/drawing/2014/main" val="42836138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678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85A63-E982-2D48-8211-6231F0E12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NAICS Code Score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08492C-CF42-8347-B61B-7ED3AEF8E8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50979"/>
            <a:ext cx="9601200" cy="3809874"/>
          </a:xfrm>
        </p:spPr>
        <p:txBody>
          <a:bodyPr/>
          <a:lstStyle/>
          <a:p>
            <a:r>
              <a:rPr lang="en-US" dirty="0"/>
              <a:t>Review polarity is in a range from -1 to 1</a:t>
            </a:r>
          </a:p>
          <a:p>
            <a:r>
              <a:rPr lang="en-US" dirty="0"/>
              <a:t>Need to be between 0 and 100</a:t>
            </a:r>
          </a:p>
          <a:p>
            <a:r>
              <a:rPr lang="en-US" dirty="0"/>
              <a:t>Scaled the polarity using:</a:t>
            </a:r>
          </a:p>
          <a:p>
            <a:pPr lvl="1"/>
            <a:r>
              <a:rPr lang="en-US" dirty="0"/>
              <a:t>((polarity – (-1) /(1 – (-1)) )* 100</a:t>
            </a:r>
          </a:p>
          <a:p>
            <a:r>
              <a:rPr lang="en-US" dirty="0"/>
              <a:t>Creates normalized scale across all NAICS Code and social networking sites</a:t>
            </a:r>
          </a:p>
          <a:p>
            <a:r>
              <a:rPr lang="en-US" dirty="0"/>
              <a:t>Once normalized take mean score for all reviews by NAICS Code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8C3C6EC-4963-A443-B02C-8454AB6C0F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9208732"/>
              </p:ext>
            </p:extLst>
          </p:nvPr>
        </p:nvGraphicFramePr>
        <p:xfrm>
          <a:off x="3135591" y="4442337"/>
          <a:ext cx="6073218" cy="2237031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036609">
                  <a:extLst>
                    <a:ext uri="{9D8B030D-6E8A-4147-A177-3AD203B41FA5}">
                      <a16:colId xmlns:a16="http://schemas.microsoft.com/office/drawing/2014/main" val="737670551"/>
                    </a:ext>
                  </a:extLst>
                </a:gridCol>
                <a:gridCol w="3036609">
                  <a:extLst>
                    <a:ext uri="{9D8B030D-6E8A-4147-A177-3AD203B41FA5}">
                      <a16:colId xmlns:a16="http://schemas.microsoft.com/office/drawing/2014/main" val="1136496541"/>
                    </a:ext>
                  </a:extLst>
                </a:gridCol>
              </a:tblGrid>
              <a:tr h="2751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</a:rPr>
                        <a:t>Lexicon 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75" marR="10375" marT="103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</a:rPr>
                        <a:t>Score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75" marR="10375" marT="10375" marB="0" anchor="b"/>
                </a:tc>
                <a:extLst>
                  <a:ext uri="{0D108BD9-81ED-4DB2-BD59-A6C34878D82A}">
                    <a16:rowId xmlns:a16="http://schemas.microsoft.com/office/drawing/2014/main" val="1072715789"/>
                  </a:ext>
                </a:extLst>
              </a:tr>
              <a:tr h="2452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effectLst/>
                        </a:rPr>
                        <a:t>3000_features_sample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75" marR="10375" marT="103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effectLst/>
                        </a:rPr>
                        <a:t>63.22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75" marR="10375" marT="10375" marB="0" anchor="b"/>
                </a:tc>
                <a:extLst>
                  <a:ext uri="{0D108BD9-81ED-4DB2-BD59-A6C34878D82A}">
                    <a16:rowId xmlns:a16="http://schemas.microsoft.com/office/drawing/2014/main" val="1897024906"/>
                  </a:ext>
                </a:extLst>
              </a:tr>
              <a:tr h="2452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effectLst/>
                        </a:rPr>
                        <a:t>4000_features_sample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75" marR="10375" marT="103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effectLst/>
                        </a:rPr>
                        <a:t>63.286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75" marR="10375" marT="10375" marB="0" anchor="b"/>
                </a:tc>
                <a:extLst>
                  <a:ext uri="{0D108BD9-81ED-4DB2-BD59-A6C34878D82A}">
                    <a16:rowId xmlns:a16="http://schemas.microsoft.com/office/drawing/2014/main" val="3317186528"/>
                  </a:ext>
                </a:extLst>
              </a:tr>
              <a:tr h="2452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effectLst/>
                        </a:rPr>
                        <a:t>5000_features_sample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75" marR="10375" marT="103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effectLst/>
                        </a:rPr>
                        <a:t>63.318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75" marR="10375" marT="10375" marB="0" anchor="b"/>
                </a:tc>
                <a:extLst>
                  <a:ext uri="{0D108BD9-81ED-4DB2-BD59-A6C34878D82A}">
                    <a16:rowId xmlns:a16="http://schemas.microsoft.com/office/drawing/2014/main" val="1890027084"/>
                  </a:ext>
                </a:extLst>
              </a:tr>
              <a:tr h="2452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effectLst/>
                        </a:rPr>
                        <a:t>7000_features_sample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75" marR="10375" marT="103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effectLst/>
                        </a:rPr>
                        <a:t>63.399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75" marR="10375" marT="10375" marB="0" anchor="b"/>
                </a:tc>
                <a:extLst>
                  <a:ext uri="{0D108BD9-81ED-4DB2-BD59-A6C34878D82A}">
                    <a16:rowId xmlns:a16="http://schemas.microsoft.com/office/drawing/2014/main" val="560513358"/>
                  </a:ext>
                </a:extLst>
              </a:tr>
              <a:tr h="2452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effectLst/>
                        </a:rPr>
                        <a:t>3000_features_no_sample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75" marR="10375" marT="103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effectLst/>
                        </a:rPr>
                        <a:t>77.768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75" marR="10375" marT="10375" marB="0" anchor="b"/>
                </a:tc>
                <a:extLst>
                  <a:ext uri="{0D108BD9-81ED-4DB2-BD59-A6C34878D82A}">
                    <a16:rowId xmlns:a16="http://schemas.microsoft.com/office/drawing/2014/main" val="326983849"/>
                  </a:ext>
                </a:extLst>
              </a:tr>
              <a:tr h="2452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effectLst/>
                        </a:rPr>
                        <a:t>4000_features_no_sample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75" marR="10375" marT="103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effectLst/>
                        </a:rPr>
                        <a:t>77.832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75" marR="10375" marT="10375" marB="0" anchor="b"/>
                </a:tc>
                <a:extLst>
                  <a:ext uri="{0D108BD9-81ED-4DB2-BD59-A6C34878D82A}">
                    <a16:rowId xmlns:a16="http://schemas.microsoft.com/office/drawing/2014/main" val="3291753070"/>
                  </a:ext>
                </a:extLst>
              </a:tr>
              <a:tr h="2452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effectLst/>
                        </a:rPr>
                        <a:t>Textblob_clean_data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75" marR="10375" marT="103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effectLst/>
                        </a:rPr>
                        <a:t>63.988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75" marR="10375" marT="10375" marB="0" anchor="b"/>
                </a:tc>
                <a:extLst>
                  <a:ext uri="{0D108BD9-81ED-4DB2-BD59-A6C34878D82A}">
                    <a16:rowId xmlns:a16="http://schemas.microsoft.com/office/drawing/2014/main" val="3712859981"/>
                  </a:ext>
                </a:extLst>
              </a:tr>
              <a:tr h="2452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 err="1">
                          <a:effectLst/>
                        </a:rPr>
                        <a:t>Textblob_raw_text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75" marR="10375" marT="103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effectLst/>
                        </a:rPr>
                        <a:t>63.784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75" marR="10375" marT="10375" marB="0" anchor="b"/>
                </a:tc>
                <a:extLst>
                  <a:ext uri="{0D108BD9-81ED-4DB2-BD59-A6C34878D82A}">
                    <a16:rowId xmlns:a16="http://schemas.microsoft.com/office/drawing/2014/main" val="27288271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60838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6E1B1-6E08-914C-B9E6-E1A7C2778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&amp; Improvement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E7DD6F-114F-3844-B4D7-E9A27A2706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081719"/>
            <a:ext cx="9601200" cy="426071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Risk:</a:t>
            </a:r>
          </a:p>
          <a:p>
            <a:pPr lvl="1"/>
            <a:r>
              <a:rPr lang="en-US" dirty="0"/>
              <a:t>When under sampling strength of positive words decreases</a:t>
            </a:r>
          </a:p>
          <a:p>
            <a:pPr lvl="2"/>
            <a:r>
              <a:rPr lang="en-US" dirty="0"/>
              <a:t>How much to under sample?</a:t>
            </a:r>
          </a:p>
          <a:p>
            <a:pPr lvl="2"/>
            <a:r>
              <a:rPr lang="en-US" dirty="0"/>
              <a:t>Is the polarity of the word accurate </a:t>
            </a:r>
          </a:p>
          <a:p>
            <a:pPr lvl="1"/>
            <a:r>
              <a:rPr lang="en-US" dirty="0"/>
              <a:t>Fake reviews or paid reviews</a:t>
            </a:r>
          </a:p>
          <a:p>
            <a:r>
              <a:rPr lang="en-US" dirty="0"/>
              <a:t>Improvements:</a:t>
            </a:r>
          </a:p>
          <a:p>
            <a:pPr lvl="1"/>
            <a:r>
              <a:rPr lang="en-US" dirty="0"/>
              <a:t>Computing power</a:t>
            </a:r>
          </a:p>
          <a:p>
            <a:pPr lvl="2"/>
            <a:r>
              <a:rPr lang="en-US" dirty="0"/>
              <a:t>Max features could only get to 7000</a:t>
            </a:r>
          </a:p>
          <a:p>
            <a:pPr lvl="3"/>
            <a:r>
              <a:rPr lang="en-US" dirty="0"/>
              <a:t>More feature  =  Complete lexicon </a:t>
            </a:r>
          </a:p>
          <a:p>
            <a:pPr lvl="2"/>
            <a:r>
              <a:rPr lang="en-US" dirty="0"/>
              <a:t>Using more NACIS codes and data sources to create lexicon</a:t>
            </a:r>
          </a:p>
          <a:p>
            <a:pPr lvl="1"/>
            <a:r>
              <a:rPr lang="en-US" dirty="0"/>
              <a:t>Polarity score &amp; NACIS code score </a:t>
            </a:r>
          </a:p>
          <a:p>
            <a:pPr lvl="2"/>
            <a:r>
              <a:rPr lang="en-US" dirty="0"/>
              <a:t>Other ways to create a score</a:t>
            </a:r>
          </a:p>
          <a:p>
            <a:pPr marL="530352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7050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B9E07-5F49-934F-9DF4-489ADDFED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Plans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77E439-27A2-9F45-A84C-5BFE092189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99617"/>
            <a:ext cx="9601200" cy="4601183"/>
          </a:xfrm>
        </p:spPr>
        <p:txBody>
          <a:bodyPr>
            <a:normAutofit/>
          </a:bodyPr>
          <a:lstStyle/>
          <a:p>
            <a:r>
              <a:rPr lang="en-US" dirty="0"/>
              <a:t>Using more of the data</a:t>
            </a:r>
          </a:p>
          <a:p>
            <a:pPr lvl="1"/>
            <a:r>
              <a:rPr lang="en-US" dirty="0"/>
              <a:t>More accurate results </a:t>
            </a:r>
          </a:p>
          <a:p>
            <a:pPr lvl="1"/>
            <a:r>
              <a:rPr lang="en-US" dirty="0"/>
              <a:t>Understanding the data better</a:t>
            </a:r>
          </a:p>
          <a:p>
            <a:r>
              <a:rPr lang="en-US" dirty="0"/>
              <a:t>Creating Lexicon for each….</a:t>
            </a:r>
          </a:p>
          <a:p>
            <a:pPr lvl="1"/>
            <a:r>
              <a:rPr lang="en-US" dirty="0"/>
              <a:t>NACIS Code or social networking site</a:t>
            </a:r>
          </a:p>
          <a:p>
            <a:r>
              <a:rPr lang="en-US" dirty="0"/>
              <a:t>Add supervised learning algorithms into the process or just use lexicon methods</a:t>
            </a:r>
          </a:p>
          <a:p>
            <a:pPr lvl="1"/>
            <a:r>
              <a:rPr lang="en-US" dirty="0"/>
              <a:t>Use lexicon to start </a:t>
            </a:r>
          </a:p>
          <a:p>
            <a:pPr lvl="1"/>
            <a:r>
              <a:rPr lang="en-US" dirty="0"/>
              <a:t>Train a regression on the lexicon scores and use the regression to predict the scores of new reviews instead of the lexicon</a:t>
            </a:r>
          </a:p>
          <a:p>
            <a:pPr lvl="1"/>
            <a:r>
              <a:rPr lang="en-US" dirty="0"/>
              <a:t>“High accuracy from a powerful supervised learning algorithm and stability from lexicon based approach”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8125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2C811-7ECB-6E41-A2D0-0AC41A572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74B60-4C93-9D47-B4D5-DB57CFD907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from Yelp Dataset Challenge</a:t>
            </a:r>
          </a:p>
          <a:p>
            <a:r>
              <a:rPr lang="en-US" dirty="0"/>
              <a:t>Used only NAICS code 72 Accommodation and Food Services </a:t>
            </a:r>
          </a:p>
          <a:p>
            <a:r>
              <a:rPr lang="en-US" dirty="0"/>
              <a:t>Created a domain specific lexicon for Accommodation and Food Services </a:t>
            </a:r>
          </a:p>
          <a:p>
            <a:pPr lvl="1"/>
            <a:r>
              <a:rPr lang="en-US" dirty="0"/>
              <a:t>Used methodology from “Methodology for Twitter Sentiment Analysis “</a:t>
            </a:r>
          </a:p>
          <a:p>
            <a:r>
              <a:rPr lang="en-US" dirty="0"/>
              <a:t>Found that under sampling positive reviews was the best</a:t>
            </a:r>
          </a:p>
          <a:p>
            <a:r>
              <a:rPr lang="en-US" dirty="0"/>
              <a:t>Found a way to scale polarity score to between 0 – 100</a:t>
            </a:r>
          </a:p>
          <a:p>
            <a:r>
              <a:rPr lang="en-US" dirty="0"/>
              <a:t>Future Plans </a:t>
            </a:r>
          </a:p>
        </p:txBody>
      </p:sp>
    </p:spTree>
    <p:extLst>
      <p:ext uri="{BB962C8B-B14F-4D97-AF65-F5344CB8AC3E}">
        <p14:creationId xmlns:p14="http://schemas.microsoft.com/office/powerpoint/2010/main" val="234129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12EB7-3C96-1842-92E2-68906ACCC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NAICS Codes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662F74E-353B-0B41-9E65-0EB83EC902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29028" b="24790"/>
          <a:stretch/>
        </p:blipFill>
        <p:spPr>
          <a:xfrm>
            <a:off x="914400" y="1653701"/>
            <a:ext cx="11079956" cy="402725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chemeClr val="tx1"/>
            </a:solidFill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6990739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654A8-7F13-064F-BC4B-E03D0B45C5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4E4A0F-F66A-8545-9D09-F6A32EDAF2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553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36341-AAA8-47B6-8F9A-FB13C9B9A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 &amp; Importance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DCBCD-ACEA-476A-8E40-B083E61D45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955259"/>
            <a:ext cx="9601200" cy="4231531"/>
          </a:xfrm>
        </p:spPr>
        <p:txBody>
          <a:bodyPr>
            <a:normAutofit/>
          </a:bodyPr>
          <a:lstStyle/>
          <a:p>
            <a:r>
              <a:rPr lang="en-US" sz="2200" dirty="0"/>
              <a:t>Goal: </a:t>
            </a:r>
          </a:p>
          <a:p>
            <a:pPr lvl="1"/>
            <a:r>
              <a:rPr lang="en-US" dirty="0"/>
              <a:t>Develop an assessment score (0-100) for NACIS Codes from reviews and ratings from social networking sites.</a:t>
            </a:r>
          </a:p>
          <a:p>
            <a:r>
              <a:rPr lang="en-US" sz="2200" dirty="0"/>
              <a:t>Importance: </a:t>
            </a:r>
          </a:p>
          <a:p>
            <a:pPr lvl="1"/>
            <a:r>
              <a:rPr lang="en-US" dirty="0"/>
              <a:t>Gaining information about industries for decision making </a:t>
            </a:r>
          </a:p>
          <a:p>
            <a:pPr lvl="1"/>
            <a:r>
              <a:rPr lang="en-US" dirty="0"/>
              <a:t>Compare industries within a social networking site </a:t>
            </a:r>
          </a:p>
          <a:p>
            <a:pPr lvl="1"/>
            <a:r>
              <a:rPr lang="en-US" dirty="0"/>
              <a:t>Compare social networking sites by industry</a:t>
            </a:r>
          </a:p>
          <a:p>
            <a:pPr lvl="2"/>
            <a:r>
              <a:rPr lang="en-US" dirty="0"/>
              <a:t>Different social networking sites favor different industries</a:t>
            </a:r>
          </a:p>
          <a:p>
            <a:pPr lvl="1"/>
            <a:r>
              <a:rPr lang="en-US" dirty="0"/>
              <a:t>Not much has been done on topic</a:t>
            </a:r>
          </a:p>
          <a:p>
            <a:pPr lvl="2"/>
            <a:r>
              <a:rPr lang="en-US" dirty="0"/>
              <a:t>Unsupervised social networking site assessment score for an industry</a:t>
            </a:r>
          </a:p>
        </p:txBody>
      </p:sp>
    </p:spTree>
    <p:extLst>
      <p:ext uri="{BB962C8B-B14F-4D97-AF65-F5344CB8AC3E}">
        <p14:creationId xmlns:p14="http://schemas.microsoft.com/office/powerpoint/2010/main" val="421406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F8D08-5675-4736-8D91-E89E93424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D5956-875D-4A94-86F1-82CAF4A1FD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013626"/>
            <a:ext cx="9601200" cy="3853774"/>
          </a:xfrm>
        </p:spPr>
        <p:txBody>
          <a:bodyPr>
            <a:normAutofit/>
          </a:bodyPr>
          <a:lstStyle/>
          <a:p>
            <a:r>
              <a:rPr lang="en-US" dirty="0"/>
              <a:t>Two key issues </a:t>
            </a:r>
          </a:p>
          <a:p>
            <a:pPr lvl="1"/>
            <a:r>
              <a:rPr lang="en-US" i="0" dirty="0"/>
              <a:t>How do we get sentiment of reviews without a dependent variable </a:t>
            </a:r>
          </a:p>
          <a:p>
            <a:pPr lvl="1"/>
            <a:r>
              <a:rPr lang="en-US" i="0" dirty="0"/>
              <a:t>How do we create a score that could be used for all platforms &amp; industries </a:t>
            </a:r>
          </a:p>
          <a:p>
            <a:r>
              <a:rPr lang="en-US" dirty="0"/>
              <a:t>Sentiment Analysis Techniques - A Comparative Study </a:t>
            </a:r>
          </a:p>
          <a:p>
            <a:pPr lvl="1"/>
            <a:r>
              <a:rPr lang="en-US" dirty="0"/>
              <a:t>Machine Learning (surprised)</a:t>
            </a:r>
          </a:p>
          <a:p>
            <a:pPr lvl="1"/>
            <a:r>
              <a:rPr lang="en-US" dirty="0"/>
              <a:t>Lexicon (unsurprised)</a:t>
            </a:r>
          </a:p>
          <a:p>
            <a:pPr lvl="1"/>
            <a:r>
              <a:rPr lang="en-US" dirty="0"/>
              <a:t>Hybrid </a:t>
            </a:r>
          </a:p>
          <a:p>
            <a:pPr marL="530352" lvl="1" indent="0">
              <a:buNone/>
            </a:pPr>
            <a:endParaRPr lang="en-US" i="0" dirty="0"/>
          </a:p>
          <a:p>
            <a:endParaRPr lang="en-US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CF8477FF-7FEA-3C4C-BECD-8F62608BD6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2719" y="4338536"/>
            <a:ext cx="6629733" cy="181161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chemeClr val="tx1"/>
            </a:solidFill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859297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F8D08-5675-4736-8D91-E89E93424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D5956-875D-4A94-86F1-82CAF4A1FD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3962400"/>
          </a:xfrm>
        </p:spPr>
        <p:txBody>
          <a:bodyPr>
            <a:normAutofit/>
          </a:bodyPr>
          <a:lstStyle/>
          <a:p>
            <a:r>
              <a:rPr lang="en-US" sz="2100" dirty="0"/>
              <a:t>Methodology for Twitter Sentiment Analysis </a:t>
            </a:r>
          </a:p>
          <a:p>
            <a:pPr lvl="1"/>
            <a:r>
              <a:rPr lang="en-US" sz="1900" dirty="0"/>
              <a:t>Machine learning  &amp; lexicon methods </a:t>
            </a:r>
          </a:p>
          <a:p>
            <a:pPr lvl="1"/>
            <a:r>
              <a:rPr lang="en-US" sz="1900" dirty="0"/>
              <a:t>Machine Learning using Naive Bayes &amp; SVM</a:t>
            </a:r>
          </a:p>
          <a:p>
            <a:pPr lvl="1"/>
            <a:r>
              <a:rPr lang="en-US" sz="1900" dirty="0"/>
              <a:t>Created lexicon &amp; sentiment score from trained data</a:t>
            </a:r>
          </a:p>
          <a:p>
            <a:r>
              <a:rPr lang="en-US" sz="2100" dirty="0"/>
              <a:t>Twitter Sentiment to Analyze Net Brand Reputation of Mobile Phone Providers</a:t>
            </a:r>
          </a:p>
          <a:p>
            <a:pPr lvl="1"/>
            <a:r>
              <a:rPr lang="en-US" sz="1900" dirty="0"/>
              <a:t>Used Machine learning techniques to predict sentiment on twitter data</a:t>
            </a:r>
          </a:p>
          <a:p>
            <a:pPr lvl="1"/>
            <a:r>
              <a:rPr lang="en-US" sz="1900" dirty="0"/>
              <a:t>Net Brand Reputations (NBR)</a:t>
            </a:r>
          </a:p>
          <a:p>
            <a:pPr marL="530352" lvl="1" indent="0">
              <a:buNone/>
            </a:pPr>
            <a:endParaRPr lang="en-US" i="1" dirty="0"/>
          </a:p>
          <a:p>
            <a:pPr marL="530352" lvl="1" indent="0">
              <a:buNone/>
            </a:pPr>
            <a:endParaRPr lang="en-US" i="0" dirty="0"/>
          </a:p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C255504-09DA-434A-9940-64290FC1D7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0776" y="1511492"/>
            <a:ext cx="4595898" cy="162521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chemeClr val="tx1"/>
            </a:solidFill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3C84927-C5DC-4741-AFE3-DB8A7DE15A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7400" y="5015771"/>
            <a:ext cx="4683328" cy="92782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chemeClr val="tx1"/>
            </a:solidFill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418363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25099-187B-DB42-8F33-3F0DFA66A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A4176-6246-B74D-BCB0-7C1D1AF2A9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800" dirty="0"/>
              <a:t>BBB</a:t>
            </a:r>
          </a:p>
          <a:p>
            <a:r>
              <a:rPr lang="en-US" sz="1800" dirty="0"/>
              <a:t>Angie’s List</a:t>
            </a:r>
          </a:p>
          <a:p>
            <a:r>
              <a:rPr lang="en-US" sz="1800" dirty="0"/>
              <a:t>Yelp</a:t>
            </a:r>
          </a:p>
          <a:p>
            <a:r>
              <a:rPr lang="en-US" sz="1800" dirty="0"/>
              <a:t>Google</a:t>
            </a:r>
          </a:p>
          <a:p>
            <a:r>
              <a:rPr lang="en-US" sz="1800" dirty="0"/>
              <a:t>Glassdoor</a:t>
            </a:r>
          </a:p>
          <a:p>
            <a:r>
              <a:rPr lang="en-US" sz="1800" dirty="0"/>
              <a:t>Facebook</a:t>
            </a:r>
          </a:p>
          <a:p>
            <a:r>
              <a:rPr lang="en-US" sz="1800" dirty="0"/>
              <a:t>Indeed</a:t>
            </a:r>
          </a:p>
          <a:p>
            <a:r>
              <a:rPr lang="en-US" sz="1800" dirty="0" err="1"/>
              <a:t>Tripadvisor</a:t>
            </a:r>
            <a:endParaRPr lang="en-US" sz="1800" dirty="0"/>
          </a:p>
          <a:p>
            <a:r>
              <a:rPr lang="en-US" sz="1800" dirty="0" err="1"/>
              <a:t>Zocdoc</a:t>
            </a:r>
            <a:endParaRPr lang="en-US" sz="1800" dirty="0"/>
          </a:p>
          <a:p>
            <a:r>
              <a:rPr lang="en-US" sz="1800" dirty="0"/>
              <a:t>Etsy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C47427-4F37-8542-B72A-305D834C73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7053" y="2171700"/>
            <a:ext cx="3621834" cy="181091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chemeClr val="tx1"/>
            </a:solidFill>
            <a:prstDash val="solid"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951F817-FC62-4349-B949-27FA0DA4E0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6750" y="4398676"/>
            <a:ext cx="3808919" cy="19018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38100">
            <a:solidFill>
              <a:schemeClr val="tx1"/>
            </a:solidFill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B22A358-FA15-964C-8AC9-3C3ECF446C4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7053" y="4607424"/>
            <a:ext cx="3885660" cy="147655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chemeClr val="tx1"/>
            </a:solidFill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FE8136D-05B5-FC45-9743-D347AF4B996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9942" y="2171700"/>
            <a:ext cx="3935727" cy="181091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chemeClr val="tx1"/>
            </a:solidFill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5970991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C2050-F981-7C44-83B7-BA9AD63A3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 Exploration Indeed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C2E1FF-2460-8349-93D2-BBCE1D219D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71700"/>
            <a:ext cx="6138153" cy="3848100"/>
          </a:xfrm>
        </p:spPr>
        <p:txBody>
          <a:bodyPr>
            <a:normAutofit/>
          </a:bodyPr>
          <a:lstStyle/>
          <a:p>
            <a:r>
              <a:rPr lang="en-US" dirty="0"/>
              <a:t>Plenty of reviews for every industry </a:t>
            </a:r>
          </a:p>
          <a:p>
            <a:r>
              <a:rPr lang="en-US" dirty="0"/>
              <a:t>Easy to scrape</a:t>
            </a:r>
          </a:p>
          <a:p>
            <a:r>
              <a:rPr lang="en-US" dirty="0"/>
              <a:t>Indeed API</a:t>
            </a:r>
          </a:p>
          <a:p>
            <a:pPr lvl="1"/>
            <a:r>
              <a:rPr lang="en-US" dirty="0"/>
              <a:t>Apply to become publisher</a:t>
            </a:r>
          </a:p>
          <a:p>
            <a:pPr lvl="1"/>
            <a:r>
              <a:rPr lang="en-US" dirty="0"/>
              <a:t>Be part of a business or organization </a:t>
            </a:r>
          </a:p>
          <a:p>
            <a:pPr lvl="1"/>
            <a:r>
              <a:rPr lang="en-US" dirty="0"/>
              <a:t>Indeed has the right to place limits on access to any API</a:t>
            </a:r>
          </a:p>
          <a:p>
            <a:r>
              <a:rPr lang="en-US" dirty="0"/>
              <a:t>Reviews were only for the organization as a whole</a:t>
            </a:r>
          </a:p>
          <a:p>
            <a:endParaRPr lang="en-US" dirty="0"/>
          </a:p>
          <a:p>
            <a:pPr marL="530352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marL="530352" lvl="1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C63D2F-EB8B-6F48-BE5A-22E7A4C952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8632" y="1730325"/>
            <a:ext cx="3808919" cy="19018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38100">
            <a:solidFill>
              <a:schemeClr val="tx1"/>
            </a:solidFill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681C2DE-42BD-E04C-B17B-792EAD2A30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3866" y="4377447"/>
            <a:ext cx="3513685" cy="201436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chemeClr val="tx1"/>
            </a:solidFill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3679858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4A57D-A186-2D4C-9707-33291AAB2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 Exploration </a:t>
            </a:r>
            <a:r>
              <a:rPr lang="en-US" dirty="0" err="1"/>
              <a:t>Zocdoc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FE47C-4A31-4D4F-ACCB-ED35BA2A91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3581400"/>
          </a:xfrm>
        </p:spPr>
        <p:txBody>
          <a:bodyPr/>
          <a:lstStyle/>
          <a:p>
            <a:r>
              <a:rPr lang="en-US" dirty="0"/>
              <a:t>Great for health care industry </a:t>
            </a:r>
          </a:p>
          <a:p>
            <a:r>
              <a:rPr lang="en-US" dirty="0"/>
              <a:t>Bias to coastal states</a:t>
            </a:r>
          </a:p>
          <a:p>
            <a:r>
              <a:rPr lang="en-US" dirty="0" err="1"/>
              <a:t>Zocdoc</a:t>
            </a:r>
            <a:r>
              <a:rPr lang="en-US" dirty="0"/>
              <a:t> API</a:t>
            </a:r>
          </a:p>
          <a:p>
            <a:pPr lvl="1"/>
            <a:r>
              <a:rPr lang="en-US" dirty="0"/>
              <a:t>Have to become a partner with ZOCDOC</a:t>
            </a:r>
          </a:p>
          <a:p>
            <a:pPr lvl="1"/>
            <a:r>
              <a:rPr lang="en-US" dirty="0"/>
              <a:t>Have to be approved </a:t>
            </a:r>
          </a:p>
          <a:p>
            <a:pPr lvl="1"/>
            <a:r>
              <a:rPr lang="en-US" dirty="0"/>
              <a:t>Be a medical company or have a medical practice</a:t>
            </a:r>
          </a:p>
          <a:p>
            <a:pPr lvl="1"/>
            <a:r>
              <a:rPr lang="en-US" dirty="0"/>
              <a:t>Free of cost &amp; No limits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6D4CC4-86F2-2E4B-8940-5E7968AE6D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1156" y="3713642"/>
            <a:ext cx="2693077" cy="263500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chemeClr val="tx1"/>
            </a:solidFill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FF9DCCF-D370-8742-B541-037F4B7932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5768" y="1755844"/>
            <a:ext cx="3885660" cy="147655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chemeClr val="tx1"/>
            </a:solidFill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34439495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1249</TotalTime>
  <Words>1967</Words>
  <Application>Microsoft Macintosh PowerPoint</Application>
  <PresentationFormat>Widescreen</PresentationFormat>
  <Paragraphs>397</Paragraphs>
  <Slides>30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Calibri</vt:lpstr>
      <vt:lpstr>Franklin Gothic Book</vt:lpstr>
      <vt:lpstr>Helvetica Neue</vt:lpstr>
      <vt:lpstr>Wingdings</vt:lpstr>
      <vt:lpstr>Crop</vt:lpstr>
      <vt:lpstr>Assessment scores for NAICS CODES using reviews</vt:lpstr>
      <vt:lpstr>What are NAICS Codes</vt:lpstr>
      <vt:lpstr>Example of NAICS Codes</vt:lpstr>
      <vt:lpstr>Goal &amp; Importance </vt:lpstr>
      <vt:lpstr>Introduction</vt:lpstr>
      <vt:lpstr>Introduction</vt:lpstr>
      <vt:lpstr>Data Sources Exploration</vt:lpstr>
      <vt:lpstr>Data Sources Exploration Indeed</vt:lpstr>
      <vt:lpstr>Data Sources Exploration Zocdoc</vt:lpstr>
      <vt:lpstr>Data Sources Exploration Google</vt:lpstr>
      <vt:lpstr>Data Sources Exploration Yelp</vt:lpstr>
      <vt:lpstr>Text Mining  Yelp Dataset</vt:lpstr>
      <vt:lpstr>Dataset</vt:lpstr>
      <vt:lpstr>Dataset Business File</vt:lpstr>
      <vt:lpstr>Dataset  Reviews</vt:lpstr>
      <vt:lpstr>Preprocessing  Dataset</vt:lpstr>
      <vt:lpstr>Exploratory Data Analysis</vt:lpstr>
      <vt:lpstr>Exploratory Data Analysis</vt:lpstr>
      <vt:lpstr>Sentiment Analysis</vt:lpstr>
      <vt:lpstr>domain specific lexicon Methodology  </vt:lpstr>
      <vt:lpstr>Methodology </vt:lpstr>
      <vt:lpstr>Methodology </vt:lpstr>
      <vt:lpstr>Methodology</vt:lpstr>
      <vt:lpstr>Have A Lexicon, What Next?</vt:lpstr>
      <vt:lpstr>Results for Domain Lexicon </vt:lpstr>
      <vt:lpstr>The NAICS Code Score</vt:lpstr>
      <vt:lpstr>Risk &amp; Improvement</vt:lpstr>
      <vt:lpstr>Future Plans</vt:lpstr>
      <vt:lpstr>Conclusion</vt:lpstr>
      <vt:lpstr>Thank You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 mining- NAICS CODES   Yelp dataset</dc:title>
  <dc:creator>Ankur Patel</dc:creator>
  <cp:lastModifiedBy>Drazen Zack</cp:lastModifiedBy>
  <cp:revision>100</cp:revision>
  <dcterms:created xsi:type="dcterms:W3CDTF">2019-11-07T06:08:32Z</dcterms:created>
  <dcterms:modified xsi:type="dcterms:W3CDTF">2019-11-15T20:14:09Z</dcterms:modified>
</cp:coreProperties>
</file>