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74" r:id="rId16"/>
    <p:sldId id="276" r:id="rId17"/>
    <p:sldId id="277" r:id="rId18"/>
    <p:sldId id="278" r:id="rId19"/>
    <p:sldId id="279" r:id="rId20"/>
    <p:sldId id="269" r:id="rId21"/>
    <p:sldId id="280" r:id="rId22"/>
    <p:sldId id="281" r:id="rId23"/>
    <p:sldId id="270" r:id="rId24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6"/>
      <p:bold r:id="rId27"/>
      <p:italic r:id="rId28"/>
      <p:boldItalic r:id="rId29"/>
    </p:embeddedFont>
    <p:embeddedFont>
      <p:font typeface="Raleway" panose="020B0603030101060003" pitchFamily="34" charset="77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f1032757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f1032757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f1032757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f1032757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1032757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1032757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1032757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1032757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356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f1032757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f1032757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1032757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1032757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603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f1032757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f1032757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f1032757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f1032757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965474a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965474a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23630543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23630543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b9a0b074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b9a0b074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f1032757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f1032757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88300" y="1029750"/>
            <a:ext cx="85674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Movies &amp; TV Reviews Database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1607251" y="3238450"/>
            <a:ext cx="70062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 Man Leung, Drazen Zack &amp; Arthur Bertrand</a:t>
            </a:r>
            <a:endParaRPr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910825" y="575950"/>
            <a:ext cx="78111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 dirty="0">
                <a:latin typeface="Lato"/>
                <a:ea typeface="Lato"/>
                <a:cs typeface="Lato"/>
                <a:sym typeface="Lato"/>
              </a:rPr>
              <a:t>C.  Tokenizer &amp; Remove Stop Words (part 2)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C8686F-EEAE-1F4C-B2E2-28E01D7E2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025" y="1268709"/>
            <a:ext cx="5703700" cy="2757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910825" y="575950"/>
            <a:ext cx="7811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Lato"/>
                <a:ea typeface="Lato"/>
                <a:cs typeface="Lato"/>
                <a:sym typeface="Lato"/>
              </a:rPr>
              <a:t>D.   Lemmatization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BD5604-4E24-4B44-A17B-BE3D9A236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262" y="1050531"/>
            <a:ext cx="4991962" cy="3501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897425" y="575950"/>
            <a:ext cx="7824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Lato"/>
                <a:ea typeface="Lato"/>
                <a:cs typeface="Lato"/>
                <a:sym typeface="Lato"/>
              </a:rPr>
              <a:t>E.  Removing Short Words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53A70A-2BDB-374B-B85B-16C1002F1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198" y="1211350"/>
            <a:ext cx="5562600" cy="306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897425" y="575950"/>
            <a:ext cx="7824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Lato"/>
                <a:ea typeface="Lato"/>
                <a:cs typeface="Lato"/>
                <a:sym typeface="Lato"/>
              </a:rPr>
              <a:t>F.   Split data into Train, Validation, Test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19F80-EF37-7340-8646-21BF5DD02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900" y="1211350"/>
            <a:ext cx="4584700" cy="307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5645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468800" y="575950"/>
            <a:ext cx="8253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</a:rPr>
              <a:t>3.  Machine Learning</a:t>
            </a:r>
            <a:endParaRPr sz="2600" dirty="0">
              <a:solidFill>
                <a:schemeClr val="dk1"/>
              </a:solidFill>
            </a:endParaRPr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937647" y="1348353"/>
            <a:ext cx="7794066" cy="3249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/>
              <a:t>A .  Create a Label Column </a:t>
            </a:r>
            <a:endParaRPr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EDF6A4-49BD-DA42-8BA9-35A35FFBA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120" y="2035857"/>
            <a:ext cx="2952399" cy="2670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CCB49D-673B-E744-93BC-14C554C13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25" y="2035857"/>
            <a:ext cx="2996601" cy="2670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3C0E6DF2-34DD-9542-A0B7-FAC03777196D}"/>
              </a:ext>
            </a:extLst>
          </p:cNvPr>
          <p:cNvSpPr/>
          <p:nvPr/>
        </p:nvSpPr>
        <p:spPr>
          <a:xfrm>
            <a:off x="3633839" y="2921431"/>
            <a:ext cx="1206068" cy="449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897425" y="575950"/>
            <a:ext cx="7824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Lato"/>
                <a:ea typeface="Lato"/>
                <a:cs typeface="Lato"/>
                <a:sym typeface="Lato"/>
              </a:rPr>
              <a:t>B.   Create a Pipeline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83C719-5FF5-3B4D-BCE4-C74EC27AE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46" y="1443824"/>
            <a:ext cx="7598057" cy="2484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3191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F1C5-A3C1-D147-AA8A-66853639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39" y="575950"/>
            <a:ext cx="7706711" cy="635400"/>
          </a:xfrm>
        </p:spPr>
        <p:txBody>
          <a:bodyPr/>
          <a:lstStyle/>
          <a:p>
            <a:r>
              <a:rPr lang="en-US" sz="2000" dirty="0"/>
              <a:t>C.  </a:t>
            </a:r>
            <a:r>
              <a:rPr lang="en" sz="2000" dirty="0">
                <a:latin typeface="Lato"/>
                <a:ea typeface="Lato"/>
                <a:cs typeface="Lato"/>
                <a:sym typeface="Lato"/>
              </a:rPr>
              <a:t>Create &amp; Fit a Logistic Regression Model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66222-B8BF-5247-ACFD-4FE57B4BE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EC1F37-D4DA-2C4D-9FF9-DAEFF3AB4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15" y="2224007"/>
            <a:ext cx="8061077" cy="927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091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F1C5-A3C1-D147-AA8A-66853639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39" y="575950"/>
            <a:ext cx="7706711" cy="635400"/>
          </a:xfrm>
        </p:spPr>
        <p:txBody>
          <a:bodyPr/>
          <a:lstStyle/>
          <a:p>
            <a:r>
              <a:rPr lang="en-US" sz="2000" dirty="0"/>
              <a:t>C.   Change Threshold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66222-B8BF-5247-ACFD-4FE57B4BE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5139" y="1211350"/>
            <a:ext cx="7716573" cy="3386826"/>
          </a:xfrm>
        </p:spPr>
        <p:txBody>
          <a:bodyPr/>
          <a:lstStyle/>
          <a:p>
            <a:r>
              <a:rPr lang="en-US" dirty="0"/>
              <a:t>3:1 True to False</a:t>
            </a:r>
          </a:p>
          <a:p>
            <a:r>
              <a:rPr lang="en-US" dirty="0"/>
              <a:t>Threshold starts out at 0.5</a:t>
            </a:r>
          </a:p>
          <a:p>
            <a:r>
              <a:rPr lang="en-US" dirty="0"/>
              <a:t>New Threshold is 0.615 for positive class 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43883-05A3-5246-9C60-D6417B91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53" y="2473889"/>
            <a:ext cx="2743201" cy="2031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181164-C6AA-F045-B6A8-8062BF99A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414" y="2563247"/>
            <a:ext cx="4909125" cy="1941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5201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F1C5-A3C1-D147-AA8A-66853639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39" y="575950"/>
            <a:ext cx="7706711" cy="635400"/>
          </a:xfrm>
        </p:spPr>
        <p:txBody>
          <a:bodyPr/>
          <a:lstStyle/>
          <a:p>
            <a:r>
              <a:rPr lang="en-US" sz="2000" dirty="0"/>
              <a:t>D. Evaluate Model on Train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66222-B8BF-5247-ACFD-4FE57B4BE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5139" y="1211350"/>
            <a:ext cx="7716573" cy="3386826"/>
          </a:xfrm>
        </p:spPr>
        <p:txBody>
          <a:bodyPr/>
          <a:lstStyle/>
          <a:p>
            <a:r>
              <a:rPr lang="en-US" dirty="0"/>
              <a:t>Roc : 0.80</a:t>
            </a:r>
          </a:p>
          <a:p>
            <a:r>
              <a:rPr lang="en-US" dirty="0"/>
              <a:t>Accuracy: .804</a:t>
            </a:r>
          </a:p>
          <a:p>
            <a:r>
              <a:rPr lang="en-US" dirty="0"/>
              <a:t>F1 score: 0.7658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CF622-1A0A-8643-82E0-D3330FDE5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758" y="2457868"/>
            <a:ext cx="4992499" cy="1868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0874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F1C5-A3C1-D147-AA8A-66853639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39" y="575950"/>
            <a:ext cx="7706711" cy="635400"/>
          </a:xfrm>
        </p:spPr>
        <p:txBody>
          <a:bodyPr/>
          <a:lstStyle/>
          <a:p>
            <a:r>
              <a:rPr lang="en-US" sz="2000" dirty="0"/>
              <a:t>E.  Save Model and Pipeline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66222-B8BF-5247-ACFD-4FE57B4BE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0112" y="1211350"/>
            <a:ext cx="6321600" cy="338682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54B99-1EC8-8147-8928-C1424B82D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395" y="1960535"/>
            <a:ext cx="4763616" cy="1464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082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245650" y="712150"/>
            <a:ext cx="8670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Analyzing reviews using Natural Language Processing (NLP)</a:t>
            </a: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51125" y="17883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Arial"/>
              <a:buAutoNum type="arabicPeriod"/>
            </a:pPr>
            <a:r>
              <a:rPr lang="en" sz="2400" b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 sz="2400" b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Arial"/>
              <a:buAutoNum type="arabicPeriod"/>
            </a:pPr>
            <a:r>
              <a:rPr lang="en" sz="2400" b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Data Processing</a:t>
            </a:r>
            <a:endParaRPr sz="2400" b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Arial"/>
              <a:buAutoNum type="arabicPeriod"/>
            </a:pPr>
            <a:r>
              <a:rPr lang="en" sz="2400" b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Implementing Algorithms</a:t>
            </a:r>
            <a:endParaRPr sz="2400" b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Arial"/>
              <a:buAutoNum type="arabicPeriod"/>
            </a:pPr>
            <a:r>
              <a:rPr lang="en" sz="2400" b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Validation</a:t>
            </a:r>
            <a:endParaRPr sz="2400" b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Arial"/>
              <a:buAutoNum type="arabicPeriod"/>
            </a:pPr>
            <a:r>
              <a:rPr lang="en" sz="2400" b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Testing your Model</a:t>
            </a:r>
            <a:endParaRPr sz="2400" b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468800" y="575950"/>
            <a:ext cx="8253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</a:rPr>
              <a:t>4. Validation</a:t>
            </a:r>
            <a:endParaRPr sz="2600" dirty="0">
              <a:solidFill>
                <a:schemeClr val="dk1"/>
              </a:solidFill>
            </a:endParaRPr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937647" y="1286359"/>
            <a:ext cx="7794066" cy="331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/>
              <a:t>A.  Load Model and Pipeline </a:t>
            </a:r>
            <a:endParaRPr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5CCFD9-E7E8-8B44-9F74-5A9D83E73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773" y="2200759"/>
            <a:ext cx="4874170" cy="1733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F1C5-A3C1-D147-AA8A-66853639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39" y="575950"/>
            <a:ext cx="7706711" cy="635400"/>
          </a:xfrm>
        </p:spPr>
        <p:txBody>
          <a:bodyPr/>
          <a:lstStyle/>
          <a:p>
            <a:r>
              <a:rPr lang="en-US" sz="2000" dirty="0"/>
              <a:t>B.  Transform data and predict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66222-B8BF-5247-ACFD-4FE57B4BE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0112" y="1211350"/>
            <a:ext cx="6321600" cy="338682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15ECAD-C632-A74C-A31D-961CC234B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130" y="1410562"/>
            <a:ext cx="6121400" cy="120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A40109-69B5-5D45-BC62-C827C78E9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233" y="3118490"/>
            <a:ext cx="3607193" cy="1216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2524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F1C5-A3C1-D147-AA8A-66853639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39" y="575950"/>
            <a:ext cx="7706711" cy="635400"/>
          </a:xfrm>
        </p:spPr>
        <p:txBody>
          <a:bodyPr/>
          <a:lstStyle/>
          <a:p>
            <a:r>
              <a:rPr lang="en-US" sz="2000" dirty="0"/>
              <a:t>C. Evaluate Model on Validation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66222-B8BF-5247-ACFD-4FE57B4BE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5139" y="1211350"/>
            <a:ext cx="7716573" cy="3386826"/>
          </a:xfrm>
        </p:spPr>
        <p:txBody>
          <a:bodyPr/>
          <a:lstStyle/>
          <a:p>
            <a:r>
              <a:rPr lang="en-US" dirty="0"/>
              <a:t>Roc : 0.80</a:t>
            </a:r>
          </a:p>
          <a:p>
            <a:r>
              <a:rPr lang="en-US" dirty="0"/>
              <a:t>Accuracy: .852</a:t>
            </a:r>
          </a:p>
          <a:p>
            <a:r>
              <a:rPr lang="en-US" dirty="0"/>
              <a:t>F1 score: 0.822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61B50-8692-9A44-A26C-2CDCADB49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145" y="2424567"/>
            <a:ext cx="4371383" cy="1984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5131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455425" y="575950"/>
            <a:ext cx="8266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</a:rPr>
              <a:t>5. Testing</a:t>
            </a:r>
            <a:endParaRPr sz="2600" dirty="0">
              <a:solidFill>
                <a:schemeClr val="dk1"/>
              </a:solidFill>
            </a:endParaRPr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1"/>
          </p:nvPr>
        </p:nvSpPr>
        <p:spPr>
          <a:xfrm>
            <a:off x="844658" y="1211350"/>
            <a:ext cx="7887054" cy="3386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1600"/>
              </a:spcAft>
              <a:buAutoNum type="alphaUcPeriod"/>
            </a:pPr>
            <a:r>
              <a:rPr lang="en-US" sz="2000" b="1" dirty="0"/>
              <a:t>Output a 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DB7D87-DA59-D74A-ABB2-4BDD49B93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508" y="1846750"/>
            <a:ext cx="6350000" cy="64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C0F3C2-7146-4743-B30E-9175BA496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708" y="2580913"/>
            <a:ext cx="3911600" cy="2044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614150" y="575950"/>
            <a:ext cx="81078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"/>
              <a:buAutoNum type="arabicPeriod"/>
            </a:pPr>
            <a:r>
              <a:rPr lang="en" sz="2600" dirty="0">
                <a:solidFill>
                  <a:schemeClr val="dk1"/>
                </a:solidFill>
              </a:rPr>
              <a:t>Exploratory Data Analysis (EDA)</a:t>
            </a:r>
            <a:endParaRPr sz="2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953145" y="1211351"/>
            <a:ext cx="6025529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 b="1" dirty="0"/>
              <a:t>Overall Representation of the Data</a:t>
            </a:r>
            <a:endParaRPr sz="2000" b="1" dirty="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566" y="1670796"/>
            <a:ext cx="6709746" cy="2986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22666"/>
          <a:stretch/>
        </p:blipFill>
        <p:spPr>
          <a:xfrm>
            <a:off x="673725" y="1232300"/>
            <a:ext cx="7650402" cy="345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2" name="Google Shape;92;p16"/>
          <p:cNvSpPr txBox="1"/>
          <p:nvPr/>
        </p:nvSpPr>
        <p:spPr>
          <a:xfrm>
            <a:off x="763475" y="656325"/>
            <a:ext cx="64830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ato"/>
                <a:ea typeface="Lato"/>
                <a:cs typeface="Lato"/>
                <a:sym typeface="Lato"/>
              </a:rPr>
              <a:t>B. Categorize the Length of the Data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200" y="1158050"/>
            <a:ext cx="6931699" cy="3248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8" name="Google Shape;98;p17"/>
          <p:cNvSpPr txBox="1"/>
          <p:nvPr/>
        </p:nvSpPr>
        <p:spPr>
          <a:xfrm>
            <a:off x="763500" y="468800"/>
            <a:ext cx="7112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ato"/>
                <a:ea typeface="Lato"/>
                <a:cs typeface="Lato"/>
                <a:sym typeface="Lato"/>
              </a:rPr>
              <a:t>B.  Length of the Data -- Results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121" y="1207747"/>
            <a:ext cx="4466903" cy="3215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655399" y="472697"/>
            <a:ext cx="5776398" cy="581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/>
              <a:t>C.   Most Common Words in the Data Set</a:t>
            </a:r>
            <a:endParaRPr sz="2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532600" y="348225"/>
            <a:ext cx="8319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600" dirty="0">
                <a:solidFill>
                  <a:schemeClr val="dk1"/>
                </a:solidFill>
              </a:rPr>
              <a:t>2.  Data Processing</a:t>
            </a:r>
            <a:endParaRPr sz="2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19"/>
          <p:cNvSpPr txBox="1"/>
          <p:nvPr/>
        </p:nvSpPr>
        <p:spPr>
          <a:xfrm>
            <a:off x="991892" y="983625"/>
            <a:ext cx="7620833" cy="69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21212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&amp; B.  Remove Punctuations &amp; Special Characters &amp; Lowercase</a:t>
            </a:r>
            <a:endParaRPr sz="2000" b="1" dirty="0">
              <a:solidFill>
                <a:srgbClr val="21212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25" y="1673817"/>
            <a:ext cx="8058449" cy="2703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951025" y="482200"/>
            <a:ext cx="5759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ato"/>
                <a:ea typeface="Lato"/>
                <a:cs typeface="Lato"/>
                <a:sym typeface="Lato"/>
              </a:rPr>
              <a:t>A &amp; B. Results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AFE9C2-5C88-6B45-8CB4-A9ADEC7A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323" y="910900"/>
            <a:ext cx="4883903" cy="3627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897425" y="575950"/>
            <a:ext cx="78243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Lato"/>
                <a:ea typeface="Lato"/>
                <a:cs typeface="Lato"/>
                <a:sym typeface="Lato"/>
              </a:rPr>
              <a:t>C.  Tokenizer &amp; Remove Stop Words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76BF2A-454B-5B47-A079-0C770BE62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150" y="1204317"/>
            <a:ext cx="4387850" cy="3234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241</Words>
  <Application>Microsoft Macintosh PowerPoint</Application>
  <PresentationFormat>On-screen Show (16:9)</PresentationFormat>
  <Paragraphs>43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Raleway</vt:lpstr>
      <vt:lpstr>Lato</vt:lpstr>
      <vt:lpstr>Arial</vt:lpstr>
      <vt:lpstr>Swiss</vt:lpstr>
      <vt:lpstr>Amazon Movies &amp; TV Reviews Database Analysis </vt:lpstr>
      <vt:lpstr>Analyzing reviews using Natural Language Processing (NLP)</vt:lpstr>
      <vt:lpstr>Exploratory Data Analysis (EDA) </vt:lpstr>
      <vt:lpstr>PowerPoint Presentation</vt:lpstr>
      <vt:lpstr>PowerPoint Presentation</vt:lpstr>
      <vt:lpstr>PowerPoint Presentation</vt:lpstr>
      <vt:lpstr>2.  Data Processing </vt:lpstr>
      <vt:lpstr>PowerPoint Presentation</vt:lpstr>
      <vt:lpstr>C.  Tokenizer &amp; Remove Stop Words</vt:lpstr>
      <vt:lpstr>C.  Tokenizer &amp; Remove Stop Words (part 2)</vt:lpstr>
      <vt:lpstr>D.   Lemmatization</vt:lpstr>
      <vt:lpstr>E.  Removing Short Words</vt:lpstr>
      <vt:lpstr>F.   Split data into Train, Validation, Test</vt:lpstr>
      <vt:lpstr>3.  Machine Learning</vt:lpstr>
      <vt:lpstr>B.   Create a Pipeline</vt:lpstr>
      <vt:lpstr>C.  Create &amp; Fit a Logistic Regression Model</vt:lpstr>
      <vt:lpstr>C.   Change Threshold</vt:lpstr>
      <vt:lpstr>D. Evaluate Model on Train Data</vt:lpstr>
      <vt:lpstr>E.  Save Model and Pipeline</vt:lpstr>
      <vt:lpstr>4. Validation</vt:lpstr>
      <vt:lpstr>B.  Transform data and predict </vt:lpstr>
      <vt:lpstr>C. Evaluate Model on Validation Data</vt:lpstr>
      <vt:lpstr>5. Testing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Movies &amp; TV Reviews Database Analysis </dc:title>
  <cp:lastModifiedBy>Drazen Zack</cp:lastModifiedBy>
  <cp:revision>9</cp:revision>
  <dcterms:modified xsi:type="dcterms:W3CDTF">2020-02-18T21:58:02Z</dcterms:modified>
</cp:coreProperties>
</file>