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0" r:id="rId2"/>
    <p:sldId id="281" r:id="rId3"/>
    <p:sldId id="257" r:id="rId4"/>
    <p:sldId id="258" r:id="rId5"/>
    <p:sldId id="268" r:id="rId6"/>
    <p:sldId id="260" r:id="rId7"/>
    <p:sldId id="264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93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85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2C01-D7F7-44C4-8C58-050011A860E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B40-E334-3548-BC48-71512FEC7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57591"/>
            <a:ext cx="7766936" cy="2893245"/>
          </a:xfrm>
        </p:spPr>
        <p:txBody>
          <a:bodyPr/>
          <a:lstStyle/>
          <a:p>
            <a:r>
              <a:rPr lang="en-US" sz="4400" b="1" dirty="0"/>
              <a:t>Solving the Retail Location Spatial Problem (RLSP) using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668F-E79E-EB43-8AF6-1AC1F2313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Drazen Zack, Paul </a:t>
            </a:r>
            <a:r>
              <a:rPr lang="en-US" dirty="0" err="1"/>
              <a:t>Kegelman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1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707-BEB7-5345-8FEA-87F208D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1" y="434502"/>
            <a:ext cx="8596668" cy="1320800"/>
          </a:xfrm>
        </p:spPr>
        <p:txBody>
          <a:bodyPr/>
          <a:lstStyle/>
          <a:p>
            <a:r>
              <a:rPr lang="en-US" dirty="0"/>
              <a:t>Predictions Chicago </a:t>
            </a:r>
            <a:r>
              <a:rPr lang="en-US" sz="2800" dirty="0"/>
              <a:t>(Cook County)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0AAF27-5C78-444D-BD1A-9B3BE6179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9" y="1249168"/>
            <a:ext cx="9698591" cy="5459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299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B6BB-8EC1-3D41-A664-E6223467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Philadelphia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67AD-B58D-0E42-8240-F5F4D33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0"/>
            <a:ext cx="9643713" cy="4464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Trained on </a:t>
            </a:r>
          </a:p>
          <a:p>
            <a:pPr lvl="1"/>
            <a:r>
              <a:rPr lang="en-US" dirty="0"/>
              <a:t>Manhattan and Chicago </a:t>
            </a:r>
          </a:p>
          <a:p>
            <a:r>
              <a:rPr lang="en-US" dirty="0"/>
              <a:t>Classification Test</a:t>
            </a:r>
          </a:p>
          <a:p>
            <a:pPr lvl="1"/>
            <a:r>
              <a:rPr lang="en-US" dirty="0"/>
              <a:t>Accuracy of 91%</a:t>
            </a:r>
          </a:p>
          <a:p>
            <a:r>
              <a:rPr lang="en-US" dirty="0"/>
              <a:t>Observations </a:t>
            </a:r>
          </a:p>
          <a:p>
            <a:pPr lvl="1"/>
            <a:r>
              <a:rPr lang="en-US" dirty="0"/>
              <a:t>All have median age younger than city average median age</a:t>
            </a:r>
          </a:p>
          <a:p>
            <a:pPr lvl="1"/>
            <a:r>
              <a:rPr lang="en-US" dirty="0"/>
              <a:t>Larger than city averages for:</a:t>
            </a:r>
          </a:p>
          <a:p>
            <a:pPr lvl="2"/>
            <a:r>
              <a:rPr lang="en-US" dirty="0"/>
              <a:t>Median home value</a:t>
            </a:r>
          </a:p>
          <a:p>
            <a:pPr lvl="2"/>
            <a:r>
              <a:rPr lang="en-US" dirty="0"/>
              <a:t>Median rent</a:t>
            </a:r>
          </a:p>
          <a:p>
            <a:pPr lvl="2"/>
            <a:r>
              <a:rPr lang="en-US" dirty="0"/>
              <a:t>Percent of workers</a:t>
            </a:r>
          </a:p>
          <a:p>
            <a:pPr lvl="2"/>
            <a:r>
              <a:rPr lang="en-US" dirty="0"/>
              <a:t>Percent of people leaving for work between 7 &amp; 9</a:t>
            </a:r>
          </a:p>
          <a:p>
            <a:pPr lvl="2"/>
            <a:r>
              <a:rPr lang="en-US" dirty="0"/>
              <a:t>Percent of people with either a masters or bachelors degree </a:t>
            </a:r>
          </a:p>
          <a:p>
            <a:pPr lvl="1"/>
            <a:r>
              <a:rPr lang="en-US" dirty="0"/>
              <a:t>Average distance to a Starbucks from the five tracts 303ft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E235B-5851-7B4C-95B1-77D5C038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23178"/>
              </p:ext>
            </p:extLst>
          </p:nvPr>
        </p:nvGraphicFramePr>
        <p:xfrm>
          <a:off x="5959982" y="1930400"/>
          <a:ext cx="5979382" cy="146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1924582647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85450577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1526109428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3934466856"/>
                    </a:ext>
                  </a:extLst>
                </a:gridCol>
              </a:tblGrid>
              <a:tr h="226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19276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 8.01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757557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411542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42101001202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500439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4.01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42934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42101000901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9.01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46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51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02-DD26-8A4D-8F5B-1B0C1DAA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30" y="40531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Predictions Philadelphia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C7B2E1-30B0-524B-A14B-F07B12FF1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30" y="1235414"/>
            <a:ext cx="8488939" cy="5108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89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96D-C4F6-CC4B-B51D-DE62C0AE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78" y="40531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Predictions Philadelphia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E64B5-09BB-6B4D-9765-521AE8A39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3" y="1172724"/>
            <a:ext cx="9193406" cy="5487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829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393F-99E0-E04E-8AAA-D3D4050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Manhattan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2AA2-02B2-A54C-A1C0-35265801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50905"/>
            <a:ext cx="9439433" cy="4362346"/>
          </a:xfrm>
        </p:spPr>
        <p:txBody>
          <a:bodyPr>
            <a:normAutofit/>
          </a:bodyPr>
          <a:lstStyle/>
          <a:p>
            <a:r>
              <a:rPr lang="en-US" dirty="0"/>
              <a:t>Trained on </a:t>
            </a:r>
          </a:p>
          <a:p>
            <a:pPr lvl="1"/>
            <a:r>
              <a:rPr lang="en-US" dirty="0"/>
              <a:t>Chicago &amp; Philadelphia </a:t>
            </a:r>
          </a:p>
          <a:p>
            <a:r>
              <a:rPr lang="en-US" dirty="0"/>
              <a:t>Classification Test </a:t>
            </a:r>
          </a:p>
          <a:p>
            <a:pPr lvl="1"/>
            <a:r>
              <a:rPr lang="en-US" dirty="0"/>
              <a:t>Accuracy 75%</a:t>
            </a:r>
          </a:p>
          <a:p>
            <a:r>
              <a:rPr lang="en-US" dirty="0"/>
              <a:t>Observations </a:t>
            </a:r>
          </a:p>
          <a:p>
            <a:pPr lvl="1"/>
            <a:r>
              <a:rPr lang="en-US" dirty="0"/>
              <a:t>Larger than city averages for:  </a:t>
            </a:r>
          </a:p>
          <a:p>
            <a:pPr lvl="2"/>
            <a:r>
              <a:rPr lang="en-US" dirty="0"/>
              <a:t>Median rent </a:t>
            </a:r>
          </a:p>
          <a:p>
            <a:pPr lvl="2"/>
            <a:r>
              <a:rPr lang="en-US" dirty="0"/>
              <a:t>Median house hold income</a:t>
            </a:r>
          </a:p>
          <a:p>
            <a:pPr lvl="2"/>
            <a:r>
              <a:rPr lang="en-US" dirty="0"/>
              <a:t>Percent of people with either a masters or bachelors degree</a:t>
            </a:r>
          </a:p>
          <a:p>
            <a:pPr lvl="1"/>
            <a:r>
              <a:rPr lang="en-US" dirty="0"/>
              <a:t>Average distance to a Starbucks from the five tracts 194ft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C283D-CD41-5842-8BB2-2271AA10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6620"/>
              </p:ext>
            </p:extLst>
          </p:nvPr>
        </p:nvGraphicFramePr>
        <p:xfrm>
          <a:off x="5376322" y="1950904"/>
          <a:ext cx="5979382" cy="1463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94">
                  <a:extLst>
                    <a:ext uri="{9D8B030D-6E8A-4147-A177-3AD203B41FA5}">
                      <a16:colId xmlns:a16="http://schemas.microsoft.com/office/drawing/2014/main" val="1710158745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271212692"/>
                    </a:ext>
                  </a:extLst>
                </a:gridCol>
                <a:gridCol w="1766656">
                  <a:extLst>
                    <a:ext uri="{9D8B030D-6E8A-4147-A177-3AD203B41FA5}">
                      <a16:colId xmlns:a16="http://schemas.microsoft.com/office/drawing/2014/main" val="2501225302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3210371160"/>
                    </a:ext>
                  </a:extLst>
                </a:gridCol>
              </a:tblGrid>
              <a:tr h="2277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3982807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36061007800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68906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36061012600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341670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36061008603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86.03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62997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36061005502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55.02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15399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36061010800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695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31E-EE67-F948-B9AA-689788B5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6640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Predictions Manhattan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ADC58-1A92-A145-8EB9-2F5A62598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3" y="1240424"/>
            <a:ext cx="8900924" cy="5356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8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EA8-DCA4-6C4C-A845-057CEF7D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40531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Predictions Manhattan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BFB1C6-DEAE-6646-B3B4-39686BE7C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6" y="1177047"/>
            <a:ext cx="9031393" cy="5434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213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87A2-69C2-452A-A5C5-B4A99647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r>
              <a:rPr lang="en-US" sz="4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C-8041-4CA1-AAF8-E88D37C9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/>
              <a:t>Optimal Location Demographics</a:t>
            </a:r>
          </a:p>
          <a:p>
            <a:pPr lvl="1"/>
            <a:r>
              <a:rPr lang="en-US" dirty="0"/>
              <a:t>Rent, Home Values, and Income much higher than the city average</a:t>
            </a:r>
          </a:p>
          <a:p>
            <a:pPr lvl="1"/>
            <a:r>
              <a:rPr lang="en-US" dirty="0"/>
              <a:t>Higher percentage of people with college degrees </a:t>
            </a:r>
          </a:p>
          <a:p>
            <a:pPr lvl="1"/>
            <a:r>
              <a:rPr lang="en-US" dirty="0"/>
              <a:t>Higher percentage of people working</a:t>
            </a:r>
          </a:p>
          <a:p>
            <a:r>
              <a:rPr lang="en-US" dirty="0"/>
              <a:t>Optimal census tracts chosen were nearby cities downtown area</a:t>
            </a:r>
          </a:p>
          <a:p>
            <a:pPr lvl="1"/>
            <a:r>
              <a:rPr lang="en-US" dirty="0"/>
              <a:t>Lots of Starbucks locations in downtown areas </a:t>
            </a:r>
          </a:p>
          <a:p>
            <a:pPr lvl="1"/>
            <a:r>
              <a:rPr lang="en-US" dirty="0"/>
              <a:t>Areas that Starbucks takes advantage of</a:t>
            </a:r>
          </a:p>
        </p:txBody>
      </p:sp>
    </p:spTree>
    <p:extLst>
      <p:ext uri="{BB962C8B-B14F-4D97-AF65-F5344CB8AC3E}">
        <p14:creationId xmlns:p14="http://schemas.microsoft.com/office/powerpoint/2010/main" val="406463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DEF8-33B7-4706-A580-429B994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 /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7659-3613-4AD1-BA24-5C5EFF76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1251"/>
            <a:ext cx="8596668" cy="4300111"/>
          </a:xfrm>
        </p:spPr>
        <p:txBody>
          <a:bodyPr/>
          <a:lstStyle/>
          <a:p>
            <a:r>
              <a:rPr lang="en-US" dirty="0"/>
              <a:t>Census Bureau complete dataset </a:t>
            </a:r>
          </a:p>
          <a:p>
            <a:r>
              <a:rPr lang="en-US" dirty="0"/>
              <a:t>Street level traffic</a:t>
            </a:r>
          </a:p>
          <a:p>
            <a:r>
              <a:rPr lang="en-US" dirty="0"/>
              <a:t>Include factor of competitors</a:t>
            </a:r>
          </a:p>
          <a:p>
            <a:r>
              <a:rPr lang="en-US" dirty="0"/>
              <a:t>Include behavioral data of consumers (coffee routine, when, where, how)</a:t>
            </a:r>
          </a:p>
          <a:p>
            <a:r>
              <a:rPr lang="en-US" dirty="0"/>
              <a:t>Extend to more cities </a:t>
            </a:r>
          </a:p>
          <a:p>
            <a:pPr lvl="1"/>
            <a:r>
              <a:rPr lang="en-US" dirty="0"/>
              <a:t>Houston, LA, D.C., etc. </a:t>
            </a:r>
          </a:p>
          <a:p>
            <a:r>
              <a:rPr lang="en-US" dirty="0"/>
              <a:t>Different business sectors </a:t>
            </a:r>
          </a:p>
        </p:txBody>
      </p:sp>
    </p:spTree>
    <p:extLst>
      <p:ext uri="{BB962C8B-B14F-4D97-AF65-F5344CB8AC3E}">
        <p14:creationId xmlns:p14="http://schemas.microsoft.com/office/powerpoint/2010/main" val="39078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4361-F72F-EF45-8A04-A04CD269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82" y="2141887"/>
            <a:ext cx="7766936" cy="1646302"/>
          </a:xfrm>
        </p:spPr>
        <p:txBody>
          <a:bodyPr/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36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8D88-5AEE-C344-96E6-7045BDF9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2270-E0E6-FB4A-A46D-8B11C6A2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very difficult for strategic planners to identify the location of a New Retail Facility as they are faced with a very difficult spatial resource allocation problem</a:t>
            </a:r>
          </a:p>
          <a:p>
            <a:r>
              <a:rPr lang="en-US" sz="2000" dirty="0"/>
              <a:t>Simpler Terms:</a:t>
            </a:r>
          </a:p>
          <a:p>
            <a:pPr lvl="1"/>
            <a:r>
              <a:rPr lang="en-US" sz="1800" dirty="0"/>
              <a:t>Identifying optimal locations for retail facilities </a:t>
            </a:r>
          </a:p>
          <a:p>
            <a:pPr lvl="1"/>
            <a:r>
              <a:rPr lang="en-US" sz="1800" dirty="0"/>
              <a:t>What factors will create a successful location </a:t>
            </a:r>
          </a:p>
        </p:txBody>
      </p:sp>
    </p:spTree>
    <p:extLst>
      <p:ext uri="{BB962C8B-B14F-4D97-AF65-F5344CB8AC3E}">
        <p14:creationId xmlns:p14="http://schemas.microsoft.com/office/powerpoint/2010/main" val="188274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7998-673D-419C-A4D5-A983B0BD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5578-8391-4ADE-B110-5B150D7C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341"/>
            <a:ext cx="8596668" cy="4339022"/>
          </a:xfrm>
        </p:spPr>
        <p:txBody>
          <a:bodyPr>
            <a:normAutofit/>
          </a:bodyPr>
          <a:lstStyle/>
          <a:p>
            <a:r>
              <a:rPr lang="en-US" dirty="0"/>
              <a:t>Find new retail facilities for Starbucks based on demographic &amp; transportation data in three major U.S. cities</a:t>
            </a:r>
          </a:p>
          <a:p>
            <a:r>
              <a:rPr lang="en-US" dirty="0"/>
              <a:t>Three cities: </a:t>
            </a:r>
          </a:p>
          <a:p>
            <a:pPr lvl="1"/>
            <a:r>
              <a:rPr lang="en-US" dirty="0"/>
              <a:t>Chicago (5.211 million population)</a:t>
            </a:r>
          </a:p>
          <a:p>
            <a:pPr lvl="1"/>
            <a:r>
              <a:rPr lang="en-US" dirty="0"/>
              <a:t>Philadelphia (1.581 million population)</a:t>
            </a:r>
          </a:p>
          <a:p>
            <a:pPr lvl="1"/>
            <a:r>
              <a:rPr lang="en-US" dirty="0"/>
              <a:t>Manhattan (1.629 million population)</a:t>
            </a:r>
          </a:p>
          <a:p>
            <a:r>
              <a:rPr lang="en-US" dirty="0"/>
              <a:t>Finding the optimal new location is a key for success of a new retail facility </a:t>
            </a:r>
          </a:p>
          <a:p>
            <a:pPr lvl="1"/>
            <a:r>
              <a:rPr lang="en-US" dirty="0"/>
              <a:t>For Starbucks:</a:t>
            </a:r>
          </a:p>
          <a:p>
            <a:pPr lvl="2"/>
            <a:r>
              <a:rPr lang="en-US" dirty="0"/>
              <a:t>Morning Commuters</a:t>
            </a:r>
          </a:p>
          <a:p>
            <a:pPr lvl="2"/>
            <a:r>
              <a:rPr lang="en-US" dirty="0"/>
              <a:t>Population Centers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5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7020-3AAF-4192-BADB-24EC7BD1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026F-6D56-4B37-B3C6-213CAA6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722921"/>
          </a:xfrm>
        </p:spPr>
        <p:txBody>
          <a:bodyPr>
            <a:normAutofit/>
          </a:bodyPr>
          <a:lstStyle/>
          <a:p>
            <a:r>
              <a:rPr lang="en-US" dirty="0"/>
              <a:t>Census Bureau API</a:t>
            </a:r>
          </a:p>
          <a:p>
            <a:pPr lvl="1"/>
            <a:r>
              <a:rPr lang="en-US" dirty="0"/>
              <a:t>Statistics from American Community Survey (ACS)</a:t>
            </a:r>
          </a:p>
          <a:p>
            <a:pPr lvl="1"/>
            <a:r>
              <a:rPr lang="en-US" dirty="0"/>
              <a:t>Based on the 2010 Census Tract locations </a:t>
            </a:r>
          </a:p>
          <a:p>
            <a:r>
              <a:rPr lang="en-US" dirty="0"/>
              <a:t>Ridership data</a:t>
            </a:r>
          </a:p>
          <a:p>
            <a:pPr lvl="1"/>
            <a:r>
              <a:rPr lang="en-US" dirty="0"/>
              <a:t>Subway or train system data</a:t>
            </a:r>
          </a:p>
          <a:p>
            <a:pPr lvl="1"/>
            <a:r>
              <a:rPr lang="en-US" dirty="0"/>
              <a:t>Number of people entering/leaving station turnstiles</a:t>
            </a:r>
          </a:p>
          <a:p>
            <a:pPr lvl="2"/>
            <a:r>
              <a:rPr lang="en-US" dirty="0"/>
              <a:t>Chicago – transit website</a:t>
            </a:r>
          </a:p>
          <a:p>
            <a:pPr lvl="2"/>
            <a:r>
              <a:rPr lang="en-US" dirty="0"/>
              <a:t>Philadelphia - Southeastern Pennsylvania Transportation Authority website</a:t>
            </a:r>
          </a:p>
          <a:p>
            <a:pPr lvl="2"/>
            <a:r>
              <a:rPr lang="en-US" dirty="0"/>
              <a:t>Manhattan – MTA website</a:t>
            </a:r>
          </a:p>
          <a:p>
            <a:r>
              <a:rPr lang="en-US" dirty="0"/>
              <a:t>Starbucks location</a:t>
            </a:r>
          </a:p>
          <a:p>
            <a:pPr lvl="1"/>
            <a:r>
              <a:rPr lang="en-US" dirty="0"/>
              <a:t>Kaggle - February 2017</a:t>
            </a:r>
          </a:p>
          <a:p>
            <a:pPr lvl="1"/>
            <a:r>
              <a:rPr lang="en-US" dirty="0"/>
              <a:t>Store addresses used with Census Bureau API to gather which Census Tracts have Starbucks </a:t>
            </a:r>
          </a:p>
        </p:txBody>
      </p:sp>
    </p:spTree>
    <p:extLst>
      <p:ext uri="{BB962C8B-B14F-4D97-AF65-F5344CB8AC3E}">
        <p14:creationId xmlns:p14="http://schemas.microsoft.com/office/powerpoint/2010/main" val="33092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8C3D-D057-344E-AE0D-987CBFE1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Census Tract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1E39-5925-5546-ACF3-5391E70C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Small, relatively permanent statistical subdivisions of a county </a:t>
            </a:r>
          </a:p>
          <a:p>
            <a:pPr lvl="1"/>
            <a:r>
              <a:rPr lang="en-US" dirty="0"/>
              <a:t>Roughly equal to a neighborhood in size, but larger than a block</a:t>
            </a:r>
          </a:p>
          <a:p>
            <a:pPr lvl="1"/>
            <a:r>
              <a:rPr lang="en-US" dirty="0"/>
              <a:t>Population of a census tract ranges between 1,200 to 8,000 people</a:t>
            </a:r>
          </a:p>
          <a:p>
            <a:r>
              <a:rPr lang="en-US" dirty="0"/>
              <a:t>74,134 tracts defined for the 2010 census in the U.S. and its territories</a:t>
            </a:r>
          </a:p>
          <a:p>
            <a:r>
              <a:rPr lang="en-US" dirty="0"/>
              <a:t>Saint Peter’s University is in census tract 34017002800 or Census Tract 28</a:t>
            </a:r>
          </a:p>
          <a:p>
            <a:pPr lvl="1"/>
            <a:r>
              <a:rPr lang="en-US" dirty="0"/>
              <a:t>34 = State of New Jersey</a:t>
            </a:r>
          </a:p>
          <a:p>
            <a:pPr lvl="1"/>
            <a:r>
              <a:rPr lang="en-US" dirty="0"/>
              <a:t>017 = Hudson county </a:t>
            </a:r>
          </a:p>
          <a:p>
            <a:pPr lvl="1"/>
            <a:r>
              <a:rPr lang="en-US" dirty="0"/>
              <a:t>002800 = tract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DF8-4355-4629-9E4B-1FC3FB0A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6281"/>
          </a:xfrm>
        </p:spPr>
        <p:txBody>
          <a:bodyPr/>
          <a:lstStyle/>
          <a:p>
            <a:r>
              <a:rPr lang="en-US" dirty="0"/>
              <a:t>Model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FEF5-32B8-49EC-86DB-38DA6574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706"/>
            <a:ext cx="8596668" cy="4050467"/>
          </a:xfrm>
          <a:noFill/>
        </p:spPr>
        <p:txBody>
          <a:bodyPr>
            <a:normAutofit/>
          </a:bodyPr>
          <a:lstStyle/>
          <a:p>
            <a:r>
              <a:rPr lang="en-US" dirty="0"/>
              <a:t>Logistic regression </a:t>
            </a:r>
          </a:p>
          <a:p>
            <a:pPr lvl="1"/>
            <a:r>
              <a:rPr lang="en-US" dirty="0"/>
              <a:t>Train: 2 cities, Test: 1 city</a:t>
            </a:r>
          </a:p>
          <a:p>
            <a:pPr lvl="1"/>
            <a:r>
              <a:rPr lang="en-US" dirty="0"/>
              <a:t>Predict binary variable (i.e. “No-Starbucks” or “Starbucks”) for each census tract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Probabilities were conducted for each census tract for the test city</a:t>
            </a:r>
          </a:p>
          <a:p>
            <a:pPr lvl="1"/>
            <a:r>
              <a:rPr lang="en-US" dirty="0"/>
              <a:t>Top five census tracts that didn’t have a Starbucks were seen as optimal locations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FDF-2174-48E5-98EA-0DDBCAC1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C099-57D4-44C4-ACB5-7FF89C57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584" y="2265975"/>
            <a:ext cx="8596668" cy="4071205"/>
          </a:xfrm>
        </p:spPr>
        <p:txBody>
          <a:bodyPr/>
          <a:lstStyle/>
          <a:p>
            <a:r>
              <a:rPr lang="en-US" dirty="0"/>
              <a:t>Chicago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Philadelphia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Manhattan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269FFD-3914-4F4C-9C7D-B228E5E4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33267"/>
              </p:ext>
            </p:extLst>
          </p:nvPr>
        </p:nvGraphicFramePr>
        <p:xfrm>
          <a:off x="3493094" y="1544715"/>
          <a:ext cx="5979382" cy="1490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736104481"/>
                    </a:ext>
                  </a:extLst>
                </a:gridCol>
                <a:gridCol w="1393217">
                  <a:extLst>
                    <a:ext uri="{9D8B030D-6E8A-4147-A177-3AD203B41FA5}">
                      <a16:colId xmlns:a16="http://schemas.microsoft.com/office/drawing/2014/main" val="3970385237"/>
                    </a:ext>
                  </a:extLst>
                </a:gridCol>
                <a:gridCol w="1788675">
                  <a:extLst>
                    <a:ext uri="{9D8B030D-6E8A-4147-A177-3AD203B41FA5}">
                      <a16:colId xmlns:a16="http://schemas.microsoft.com/office/drawing/2014/main" val="366452774"/>
                    </a:ext>
                  </a:extLst>
                </a:gridCol>
                <a:gridCol w="1665318">
                  <a:extLst>
                    <a:ext uri="{9D8B030D-6E8A-4147-A177-3AD203B41FA5}">
                      <a16:colId xmlns:a16="http://schemas.microsoft.com/office/drawing/2014/main" val="3674709161"/>
                    </a:ext>
                  </a:extLst>
                </a:gridCol>
              </a:tblGrid>
              <a:tr h="2549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76949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17031080202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802.02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63906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17031240500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2405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778471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71562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7807443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17031842300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4892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19D5D0-1F2B-438A-848D-6209AAA7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50920"/>
              </p:ext>
            </p:extLst>
          </p:nvPr>
        </p:nvGraphicFramePr>
        <p:xfrm>
          <a:off x="3493094" y="3314153"/>
          <a:ext cx="5979382" cy="146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2054053259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1532276034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189320422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1400566308"/>
                    </a:ext>
                  </a:extLst>
                </a:gridCol>
              </a:tblGrid>
              <a:tr h="226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99042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631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475000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42101001202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791383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4.01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87711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42101000901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9.01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4365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5FAFA4-3A19-4D05-81C1-CEC6D7FA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23359"/>
              </p:ext>
            </p:extLst>
          </p:nvPr>
        </p:nvGraphicFramePr>
        <p:xfrm>
          <a:off x="3493094" y="5083590"/>
          <a:ext cx="5979382" cy="1463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94">
                  <a:extLst>
                    <a:ext uri="{9D8B030D-6E8A-4147-A177-3AD203B41FA5}">
                      <a16:colId xmlns:a16="http://schemas.microsoft.com/office/drawing/2014/main" val="3893108992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750291294"/>
                    </a:ext>
                  </a:extLst>
                </a:gridCol>
                <a:gridCol w="1766656">
                  <a:extLst>
                    <a:ext uri="{9D8B030D-6E8A-4147-A177-3AD203B41FA5}">
                      <a16:colId xmlns:a16="http://schemas.microsoft.com/office/drawing/2014/main" val="592385222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1256606862"/>
                    </a:ext>
                  </a:extLst>
                </a:gridCol>
              </a:tblGrid>
              <a:tr h="2277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14489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36061007800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902886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36061012600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3458820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36061008603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86.03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6069557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36061005502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55.02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96557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36061010800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67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8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B1A8-56D4-CB4E-AC90-1692EC3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8FA4-D2DD-B946-A9EE-FAD6D38F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930401"/>
            <a:ext cx="10227373" cy="45579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Trained on </a:t>
            </a:r>
          </a:p>
          <a:p>
            <a:pPr lvl="1"/>
            <a:r>
              <a:rPr lang="en-US" dirty="0"/>
              <a:t>Manhattan and Philadelphia</a:t>
            </a:r>
          </a:p>
          <a:p>
            <a:r>
              <a:rPr lang="en-US" dirty="0"/>
              <a:t>Classification Test</a:t>
            </a:r>
          </a:p>
          <a:p>
            <a:pPr lvl="1"/>
            <a:r>
              <a:rPr lang="en-US" dirty="0"/>
              <a:t>Accuracy of 90% 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Larger than city averages for: </a:t>
            </a:r>
          </a:p>
          <a:p>
            <a:pPr lvl="2"/>
            <a:r>
              <a:rPr lang="en-US" dirty="0"/>
              <a:t>Median house hold income</a:t>
            </a:r>
          </a:p>
          <a:p>
            <a:pPr lvl="2"/>
            <a:r>
              <a:rPr lang="en-US" dirty="0"/>
              <a:t>Median home value</a:t>
            </a:r>
          </a:p>
          <a:p>
            <a:pPr lvl="2"/>
            <a:r>
              <a:rPr lang="en-US" dirty="0"/>
              <a:t>Median rent</a:t>
            </a:r>
          </a:p>
          <a:p>
            <a:pPr lvl="2"/>
            <a:r>
              <a:rPr lang="en-US" dirty="0"/>
              <a:t>Percent of people working</a:t>
            </a:r>
          </a:p>
          <a:p>
            <a:pPr lvl="2"/>
            <a:r>
              <a:rPr lang="en-US" dirty="0"/>
              <a:t>Percent of people leaving for work between 7 &amp; 9 </a:t>
            </a:r>
          </a:p>
          <a:p>
            <a:pPr lvl="2"/>
            <a:r>
              <a:rPr lang="en-US" dirty="0"/>
              <a:t>Percent of people with either a masters or bachelors degree </a:t>
            </a:r>
          </a:p>
          <a:p>
            <a:pPr lvl="1"/>
            <a:r>
              <a:rPr lang="en-US" dirty="0"/>
              <a:t>Average distance to a Starbucks from the five tracts 276ft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69CAB-574A-774D-A476-A8CDD8A7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27871"/>
              </p:ext>
            </p:extLst>
          </p:nvPr>
        </p:nvGraphicFramePr>
        <p:xfrm>
          <a:off x="5561148" y="1930400"/>
          <a:ext cx="5979382" cy="1490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3146247554"/>
                    </a:ext>
                  </a:extLst>
                </a:gridCol>
                <a:gridCol w="1393217">
                  <a:extLst>
                    <a:ext uri="{9D8B030D-6E8A-4147-A177-3AD203B41FA5}">
                      <a16:colId xmlns:a16="http://schemas.microsoft.com/office/drawing/2014/main" val="4212578859"/>
                    </a:ext>
                  </a:extLst>
                </a:gridCol>
                <a:gridCol w="1788675">
                  <a:extLst>
                    <a:ext uri="{9D8B030D-6E8A-4147-A177-3AD203B41FA5}">
                      <a16:colId xmlns:a16="http://schemas.microsoft.com/office/drawing/2014/main" val="2028930550"/>
                    </a:ext>
                  </a:extLst>
                </a:gridCol>
                <a:gridCol w="1665318">
                  <a:extLst>
                    <a:ext uri="{9D8B030D-6E8A-4147-A177-3AD203B41FA5}">
                      <a16:colId xmlns:a16="http://schemas.microsoft.com/office/drawing/2014/main" val="3192566909"/>
                    </a:ext>
                  </a:extLst>
                </a:gridCol>
              </a:tblGrid>
              <a:tr h="2549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068620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17031080202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 802.02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579703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17031240500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 2405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32361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90124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76353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17031842300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7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1BB8-49C4-A741-A094-834D3B77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Chicago </a:t>
            </a:r>
            <a:r>
              <a:rPr lang="en-US" sz="2800" dirty="0"/>
              <a:t>(Cook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AEDCE-0D80-7541-943A-B84492EA6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12" y="1400783"/>
            <a:ext cx="8917456" cy="5001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8741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2783</TotalTime>
  <Words>946</Words>
  <Application>Microsoft Macintosh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Solving the Retail Location Spatial Problem (RLSP) using Machine Learning</vt:lpstr>
      <vt:lpstr>Problem Statement </vt:lpstr>
      <vt:lpstr>Objective  </vt:lpstr>
      <vt:lpstr>Data Sources</vt:lpstr>
      <vt:lpstr>What is a Census Tract ?</vt:lpstr>
      <vt:lpstr>Model Methodology </vt:lpstr>
      <vt:lpstr>Predictions</vt:lpstr>
      <vt:lpstr>Predictions Chicago</vt:lpstr>
      <vt:lpstr>Predictions Chicago (Cook County)</vt:lpstr>
      <vt:lpstr>Predictions Chicago (Cook County)</vt:lpstr>
      <vt:lpstr>Predictions Philadelphia </vt:lpstr>
      <vt:lpstr>Predictions Philadelphia</vt:lpstr>
      <vt:lpstr>Predictions Philadelphia</vt:lpstr>
      <vt:lpstr>Predictions Manhattan </vt:lpstr>
      <vt:lpstr>Predictions Manhattan </vt:lpstr>
      <vt:lpstr>Predictions Manhattan </vt:lpstr>
      <vt:lpstr>Conclusion </vt:lpstr>
      <vt:lpstr>Future Scope / Improvements 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 Optimal Starbucks Location According to Demographics and Transit Density</dc:title>
  <dc:creator>Ankur Patel</dc:creator>
  <cp:lastModifiedBy>Drazen Zack</cp:lastModifiedBy>
  <cp:revision>74</cp:revision>
  <dcterms:created xsi:type="dcterms:W3CDTF">2019-11-05T20:54:44Z</dcterms:created>
  <dcterms:modified xsi:type="dcterms:W3CDTF">2020-03-27T17:01:47Z</dcterms:modified>
</cp:coreProperties>
</file>