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77" r:id="rId4"/>
    <p:sldMasterId id="2147483669" r:id="rId5"/>
    <p:sldMasterId id="2147483672" r:id="rId6"/>
  </p:sldMasterIdLst>
  <p:notesMasterIdLst>
    <p:notesMasterId r:id="rId54"/>
  </p:notesMasterIdLst>
  <p:handoutMasterIdLst>
    <p:handoutMasterId r:id="rId55"/>
  </p:handoutMasterIdLst>
  <p:sldIdLst>
    <p:sldId id="353" r:id="rId7"/>
    <p:sldId id="268" r:id="rId8"/>
    <p:sldId id="269" r:id="rId9"/>
    <p:sldId id="270" r:id="rId10"/>
    <p:sldId id="271" r:id="rId11"/>
    <p:sldId id="272" r:id="rId12"/>
    <p:sldId id="274" r:id="rId13"/>
    <p:sldId id="273" r:id="rId14"/>
    <p:sldId id="275" r:id="rId15"/>
    <p:sldId id="276" r:id="rId16"/>
    <p:sldId id="277" r:id="rId17"/>
    <p:sldId id="278" r:id="rId18"/>
    <p:sldId id="279" r:id="rId19"/>
    <p:sldId id="281" r:id="rId20"/>
    <p:sldId id="284" r:id="rId21"/>
    <p:sldId id="285" r:id="rId22"/>
    <p:sldId id="287" r:id="rId23"/>
    <p:sldId id="288" r:id="rId24"/>
    <p:sldId id="290" r:id="rId25"/>
    <p:sldId id="291" r:id="rId26"/>
    <p:sldId id="294" r:id="rId27"/>
    <p:sldId id="295" r:id="rId28"/>
    <p:sldId id="296" r:id="rId29"/>
    <p:sldId id="297" r:id="rId30"/>
    <p:sldId id="298" r:id="rId31"/>
    <p:sldId id="299" r:id="rId32"/>
    <p:sldId id="300" r:id="rId33"/>
    <p:sldId id="301" r:id="rId34"/>
    <p:sldId id="351" r:id="rId35"/>
    <p:sldId id="302" r:id="rId36"/>
    <p:sldId id="303" r:id="rId37"/>
    <p:sldId id="304" r:id="rId38"/>
    <p:sldId id="305" r:id="rId39"/>
    <p:sldId id="306" r:id="rId40"/>
    <p:sldId id="309" r:id="rId41"/>
    <p:sldId id="310" r:id="rId42"/>
    <p:sldId id="311" r:id="rId43"/>
    <p:sldId id="312" r:id="rId44"/>
    <p:sldId id="313" r:id="rId45"/>
    <p:sldId id="314" r:id="rId46"/>
    <p:sldId id="315" r:id="rId47"/>
    <p:sldId id="316" r:id="rId48"/>
    <p:sldId id="318" r:id="rId49"/>
    <p:sldId id="319" r:id="rId50"/>
    <p:sldId id="320" r:id="rId51"/>
    <p:sldId id="321" r:id="rId52"/>
    <p:sldId id="352" r:id="rId5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D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66565" autoAdjust="0"/>
  </p:normalViewPr>
  <p:slideViewPr>
    <p:cSldViewPr>
      <p:cViewPr varScale="1">
        <p:scale>
          <a:sx n="69" d="100"/>
          <a:sy n="69" d="100"/>
        </p:scale>
        <p:origin x="586" y="62"/>
      </p:cViewPr>
      <p:guideLst>
        <p:guide orient="horz" pos="2160"/>
        <p:guide pos="2880"/>
      </p:guideLst>
    </p:cSldViewPr>
  </p:slideViewPr>
  <p:outlineViewPr>
    <p:cViewPr>
      <p:scale>
        <a:sx n="33" d="100"/>
        <a:sy n="33" d="100"/>
      </p:scale>
      <p:origin x="0" y="23946"/>
    </p:cViewPr>
  </p:outlineViewPr>
  <p:notesTextViewPr>
    <p:cViewPr>
      <p:scale>
        <a:sx n="1" d="1"/>
        <a:sy n="1" d="1"/>
      </p:scale>
      <p:origin x="0" y="0"/>
    </p:cViewPr>
  </p:notesTextViewPr>
  <p:sorterViewPr>
    <p:cViewPr>
      <p:scale>
        <a:sx n="100" d="100"/>
        <a:sy n="100" d="100"/>
      </p:scale>
      <p:origin x="0" y="-10140"/>
    </p:cViewPr>
  </p:sorterViewPr>
  <p:notesViewPr>
    <p:cSldViewPr>
      <p:cViewPr varScale="1">
        <p:scale>
          <a:sx n="53" d="100"/>
          <a:sy n="53" d="100"/>
        </p:scale>
        <p:origin x="-2952"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handoutMaster" Target="handoutMasters/handoutMaster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64" tIns="46582" rIns="93164" bIns="46582" rtlCol="0"/>
          <a:lstStyle>
            <a:lvl1pPr algn="r">
              <a:defRPr sz="1200"/>
            </a:lvl1pPr>
          </a:lstStyle>
          <a:p>
            <a:fld id="{D4C3143B-620F-4987-B4C6-8DA41D14F534}" type="datetimeFigureOut">
              <a:rPr lang="en-US" smtClean="0"/>
              <a:t>1/2/2020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64" tIns="46582" rIns="93164" bIns="46582"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64" tIns="46582" rIns="93164" bIns="46582" rtlCol="0" anchor="b"/>
          <a:lstStyle>
            <a:lvl1pPr algn="r">
              <a:defRPr sz="1200"/>
            </a:lvl1pPr>
          </a:lstStyle>
          <a:p>
            <a:fld id="{FC9E537F-0D91-4DE0-B9F5-55E2B2118790}" type="slidenum">
              <a:rPr lang="en-US" smtClean="0"/>
              <a:t>‹#›</a:t>
            </a:fld>
            <a:endParaRPr lang="en-US"/>
          </a:p>
        </p:txBody>
      </p:sp>
    </p:spTree>
    <p:extLst>
      <p:ext uri="{BB962C8B-B14F-4D97-AF65-F5344CB8AC3E}">
        <p14:creationId xmlns:p14="http://schemas.microsoft.com/office/powerpoint/2010/main" val="675592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64" tIns="46582" rIns="93164" bIns="46582" rtlCol="0"/>
          <a:lstStyle>
            <a:lvl1pPr algn="r">
              <a:defRPr sz="1200"/>
            </a:lvl1pPr>
          </a:lstStyle>
          <a:p>
            <a:fld id="{38B7A522-1067-4090-8338-D2D3A24AAAF6}" type="datetimeFigureOut">
              <a:rPr lang="en-US" smtClean="0"/>
              <a:t>1/2/2020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4" tIns="46582" rIns="93164" bIns="465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64" tIns="46582" rIns="93164" bIns="46582" rtlCol="0" anchor="b"/>
          <a:lstStyle>
            <a:lvl1pPr algn="r">
              <a:defRPr sz="1200"/>
            </a:lvl1pPr>
          </a:lstStyle>
          <a:p>
            <a:fld id="{2F19A4D4-42B8-482F-A3F9-BD6E0B3BC1CB}" type="slidenum">
              <a:rPr lang="en-US" smtClean="0"/>
              <a:t>‹#›</a:t>
            </a:fld>
            <a:endParaRPr lang="en-US"/>
          </a:p>
        </p:txBody>
      </p:sp>
    </p:spTree>
    <p:extLst>
      <p:ext uri="{BB962C8B-B14F-4D97-AF65-F5344CB8AC3E}">
        <p14:creationId xmlns:p14="http://schemas.microsoft.com/office/powerpoint/2010/main" val="1981813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102CBB-D96B-4340-A902-C3C0CB70C5AF}" type="slidenum">
              <a:rPr lang="en-US" smtClean="0"/>
              <a:t>1</a:t>
            </a:fld>
            <a:endParaRPr lang="en-US"/>
          </a:p>
        </p:txBody>
      </p:sp>
    </p:spTree>
    <p:extLst>
      <p:ext uri="{BB962C8B-B14F-4D97-AF65-F5344CB8AC3E}">
        <p14:creationId xmlns:p14="http://schemas.microsoft.com/office/powerpoint/2010/main" val="231043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10</a:t>
            </a:fld>
            <a:endParaRPr lang="en-US"/>
          </a:p>
        </p:txBody>
      </p:sp>
    </p:spTree>
    <p:extLst>
      <p:ext uri="{BB962C8B-B14F-4D97-AF65-F5344CB8AC3E}">
        <p14:creationId xmlns:p14="http://schemas.microsoft.com/office/powerpoint/2010/main" val="4029964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11</a:t>
            </a:fld>
            <a:endParaRPr lang="en-US"/>
          </a:p>
        </p:txBody>
      </p:sp>
    </p:spTree>
    <p:extLst>
      <p:ext uri="{BB962C8B-B14F-4D97-AF65-F5344CB8AC3E}">
        <p14:creationId xmlns:p14="http://schemas.microsoft.com/office/powerpoint/2010/main" val="1470311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12</a:t>
            </a:fld>
            <a:endParaRPr lang="en-US"/>
          </a:p>
        </p:txBody>
      </p:sp>
    </p:spTree>
    <p:extLst>
      <p:ext uri="{BB962C8B-B14F-4D97-AF65-F5344CB8AC3E}">
        <p14:creationId xmlns:p14="http://schemas.microsoft.com/office/powerpoint/2010/main" val="3247757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spcBef>
                    <a:spcPct val="0"/>
                  </a:spcBef>
                </a:pPr>
                <a:r>
                  <a:rPr lang="en-US" altLang="en-US" dirty="0"/>
                  <a:t>When the price of </a:t>
                </a:r>
                <a14:m>
                  <m:oMath xmlns:m="http://schemas.openxmlformats.org/officeDocument/2006/math">
                    <m:r>
                      <a:rPr lang="en-US" altLang="en-US" i="1" dirty="0" smtClean="0">
                        <a:latin typeface="Cambria Math" panose="02040503050406030204" pitchFamily="18" charset="0"/>
                      </a:rPr>
                      <m:t>𝑥</m:t>
                    </m:r>
                  </m:oMath>
                </a14:m>
                <a:r>
                  <a:rPr lang="en-US" altLang="en-US" dirty="0"/>
                  <a:t> decreases from </a:t>
                </a:r>
                <a14:m>
                  <m:oMath xmlns:m="http://schemas.openxmlformats.org/officeDocument/2006/math">
                    <m:r>
                      <a:rPr lang="en-US" altLang="en-US" i="1" dirty="0" smtClean="0">
                        <a:latin typeface="Cambria Math" panose="02040503050406030204" pitchFamily="18" charset="0"/>
                      </a:rPr>
                      <m:t>𝑝</m:t>
                    </m:r>
                    <m:r>
                      <a:rPr lang="en-US" altLang="en-US" i="1" baseline="30000" dirty="0">
                        <a:latin typeface="Cambria Math" panose="02040503050406030204" pitchFamily="18" charset="0"/>
                      </a:rPr>
                      <m:t>1</m:t>
                    </m:r>
                    <m:r>
                      <a:rPr lang="en-US" altLang="en-US" i="1" baseline="-25000" dirty="0">
                        <a:latin typeface="Cambria Math" panose="02040503050406030204" pitchFamily="18" charset="0"/>
                      </a:rPr>
                      <m:t>𝑥</m:t>
                    </m:r>
                  </m:oMath>
                </a14:m>
                <a:r>
                  <a:rPr lang="en-US" altLang="en-US" dirty="0"/>
                  <a:t> to </a:t>
                </a:r>
                <a14:m>
                  <m:oMath xmlns:m="http://schemas.openxmlformats.org/officeDocument/2006/math">
                    <m:r>
                      <a:rPr lang="en-US" altLang="en-US" i="1" dirty="0" smtClean="0">
                        <a:latin typeface="Cambria Math" panose="02040503050406030204" pitchFamily="18" charset="0"/>
                      </a:rPr>
                      <m:t>𝑝</m:t>
                    </m:r>
                    <m:r>
                      <a:rPr lang="en-US" altLang="en-US" i="1" baseline="30000" dirty="0">
                        <a:latin typeface="Cambria Math" panose="02040503050406030204" pitchFamily="18" charset="0"/>
                      </a:rPr>
                      <m:t>2</m:t>
                    </m:r>
                    <m:r>
                      <a:rPr lang="en-US" altLang="en-US" i="1" baseline="-25000" dirty="0">
                        <a:latin typeface="Cambria Math" panose="02040503050406030204" pitchFamily="18" charset="0"/>
                      </a:rPr>
                      <m:t>𝑥</m:t>
                    </m:r>
                  </m:oMath>
                </a14:m>
                <a:r>
                  <a:rPr lang="en-US" altLang="en-US" baseline="-25000" dirty="0"/>
                  <a:t> </a:t>
                </a:r>
                <a:r>
                  <a:rPr lang="en-US" altLang="en-US" dirty="0"/>
                  <a:t>, the utility-maximizing choice shifts from x*,y* to x**,y**. This movement can be broken down into two analytically different effects: </a:t>
                </a:r>
              </a:p>
              <a:p>
                <a:pPr marL="171425" indent="-171425">
                  <a:spcBef>
                    <a:spcPct val="0"/>
                  </a:spcBef>
                  <a:buFont typeface="Arial" panose="020B0604020202020204" pitchFamily="34" charset="0"/>
                  <a:buChar char="•"/>
                </a:pPr>
                <a:r>
                  <a:rPr lang="en-US" altLang="en-US" dirty="0"/>
                  <a:t>The substitution effect involving a movement along the initial indifference curve to point </a:t>
                </a:r>
                <a14:m>
                  <m:oMath xmlns:m="http://schemas.openxmlformats.org/officeDocument/2006/math">
                    <m:r>
                      <a:rPr lang="en-US" altLang="en-US" i="1" dirty="0" smtClean="0">
                        <a:latin typeface="Cambria Math" panose="02040503050406030204" pitchFamily="18" charset="0"/>
                      </a:rPr>
                      <m:t>𝐵</m:t>
                    </m:r>
                  </m:oMath>
                </a14:m>
                <a:r>
                  <a:rPr lang="en-US" altLang="en-US" dirty="0"/>
                  <a:t>, where the MRS is equal to the new price ratio.</a:t>
                </a:r>
              </a:p>
              <a:p>
                <a:pPr marL="171425" indent="-171425">
                  <a:spcBef>
                    <a:spcPct val="0"/>
                  </a:spcBef>
                  <a:buFont typeface="Arial" panose="020B0604020202020204" pitchFamily="34" charset="0"/>
                  <a:buChar char="•"/>
                </a:pPr>
                <a:r>
                  <a:rPr lang="en-US" altLang="en-US" dirty="0"/>
                  <a:t>The income effect, entailing a movement to a higher level of utility because real income has increased. </a:t>
                </a:r>
              </a:p>
              <a:p>
                <a:pPr>
                  <a:spcBef>
                    <a:spcPct val="0"/>
                  </a:spcBef>
                </a:pPr>
                <a:r>
                  <a:rPr lang="en-US" altLang="en-US" dirty="0"/>
                  <a:t>In the diagram, both the substitution and income effects cause more </a:t>
                </a:r>
                <a14:m>
                  <m:oMath xmlns:m="http://schemas.openxmlformats.org/officeDocument/2006/math">
                    <m:r>
                      <a:rPr lang="en-US" altLang="en-US" i="1" dirty="0" smtClean="0">
                        <a:latin typeface="Cambria Math" panose="02040503050406030204" pitchFamily="18" charset="0"/>
                      </a:rPr>
                      <m:t>𝑥</m:t>
                    </m:r>
                  </m:oMath>
                </a14:m>
                <a:r>
                  <a:rPr lang="en-US" altLang="en-US" dirty="0"/>
                  <a:t> to be bought when its price decreases. Notice that point </a:t>
                </a:r>
                <a14:m>
                  <m:oMath xmlns:m="http://schemas.openxmlformats.org/officeDocument/2006/math">
                    <m:r>
                      <a:rPr lang="en-US" altLang="en-US" i="1" dirty="0" smtClean="0">
                        <a:latin typeface="Cambria Math" panose="02040503050406030204" pitchFamily="18" charset="0"/>
                      </a:rPr>
                      <m:t>𝐼</m:t>
                    </m:r>
                    <m:r>
                      <a:rPr lang="en-US" altLang="en-US" i="1" dirty="0" smtClean="0">
                        <a:latin typeface="Cambria Math" panose="02040503050406030204" pitchFamily="18" charset="0"/>
                      </a:rPr>
                      <m:t>/</m:t>
                    </m:r>
                    <m:r>
                      <a:rPr lang="en-US" altLang="en-US" i="1" dirty="0" err="1">
                        <a:latin typeface="Cambria Math" panose="02040503050406030204" pitchFamily="18" charset="0"/>
                      </a:rPr>
                      <m:t>𝑝</m:t>
                    </m:r>
                    <m:r>
                      <a:rPr lang="en-US" altLang="en-US" i="1" baseline="-25000" dirty="0" err="1">
                        <a:latin typeface="Cambria Math" panose="02040503050406030204" pitchFamily="18" charset="0"/>
                      </a:rPr>
                      <m:t>𝑦</m:t>
                    </m:r>
                  </m:oMath>
                </a14:m>
                <a:r>
                  <a:rPr lang="en-US" altLang="en-US" dirty="0"/>
                  <a:t> is the same as before the price change; this is because </a:t>
                </a:r>
                <a14:m>
                  <m:oMath xmlns:m="http://schemas.openxmlformats.org/officeDocument/2006/math">
                    <m:r>
                      <a:rPr lang="en-US" altLang="en-US" i="1" dirty="0" smtClean="0">
                        <a:latin typeface="Cambria Math" panose="02040503050406030204" pitchFamily="18" charset="0"/>
                      </a:rPr>
                      <m:t>𝑝</m:t>
                    </m:r>
                    <m:r>
                      <a:rPr lang="en-US" altLang="en-US" i="1" baseline="-25000" dirty="0" err="1">
                        <a:latin typeface="Cambria Math" panose="02040503050406030204" pitchFamily="18" charset="0"/>
                      </a:rPr>
                      <m:t>𝑦</m:t>
                    </m:r>
                  </m:oMath>
                </a14:m>
                <a:r>
                  <a:rPr lang="en-US" altLang="en-US" dirty="0"/>
                  <a:t> has not changed. Therefore, point </a:t>
                </a:r>
                <a14:m>
                  <m:oMath xmlns:m="http://schemas.openxmlformats.org/officeDocument/2006/math">
                    <m:r>
                      <a:rPr lang="en-US" altLang="en-US" i="1" dirty="0" smtClean="0">
                        <a:latin typeface="Cambria Math" panose="02040503050406030204" pitchFamily="18" charset="0"/>
                      </a:rPr>
                      <m:t>𝐼</m:t>
                    </m:r>
                    <m:r>
                      <a:rPr lang="en-US" altLang="en-US" i="1" dirty="0" smtClean="0">
                        <a:latin typeface="Cambria Math" panose="02040503050406030204" pitchFamily="18" charset="0"/>
                      </a:rPr>
                      <m:t>/</m:t>
                    </m:r>
                    <m:r>
                      <a:rPr lang="en-US" altLang="en-US" i="1" dirty="0" err="1">
                        <a:latin typeface="Cambria Math" panose="02040503050406030204" pitchFamily="18" charset="0"/>
                      </a:rPr>
                      <m:t>𝑝</m:t>
                    </m:r>
                    <m:r>
                      <a:rPr lang="en-US" altLang="en-US" i="1" baseline="-25000" dirty="0" err="1">
                        <a:latin typeface="Cambria Math" panose="02040503050406030204" pitchFamily="18" charset="0"/>
                      </a:rPr>
                      <m:t>𝑦</m:t>
                    </m:r>
                  </m:oMath>
                </a14:m>
                <a:r>
                  <a:rPr lang="en-US" altLang="en-US" dirty="0"/>
                  <a:t> appears on both the old and new budget constraints.</a:t>
                </a:r>
              </a:p>
              <a:p>
                <a:endParaRPr lang="en-US" dirty="0"/>
              </a:p>
            </p:txBody>
          </p:sp>
        </mc:Choice>
        <mc:Fallback xmlns="">
          <p:sp>
            <p:nvSpPr>
              <p:cNvPr id="3" name="Notes Placeholder 2"/>
              <p:cNvSpPr>
                <a:spLocks noGrp="1"/>
              </p:cNvSpPr>
              <p:nvPr>
                <p:ph type="body" idx="1"/>
              </p:nvPr>
            </p:nvSpPr>
            <p:spPr/>
            <p:txBody>
              <a:bodyPr/>
              <a:lstStyle/>
              <a:p>
                <a:pPr>
                  <a:spcBef>
                    <a:spcPct val="0"/>
                  </a:spcBef>
                </a:pPr>
                <a:r>
                  <a:rPr lang="en-US" altLang="en-US" dirty="0" smtClean="0"/>
                  <a:t>When the price of </a:t>
                </a:r>
                <a:r>
                  <a:rPr lang="en-US" altLang="en-US" i="0" dirty="0" smtClean="0">
                    <a:latin typeface="Cambria Math" panose="02040503050406030204" pitchFamily="18" charset="0"/>
                  </a:rPr>
                  <a:t>𝑥</a:t>
                </a:r>
                <a:r>
                  <a:rPr lang="en-US" altLang="en-US" dirty="0"/>
                  <a:t> decreases from </a:t>
                </a:r>
                <a:r>
                  <a:rPr lang="en-US" altLang="en-US" i="0" dirty="0" smtClean="0">
                    <a:latin typeface="Cambria Math" panose="02040503050406030204" pitchFamily="18" charset="0"/>
                  </a:rPr>
                  <a:t>𝑝</a:t>
                </a:r>
                <a:r>
                  <a:rPr lang="en-US" altLang="en-US" i="0" baseline="30000" dirty="0">
                    <a:latin typeface="Cambria Math" panose="02040503050406030204" pitchFamily="18" charset="0"/>
                  </a:rPr>
                  <a:t>1</a:t>
                </a:r>
                <a:r>
                  <a:rPr lang="en-US" altLang="en-US" i="0" baseline="-25000" dirty="0">
                    <a:latin typeface="Cambria Math" panose="02040503050406030204" pitchFamily="18" charset="0"/>
                  </a:rPr>
                  <a:t>𝑥</a:t>
                </a:r>
                <a:r>
                  <a:rPr lang="en-US" altLang="en-US" dirty="0"/>
                  <a:t> to </a:t>
                </a:r>
                <a:r>
                  <a:rPr lang="en-US" altLang="en-US" i="0" dirty="0" smtClean="0">
                    <a:latin typeface="Cambria Math" panose="02040503050406030204" pitchFamily="18" charset="0"/>
                  </a:rPr>
                  <a:t>𝑝</a:t>
                </a:r>
                <a:r>
                  <a:rPr lang="en-US" altLang="en-US" i="0" baseline="30000" dirty="0">
                    <a:latin typeface="Cambria Math" panose="02040503050406030204" pitchFamily="18" charset="0"/>
                  </a:rPr>
                  <a:t>2</a:t>
                </a:r>
                <a:r>
                  <a:rPr lang="en-US" altLang="en-US" i="0" baseline="-25000" dirty="0">
                    <a:latin typeface="Cambria Math" panose="02040503050406030204" pitchFamily="18" charset="0"/>
                  </a:rPr>
                  <a:t>𝑥</a:t>
                </a:r>
                <a:r>
                  <a:rPr lang="en-US" altLang="en-US" baseline="-25000" dirty="0" smtClean="0"/>
                  <a:t> </a:t>
                </a:r>
                <a:r>
                  <a:rPr lang="en-US" altLang="en-US" dirty="0"/>
                  <a:t>, the utility-maximizing choice shifts from </a:t>
                </a:r>
                <a:r>
                  <a:rPr lang="en-US" altLang="en-US" dirty="0" smtClean="0"/>
                  <a:t>x*,</a:t>
                </a:r>
                <a:r>
                  <a:rPr lang="en-US" altLang="en-US" dirty="0"/>
                  <a:t>y* to x**,y**. This movement can be broken down into two analytically different effects: </a:t>
                </a:r>
                <a:endParaRPr lang="en-US" altLang="en-US" dirty="0" smtClean="0"/>
              </a:p>
              <a:p>
                <a:pPr marL="171425" indent="-171425">
                  <a:spcBef>
                    <a:spcPct val="0"/>
                  </a:spcBef>
                  <a:buFont typeface="Arial" panose="020B0604020202020204" pitchFamily="34" charset="0"/>
                  <a:buChar char="•"/>
                </a:pPr>
                <a:r>
                  <a:rPr lang="en-US" altLang="en-US" dirty="0" smtClean="0"/>
                  <a:t>The </a:t>
                </a:r>
                <a:r>
                  <a:rPr lang="en-US" altLang="en-US" dirty="0"/>
                  <a:t>substitution </a:t>
                </a:r>
                <a:r>
                  <a:rPr lang="en-US" altLang="en-US" dirty="0" smtClean="0"/>
                  <a:t>effect </a:t>
                </a:r>
                <a:r>
                  <a:rPr lang="en-US" altLang="en-US" dirty="0"/>
                  <a:t>involving a movement along the initial indifference curve to point </a:t>
                </a:r>
                <a:r>
                  <a:rPr lang="en-US" altLang="en-US" i="0" dirty="0" smtClean="0">
                    <a:latin typeface="Cambria Math" panose="02040503050406030204" pitchFamily="18" charset="0"/>
                  </a:rPr>
                  <a:t>𝐵</a:t>
                </a:r>
                <a:r>
                  <a:rPr lang="en-US" altLang="en-US" dirty="0"/>
                  <a:t>, where the MRS is equal to the new price </a:t>
                </a:r>
                <a:r>
                  <a:rPr lang="en-US" altLang="en-US" dirty="0" smtClean="0"/>
                  <a:t>ratio.</a:t>
                </a:r>
              </a:p>
              <a:p>
                <a:pPr marL="171425" indent="-171425">
                  <a:spcBef>
                    <a:spcPct val="0"/>
                  </a:spcBef>
                  <a:buFont typeface="Arial" panose="020B0604020202020204" pitchFamily="34" charset="0"/>
                  <a:buChar char="•"/>
                </a:pPr>
                <a:r>
                  <a:rPr lang="en-US" altLang="en-US" dirty="0" smtClean="0"/>
                  <a:t>The </a:t>
                </a:r>
                <a:r>
                  <a:rPr lang="en-US" altLang="en-US" dirty="0"/>
                  <a:t>income effect, entailing a movement to a higher level of utility because real income has increased. </a:t>
                </a:r>
                <a:endParaRPr lang="en-US" altLang="en-US" dirty="0" smtClean="0"/>
              </a:p>
              <a:p>
                <a:pPr>
                  <a:spcBef>
                    <a:spcPct val="0"/>
                  </a:spcBef>
                </a:pPr>
                <a:r>
                  <a:rPr lang="en-US" altLang="en-US" dirty="0" smtClean="0"/>
                  <a:t>In </a:t>
                </a:r>
                <a:r>
                  <a:rPr lang="en-US" altLang="en-US" dirty="0"/>
                  <a:t>the diagram, both the substitution and income effects cause more </a:t>
                </a:r>
                <a:r>
                  <a:rPr lang="en-US" altLang="en-US" i="0" dirty="0" smtClean="0">
                    <a:latin typeface="Cambria Math" panose="02040503050406030204" pitchFamily="18" charset="0"/>
                  </a:rPr>
                  <a:t>𝑥</a:t>
                </a:r>
                <a:r>
                  <a:rPr lang="en-US" altLang="en-US" dirty="0"/>
                  <a:t> to be bought when its price decreases. Notice that point </a:t>
                </a:r>
                <a:r>
                  <a:rPr lang="en-US" altLang="en-US" i="0" dirty="0" smtClean="0">
                    <a:latin typeface="Cambria Math" panose="02040503050406030204" pitchFamily="18" charset="0"/>
                  </a:rPr>
                  <a:t>𝐼/</a:t>
                </a:r>
                <a:r>
                  <a:rPr lang="en-US" altLang="en-US" i="0" dirty="0" err="1">
                    <a:latin typeface="Cambria Math" panose="02040503050406030204" pitchFamily="18" charset="0"/>
                  </a:rPr>
                  <a:t>𝑝</a:t>
                </a:r>
                <a:r>
                  <a:rPr lang="en-US" altLang="en-US" i="0" baseline="-25000" dirty="0" err="1">
                    <a:latin typeface="Cambria Math" panose="02040503050406030204" pitchFamily="18" charset="0"/>
                  </a:rPr>
                  <a:t>𝑦</a:t>
                </a:r>
                <a:r>
                  <a:rPr lang="en-US" altLang="en-US" dirty="0"/>
                  <a:t> is the same as before the price change; this is because </a:t>
                </a:r>
                <a:r>
                  <a:rPr lang="en-US" altLang="en-US" i="0" dirty="0" smtClean="0">
                    <a:latin typeface="Cambria Math" panose="02040503050406030204" pitchFamily="18" charset="0"/>
                  </a:rPr>
                  <a:t>𝑝</a:t>
                </a:r>
                <a:r>
                  <a:rPr lang="en-US" altLang="en-US" i="0" baseline="-25000" dirty="0" err="1">
                    <a:latin typeface="Cambria Math" panose="02040503050406030204" pitchFamily="18" charset="0"/>
                  </a:rPr>
                  <a:t>𝑦</a:t>
                </a:r>
                <a:r>
                  <a:rPr lang="en-US" altLang="en-US" dirty="0"/>
                  <a:t> has not changed. Therefore, point </a:t>
                </a:r>
                <a:r>
                  <a:rPr lang="en-US" altLang="en-US" i="0" dirty="0" smtClean="0">
                    <a:latin typeface="Cambria Math" panose="02040503050406030204" pitchFamily="18" charset="0"/>
                  </a:rPr>
                  <a:t>𝐼/</a:t>
                </a:r>
                <a:r>
                  <a:rPr lang="en-US" altLang="en-US" i="0" dirty="0" err="1">
                    <a:latin typeface="Cambria Math" panose="02040503050406030204" pitchFamily="18" charset="0"/>
                  </a:rPr>
                  <a:t>𝑝</a:t>
                </a:r>
                <a:r>
                  <a:rPr lang="en-US" altLang="en-US" i="0" baseline="-25000" dirty="0" err="1">
                    <a:latin typeface="Cambria Math" panose="02040503050406030204" pitchFamily="18" charset="0"/>
                  </a:rPr>
                  <a:t>𝑦</a:t>
                </a:r>
                <a:r>
                  <a:rPr lang="en-US" altLang="en-US" dirty="0"/>
                  <a:t> appears on both the old and new budget constraints</a:t>
                </a:r>
                <a:r>
                  <a:rPr lang="en-US" altLang="en-US" dirty="0" smtClean="0"/>
                  <a:t>.</a:t>
                </a:r>
                <a:endParaRPr lang="en-US" altLang="en-US" dirty="0"/>
              </a:p>
              <a:p>
                <a:endParaRPr lang="en-US" dirty="0"/>
              </a:p>
            </p:txBody>
          </p:sp>
        </mc:Fallback>
      </mc:AlternateContent>
      <p:sp>
        <p:nvSpPr>
          <p:cNvPr id="4" name="Slide Number Placeholder 3"/>
          <p:cNvSpPr>
            <a:spLocks noGrp="1"/>
          </p:cNvSpPr>
          <p:nvPr>
            <p:ph type="sldNum" sz="quarter" idx="10"/>
          </p:nvPr>
        </p:nvSpPr>
        <p:spPr/>
        <p:txBody>
          <a:bodyPr/>
          <a:lstStyle/>
          <a:p>
            <a:fld id="{2F19A4D4-42B8-482F-A3F9-BD6E0B3BC1CB}" type="slidenum">
              <a:rPr lang="en-US" smtClean="0"/>
              <a:t>13</a:t>
            </a:fld>
            <a:endParaRPr lang="en-US"/>
          </a:p>
        </p:txBody>
      </p:sp>
    </p:spTree>
    <p:extLst>
      <p:ext uri="{BB962C8B-B14F-4D97-AF65-F5344CB8AC3E}">
        <p14:creationId xmlns:p14="http://schemas.microsoft.com/office/powerpoint/2010/main" val="156429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for a normal good, the change in income and in quantity demanded is in the same direction</a:t>
            </a:r>
          </a:p>
        </p:txBody>
      </p:sp>
      <p:sp>
        <p:nvSpPr>
          <p:cNvPr id="4" name="Slide Number Placeholder 3"/>
          <p:cNvSpPr>
            <a:spLocks noGrp="1"/>
          </p:cNvSpPr>
          <p:nvPr>
            <p:ph type="sldNum" sz="quarter" idx="10"/>
          </p:nvPr>
        </p:nvSpPr>
        <p:spPr/>
        <p:txBody>
          <a:bodyPr/>
          <a:lstStyle/>
          <a:p>
            <a:fld id="{2F19A4D4-42B8-482F-A3F9-BD6E0B3BC1CB}" type="slidenum">
              <a:rPr lang="en-US" smtClean="0"/>
              <a:t>14</a:t>
            </a:fld>
            <a:endParaRPr lang="en-US"/>
          </a:p>
        </p:txBody>
      </p:sp>
    </p:spTree>
    <p:extLst>
      <p:ext uri="{BB962C8B-B14F-4D97-AF65-F5344CB8AC3E}">
        <p14:creationId xmlns:p14="http://schemas.microsoft.com/office/powerpoint/2010/main" val="853125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for an</a:t>
            </a:r>
            <a:r>
              <a:rPr lang="en-US" baseline="0" dirty="0"/>
              <a:t> inferior good, the change in income and quantity demanded is in the opposite direction. Substitution effect work in the same direction as in the case of a normal good.</a:t>
            </a:r>
            <a:endParaRPr lang="en-US" dirty="0"/>
          </a:p>
        </p:txBody>
      </p:sp>
      <p:sp>
        <p:nvSpPr>
          <p:cNvPr id="4" name="Slide Number Placeholder 3"/>
          <p:cNvSpPr>
            <a:spLocks noGrp="1"/>
          </p:cNvSpPr>
          <p:nvPr>
            <p:ph type="sldNum" sz="quarter" idx="10"/>
          </p:nvPr>
        </p:nvSpPr>
        <p:spPr/>
        <p:txBody>
          <a:bodyPr/>
          <a:lstStyle/>
          <a:p>
            <a:fld id="{2F19A4D4-42B8-482F-A3F9-BD6E0B3BC1CB}" type="slidenum">
              <a:rPr lang="en-US" smtClean="0"/>
              <a:t>15</a:t>
            </a:fld>
            <a:endParaRPr lang="en-US"/>
          </a:p>
        </p:txBody>
      </p:sp>
    </p:spTree>
    <p:extLst>
      <p:ext uri="{BB962C8B-B14F-4D97-AF65-F5344CB8AC3E}">
        <p14:creationId xmlns:p14="http://schemas.microsoft.com/office/powerpoint/2010/main" val="2647836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16</a:t>
            </a:fld>
            <a:endParaRPr lang="en-US"/>
          </a:p>
        </p:txBody>
      </p:sp>
    </p:spTree>
    <p:extLst>
      <p:ext uri="{BB962C8B-B14F-4D97-AF65-F5344CB8AC3E}">
        <p14:creationId xmlns:p14="http://schemas.microsoft.com/office/powerpoint/2010/main" val="2736531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17</a:t>
            </a:fld>
            <a:endParaRPr lang="en-US"/>
          </a:p>
        </p:txBody>
      </p:sp>
    </p:spTree>
    <p:extLst>
      <p:ext uri="{BB962C8B-B14F-4D97-AF65-F5344CB8AC3E}">
        <p14:creationId xmlns:p14="http://schemas.microsoft.com/office/powerpoint/2010/main" val="240208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defTabSz="914266"/>
                <a:r>
                  <a:rPr lang="en-US" altLang="en-US" dirty="0"/>
                  <a:t>In (A), the individual’s utility-maximizing choices of </a:t>
                </a:r>
                <a14:m>
                  <m:oMath xmlns:m="http://schemas.openxmlformats.org/officeDocument/2006/math">
                    <m:r>
                      <a:rPr lang="en-US" altLang="en-US" i="1" dirty="0" smtClean="0">
                        <a:latin typeface="Cambria Math" panose="02040503050406030204" pitchFamily="18" charset="0"/>
                      </a:rPr>
                      <m:t>𝑥</m:t>
                    </m:r>
                  </m:oMath>
                </a14:m>
                <a:r>
                  <a:rPr lang="en-US" altLang="en-US" dirty="0"/>
                  <a:t> and </a:t>
                </a:r>
                <a14:m>
                  <m:oMath xmlns:m="http://schemas.openxmlformats.org/officeDocument/2006/math">
                    <m:r>
                      <a:rPr lang="en-US" altLang="en-US" i="1" dirty="0" smtClean="0">
                        <a:latin typeface="Cambria Math" panose="02040503050406030204" pitchFamily="18" charset="0"/>
                      </a:rPr>
                      <m:t>𝑦</m:t>
                    </m:r>
                  </m:oMath>
                </a14:m>
                <a:r>
                  <a:rPr lang="en-US" altLang="en-US" dirty="0"/>
                  <a:t> are shown for three different prices of x(</a:t>
                </a:r>
                <a:r>
                  <a:rPr lang="en-US" altLang="en-US" dirty="0" err="1"/>
                  <a:t>p’</a:t>
                </a:r>
                <a:r>
                  <a:rPr lang="en-US" altLang="en-US" baseline="-25000" dirty="0" err="1"/>
                  <a:t>x</a:t>
                </a:r>
                <a:r>
                  <a:rPr lang="en-US" altLang="en-US" dirty="0"/>
                  <a:t>, </a:t>
                </a:r>
                <a:r>
                  <a:rPr lang="en-US" altLang="en-US" dirty="0" err="1"/>
                  <a:t>p”</a:t>
                </a:r>
                <a:r>
                  <a:rPr lang="en-US" altLang="en-US" baseline="-25000" dirty="0" err="1"/>
                  <a:t>x</a:t>
                </a:r>
                <a:r>
                  <a:rPr lang="en-US" altLang="en-US" dirty="0"/>
                  <a:t>, and </a:t>
                </a:r>
                <a:r>
                  <a:rPr lang="en-US" altLang="en-US" dirty="0" err="1"/>
                  <a:t>p’”</a:t>
                </a:r>
                <a:r>
                  <a:rPr lang="en-US" altLang="en-US" baseline="-25000" dirty="0" err="1"/>
                  <a:t>x</a:t>
                </a:r>
                <a:r>
                  <a:rPr lang="en-US" altLang="en-US" dirty="0"/>
                  <a:t>). In (B), this relationship between </a:t>
                </a:r>
                <a:r>
                  <a:rPr lang="en-US" altLang="en-US" dirty="0" err="1"/>
                  <a:t>p</a:t>
                </a:r>
                <a:r>
                  <a:rPr lang="en-US" altLang="en-US" baseline="-25000" dirty="0" err="1"/>
                  <a:t>x</a:t>
                </a:r>
                <a:r>
                  <a:rPr lang="en-US" altLang="en-US" dirty="0"/>
                  <a:t> and x is used to construct the demand curve for x. The demand curve is drawn on the assumption that </a:t>
                </a:r>
                <a:r>
                  <a:rPr lang="en-US" altLang="en-US" dirty="0" err="1"/>
                  <a:t>p</a:t>
                </a:r>
                <a:r>
                  <a:rPr lang="en-US" altLang="en-US" baseline="-25000" dirty="0" err="1"/>
                  <a:t>y</a:t>
                </a:r>
                <a:r>
                  <a:rPr lang="en-US" altLang="en-US" dirty="0"/>
                  <a:t>, I, and preferences remain constant as </a:t>
                </a:r>
                <a:r>
                  <a:rPr lang="en-US" altLang="en-US" dirty="0" err="1"/>
                  <a:t>p</a:t>
                </a:r>
                <a:r>
                  <a:rPr lang="en-US" altLang="en-US" baseline="-25000" dirty="0" err="1"/>
                  <a:t>x</a:t>
                </a:r>
                <a:r>
                  <a:rPr lang="en-US" altLang="en-US" dirty="0"/>
                  <a:t> varies.</a:t>
                </a:r>
              </a:p>
              <a:p>
                <a:endParaRPr lang="en-US" dirty="0"/>
              </a:p>
            </p:txBody>
          </p:sp>
        </mc:Choice>
        <mc:Fallback xmlns="">
          <p:sp>
            <p:nvSpPr>
              <p:cNvPr id="3" name="Notes Placeholder 2"/>
              <p:cNvSpPr>
                <a:spLocks noGrp="1"/>
              </p:cNvSpPr>
              <p:nvPr>
                <p:ph type="body" idx="1"/>
              </p:nvPr>
            </p:nvSpPr>
            <p:spPr/>
            <p:txBody>
              <a:bodyPr/>
              <a:lstStyle/>
              <a:p>
                <a:pPr defTabSz="914266"/>
                <a:r>
                  <a:rPr lang="en-US" altLang="en-US" dirty="0" smtClean="0"/>
                  <a:t>In (A), the individual’s utility-maximizing choices of </a:t>
                </a:r>
                <a:r>
                  <a:rPr lang="en-US" altLang="en-US" i="0" dirty="0" smtClean="0">
                    <a:latin typeface="Cambria Math" panose="02040503050406030204" pitchFamily="18" charset="0"/>
                  </a:rPr>
                  <a:t>𝑥</a:t>
                </a:r>
                <a:r>
                  <a:rPr lang="en-US" altLang="en-US" dirty="0" smtClean="0"/>
                  <a:t> and </a:t>
                </a:r>
                <a:r>
                  <a:rPr lang="en-US" altLang="en-US" i="0" dirty="0" smtClean="0">
                    <a:latin typeface="Cambria Math" panose="02040503050406030204" pitchFamily="18" charset="0"/>
                  </a:rPr>
                  <a:t>𝑦</a:t>
                </a:r>
                <a:r>
                  <a:rPr lang="en-US" altLang="en-US" dirty="0" smtClean="0"/>
                  <a:t> are shown for three different prices of x(</a:t>
                </a:r>
                <a:r>
                  <a:rPr lang="en-US" altLang="en-US" dirty="0" err="1" smtClean="0"/>
                  <a:t>p’</a:t>
                </a:r>
                <a:r>
                  <a:rPr lang="en-US" altLang="en-US" baseline="-25000" dirty="0" err="1" smtClean="0"/>
                  <a:t>x</a:t>
                </a:r>
                <a:r>
                  <a:rPr lang="en-US" altLang="en-US" dirty="0" smtClean="0"/>
                  <a:t>, </a:t>
                </a:r>
                <a:r>
                  <a:rPr lang="en-US" altLang="en-US" dirty="0" err="1" smtClean="0"/>
                  <a:t>p”</a:t>
                </a:r>
                <a:r>
                  <a:rPr lang="en-US" altLang="en-US" baseline="-25000" dirty="0" err="1" smtClean="0"/>
                  <a:t>x</a:t>
                </a:r>
                <a:r>
                  <a:rPr lang="en-US" altLang="en-US" dirty="0" smtClean="0"/>
                  <a:t>, and </a:t>
                </a:r>
                <a:r>
                  <a:rPr lang="en-US" altLang="en-US" dirty="0" err="1" smtClean="0"/>
                  <a:t>p’”</a:t>
                </a:r>
                <a:r>
                  <a:rPr lang="en-US" altLang="en-US" baseline="-25000" dirty="0" err="1" smtClean="0"/>
                  <a:t>x</a:t>
                </a:r>
                <a:r>
                  <a:rPr lang="en-US" altLang="en-US" dirty="0" smtClean="0"/>
                  <a:t>). In (B), this relationship between </a:t>
                </a:r>
                <a:r>
                  <a:rPr lang="en-US" altLang="en-US" dirty="0" err="1" smtClean="0"/>
                  <a:t>p</a:t>
                </a:r>
                <a:r>
                  <a:rPr lang="en-US" altLang="en-US" baseline="-25000" dirty="0" err="1" smtClean="0"/>
                  <a:t>x</a:t>
                </a:r>
                <a:r>
                  <a:rPr lang="en-US" altLang="en-US" dirty="0" smtClean="0"/>
                  <a:t> and x is used to construct the demand curve for x. The demand curve is drawn on the assumption that </a:t>
                </a:r>
                <a:r>
                  <a:rPr lang="en-US" altLang="en-US" dirty="0" err="1" smtClean="0"/>
                  <a:t>p</a:t>
                </a:r>
                <a:r>
                  <a:rPr lang="en-US" altLang="en-US" baseline="-25000" dirty="0" err="1" smtClean="0"/>
                  <a:t>y</a:t>
                </a:r>
                <a:r>
                  <a:rPr lang="en-US" altLang="en-US" dirty="0" smtClean="0"/>
                  <a:t>, I, and preferences remain constant as </a:t>
                </a:r>
                <a:r>
                  <a:rPr lang="en-US" altLang="en-US" dirty="0" err="1" smtClean="0"/>
                  <a:t>p</a:t>
                </a:r>
                <a:r>
                  <a:rPr lang="en-US" altLang="en-US" baseline="-25000" dirty="0" err="1" smtClean="0"/>
                  <a:t>x</a:t>
                </a:r>
                <a:r>
                  <a:rPr lang="en-US" altLang="en-US" dirty="0" smtClean="0"/>
                  <a:t> varies.</a:t>
                </a:r>
              </a:p>
              <a:p>
                <a:endParaRPr lang="en-US" dirty="0"/>
              </a:p>
            </p:txBody>
          </p:sp>
        </mc:Fallback>
      </mc:AlternateContent>
      <p:sp>
        <p:nvSpPr>
          <p:cNvPr id="4" name="Slide Number Placeholder 3"/>
          <p:cNvSpPr>
            <a:spLocks noGrp="1"/>
          </p:cNvSpPr>
          <p:nvPr>
            <p:ph type="sldNum" sz="quarter" idx="10"/>
          </p:nvPr>
        </p:nvSpPr>
        <p:spPr/>
        <p:txBody>
          <a:bodyPr/>
          <a:lstStyle/>
          <a:p>
            <a:fld id="{2F19A4D4-42B8-482F-A3F9-BD6E0B3BC1CB}" type="slidenum">
              <a:rPr lang="en-US" smtClean="0"/>
              <a:t>18</a:t>
            </a:fld>
            <a:endParaRPr lang="en-US"/>
          </a:p>
        </p:txBody>
      </p:sp>
    </p:spTree>
    <p:extLst>
      <p:ext uri="{BB962C8B-B14F-4D97-AF65-F5344CB8AC3E}">
        <p14:creationId xmlns:p14="http://schemas.microsoft.com/office/powerpoint/2010/main" val="3473638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19</a:t>
            </a:fld>
            <a:endParaRPr lang="en-US"/>
          </a:p>
        </p:txBody>
      </p:sp>
    </p:spTree>
    <p:extLst>
      <p:ext uri="{BB962C8B-B14F-4D97-AF65-F5344CB8AC3E}">
        <p14:creationId xmlns:p14="http://schemas.microsoft.com/office/powerpoint/2010/main" val="37520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2</a:t>
            </a:fld>
            <a:endParaRPr lang="en-US"/>
          </a:p>
        </p:txBody>
      </p:sp>
    </p:spTree>
    <p:extLst>
      <p:ext uri="{BB962C8B-B14F-4D97-AF65-F5344CB8AC3E}">
        <p14:creationId xmlns:p14="http://schemas.microsoft.com/office/powerpoint/2010/main" val="2905251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20</a:t>
            </a:fld>
            <a:endParaRPr lang="en-US"/>
          </a:p>
        </p:txBody>
      </p:sp>
    </p:spTree>
    <p:extLst>
      <p:ext uri="{BB962C8B-B14F-4D97-AF65-F5344CB8AC3E}">
        <p14:creationId xmlns:p14="http://schemas.microsoft.com/office/powerpoint/2010/main" val="967551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We can also see the reasoning</a:t>
                </a:r>
                <a:r>
                  <a:rPr lang="en-US" baseline="0" dirty="0"/>
                  <a:t> here graphically. For example, if we plot the quantity demanded of </a:t>
                </a:r>
                <a14:m>
                  <m:oMath xmlns:m="http://schemas.openxmlformats.org/officeDocument/2006/math">
                    <m:r>
                      <a:rPr lang="en-US" b="0" i="1" baseline="0" smtClean="0">
                        <a:latin typeface="Cambria Math" panose="02040503050406030204" pitchFamily="18" charset="0"/>
                      </a:rPr>
                      <m:t>𝑥</m:t>
                    </m:r>
                  </m:oMath>
                </a14:m>
                <a:r>
                  <a:rPr lang="en-US" dirty="0"/>
                  <a:t> on the horizontal</a:t>
                </a:r>
                <a:r>
                  <a:rPr lang="en-US" baseline="0" dirty="0"/>
                  <a:t> axis, the point where the budget line cuts the horizontal axis is given by </a:t>
                </a:r>
                <a14:m>
                  <m:oMath xmlns:m="http://schemas.openxmlformats.org/officeDocument/2006/math">
                    <m:r>
                      <a:rPr lang="en-US" b="0" i="1" baseline="0" smtClean="0">
                        <a:latin typeface="Cambria Math" panose="02040503050406030204" pitchFamily="18" charset="0"/>
                      </a:rPr>
                      <m:t>𝐼</m:t>
                    </m:r>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𝑝</m:t>
                        </m:r>
                      </m:e>
                      <m:sub>
                        <m:r>
                          <a:rPr lang="en-US" b="0" i="1" baseline="0" smtClean="0">
                            <a:latin typeface="Cambria Math" panose="02040503050406030204" pitchFamily="18" charset="0"/>
                          </a:rPr>
                          <m:t>𝑥</m:t>
                        </m:r>
                      </m:sub>
                    </m:sSub>
                  </m:oMath>
                </a14:m>
                <a:r>
                  <a:rPr lang="en-US" dirty="0"/>
                  <a:t>. A fall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oMath>
                </a14:m>
                <a:r>
                  <a:rPr lang="en-US" dirty="0"/>
                  <a:t> is equivalent to a rise in the purchasing power over </a:t>
                </a:r>
                <a14:m>
                  <m:oMath xmlns:m="http://schemas.openxmlformats.org/officeDocument/2006/math">
                    <m:r>
                      <a:rPr lang="en-US" b="0" i="1" smtClean="0">
                        <a:latin typeface="Cambria Math" panose="02040503050406030204" pitchFamily="18" charset="0"/>
                      </a:rPr>
                      <m:t>𝑥</m:t>
                    </m:r>
                  </m:oMath>
                </a14:m>
                <a:r>
                  <a:rPr lang="en-US" dirty="0"/>
                  <a:t>, a rise in</a:t>
                </a:r>
                <a:r>
                  <a:rPr lang="en-US" baseline="0" dirty="0"/>
                  <a:t> real income.</a:t>
                </a:r>
                <a:endParaRPr lang="en-US" dirty="0"/>
              </a:p>
            </p:txBody>
          </p:sp>
        </mc:Choice>
        <mc:Fallback xmlns="">
          <p:sp>
            <p:nvSpPr>
              <p:cNvPr id="3" name="Notes Placeholder 2"/>
              <p:cNvSpPr>
                <a:spLocks noGrp="1"/>
              </p:cNvSpPr>
              <p:nvPr>
                <p:ph type="body" idx="1"/>
              </p:nvPr>
            </p:nvSpPr>
            <p:spPr/>
            <p:txBody>
              <a:bodyPr/>
              <a:lstStyle/>
              <a:p>
                <a:r>
                  <a:rPr lang="en-US" dirty="0" smtClean="0"/>
                  <a:t>We can also see the reasoning</a:t>
                </a:r>
                <a:r>
                  <a:rPr lang="en-US" baseline="0" dirty="0" smtClean="0"/>
                  <a:t> here graphically. For example, if we plot the quantity demanded of </a:t>
                </a:r>
                <a:r>
                  <a:rPr lang="en-US" b="0" i="0" baseline="0" smtClean="0">
                    <a:latin typeface="Cambria Math" panose="02040503050406030204" pitchFamily="18" charset="0"/>
                  </a:rPr>
                  <a:t>𝑥</a:t>
                </a:r>
                <a:r>
                  <a:rPr lang="en-US" dirty="0" smtClean="0"/>
                  <a:t> on the horizontal</a:t>
                </a:r>
                <a:r>
                  <a:rPr lang="en-US" baseline="0" dirty="0" smtClean="0"/>
                  <a:t> axis, the point where the budget line cuts the horizontal axis is given by </a:t>
                </a:r>
                <a:r>
                  <a:rPr lang="en-US" b="0" i="0" baseline="0" smtClean="0">
                    <a:latin typeface="Cambria Math" panose="02040503050406030204" pitchFamily="18" charset="0"/>
                  </a:rPr>
                  <a:t>𝐼/𝑝_𝑥</a:t>
                </a:r>
                <a:r>
                  <a:rPr lang="en-US" dirty="0" smtClean="0"/>
                  <a:t>. A fall in </a:t>
                </a:r>
                <a:r>
                  <a:rPr lang="en-US" b="0" i="0" smtClean="0">
                    <a:latin typeface="Cambria Math" panose="02040503050406030204" pitchFamily="18" charset="0"/>
                  </a:rPr>
                  <a:t>𝑝_𝑥</a:t>
                </a:r>
                <a:r>
                  <a:rPr lang="en-US" dirty="0" smtClean="0"/>
                  <a:t> is equivalent to a rise in the purchasing power over </a:t>
                </a:r>
                <a:r>
                  <a:rPr lang="en-US" b="0" i="0" smtClean="0">
                    <a:latin typeface="Cambria Math" panose="02040503050406030204" pitchFamily="18" charset="0"/>
                  </a:rPr>
                  <a:t>𝑥</a:t>
                </a:r>
                <a:r>
                  <a:rPr lang="en-US" dirty="0" smtClean="0"/>
                  <a:t>, a rise in</a:t>
                </a:r>
                <a:r>
                  <a:rPr lang="en-US" baseline="0" dirty="0" smtClean="0"/>
                  <a:t> real income.</a:t>
                </a:r>
                <a:endParaRPr lang="en-US" dirty="0"/>
              </a:p>
            </p:txBody>
          </p:sp>
        </mc:Fallback>
      </mc:AlternateContent>
      <p:sp>
        <p:nvSpPr>
          <p:cNvPr id="4" name="Slide Number Placeholder 3"/>
          <p:cNvSpPr>
            <a:spLocks noGrp="1"/>
          </p:cNvSpPr>
          <p:nvPr>
            <p:ph type="sldNum" sz="quarter" idx="10"/>
          </p:nvPr>
        </p:nvSpPr>
        <p:spPr/>
        <p:txBody>
          <a:bodyPr/>
          <a:lstStyle/>
          <a:p>
            <a:fld id="{2F19A4D4-42B8-482F-A3F9-BD6E0B3BC1CB}" type="slidenum">
              <a:rPr lang="en-US" smtClean="0"/>
              <a:t>21</a:t>
            </a:fld>
            <a:endParaRPr lang="en-US"/>
          </a:p>
        </p:txBody>
      </p:sp>
    </p:spTree>
    <p:extLst>
      <p:ext uri="{BB962C8B-B14F-4D97-AF65-F5344CB8AC3E}">
        <p14:creationId xmlns:p14="http://schemas.microsoft.com/office/powerpoint/2010/main" val="2615287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22</a:t>
            </a:fld>
            <a:endParaRPr lang="en-US"/>
          </a:p>
        </p:txBody>
      </p:sp>
    </p:spTree>
    <p:extLst>
      <p:ext uri="{BB962C8B-B14F-4D97-AF65-F5344CB8AC3E}">
        <p14:creationId xmlns:p14="http://schemas.microsoft.com/office/powerpoint/2010/main" val="3569604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23</a:t>
            </a:fld>
            <a:endParaRPr lang="en-US"/>
          </a:p>
        </p:txBody>
      </p:sp>
    </p:spTree>
    <p:extLst>
      <p:ext uri="{BB962C8B-B14F-4D97-AF65-F5344CB8AC3E}">
        <p14:creationId xmlns:p14="http://schemas.microsoft.com/office/powerpoint/2010/main" val="1433207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24</a:t>
            </a:fld>
            <a:endParaRPr lang="en-US"/>
          </a:p>
        </p:txBody>
      </p:sp>
    </p:spTree>
    <p:extLst>
      <p:ext uri="{BB962C8B-B14F-4D97-AF65-F5344CB8AC3E}">
        <p14:creationId xmlns:p14="http://schemas.microsoft.com/office/powerpoint/2010/main" val="3010975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defTabSz="941885"/>
                <a:r>
                  <a:rPr lang="en-US" altLang="en-US" dirty="0"/>
                  <a:t>The</a:t>
                </a:r>
                <a:r>
                  <a:rPr lang="en-US" altLang="en-US" baseline="0" dirty="0"/>
                  <a:t> proposition that the first derivative of the expenditure function with respect to a commodity’s price is the compensated demand function for that commodity is an application of the so-called </a:t>
                </a:r>
                <a:r>
                  <a:rPr lang="en-US" altLang="en-US" baseline="0" dirty="0" err="1"/>
                  <a:t>Shephard’s</a:t>
                </a:r>
                <a:r>
                  <a:rPr lang="en-US" altLang="en-US" baseline="0" dirty="0"/>
                  <a:t> Lemma (see section 5.5.1 of the text). This  Lemma, in turn, is an application of the envelope theorem. Let’s look at this theorem briefly.</a:t>
                </a:r>
              </a:p>
              <a:p>
                <a:pPr defTabSz="941885"/>
                <a:endParaRPr lang="en-US" altLang="en-US" baseline="0" dirty="0"/>
              </a:p>
              <a:p>
                <a:pPr defTabSz="941885"/>
                <a:r>
                  <a:rPr lang="en-US" altLang="en-US" baseline="0" dirty="0"/>
                  <a:t>Suppose that </a:t>
                </a:r>
                <a14:m>
                  <m:oMath xmlns:m="http://schemas.openxmlformats.org/officeDocument/2006/math">
                    <m:d>
                      <m:dPr>
                        <m:begChr m:val=""/>
                        <m:ctrlPr>
                          <a:rPr lang="en-US" i="1">
                            <a:latin typeface="Cambria Math" panose="02040503050406030204" pitchFamily="18" charset="0"/>
                          </a:rPr>
                        </m:ctrlPr>
                      </m:dPr>
                      <m:e>
                        <m:r>
                          <a:rPr lang="en-US" i="1">
                            <a:latin typeface="Cambria Math" panose="02040503050406030204" pitchFamily="18" charset="0"/>
                          </a:rPr>
                          <m:t>𝑓</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𝑎</m:t>
                        </m:r>
                      </m:e>
                    </m:d>
                  </m:oMath>
                </a14:m>
                <a:r>
                  <a:rPr lang="en-US" altLang="en-US" dirty="0"/>
                  <a:t> is a function</a:t>
                </a:r>
                <a:r>
                  <a:rPr lang="en-US" altLang="en-US" baseline="0" dirty="0"/>
                  <a:t> of both </a:t>
                </a:r>
                <a14:m>
                  <m:oMath xmlns:m="http://schemas.openxmlformats.org/officeDocument/2006/math">
                    <m:r>
                      <a:rPr lang="en-US" altLang="en-US" b="0" i="1" baseline="0" smtClean="0">
                        <a:latin typeface="Cambria Math" panose="02040503050406030204" pitchFamily="18" charset="0"/>
                      </a:rPr>
                      <m:t>𝑥</m:t>
                    </m:r>
                  </m:oMath>
                </a14:m>
                <a:r>
                  <a:rPr lang="en-US" altLang="en-US" dirty="0"/>
                  <a:t> and </a:t>
                </a:r>
                <a14:m>
                  <m:oMath xmlns:m="http://schemas.openxmlformats.org/officeDocument/2006/math">
                    <m:r>
                      <a:rPr lang="en-US" altLang="en-US" b="0" i="1" smtClean="0">
                        <a:latin typeface="Cambria Math" panose="02040503050406030204" pitchFamily="18" charset="0"/>
                      </a:rPr>
                      <m:t>𝑎</m:t>
                    </m:r>
                  </m:oMath>
                </a14:m>
                <a:r>
                  <a:rPr lang="en-US" altLang="en-US" dirty="0"/>
                  <a:t>. We consider </a:t>
                </a:r>
                <a14:m>
                  <m:oMath xmlns:m="http://schemas.openxmlformats.org/officeDocument/2006/math">
                    <m:r>
                      <a:rPr lang="en-US" altLang="en-US" b="0" i="1" smtClean="0">
                        <a:latin typeface="Cambria Math" panose="02040503050406030204" pitchFamily="18" charset="0"/>
                      </a:rPr>
                      <m:t>𝑎</m:t>
                    </m:r>
                  </m:oMath>
                </a14:m>
                <a:r>
                  <a:rPr lang="en-US" altLang="en-US" dirty="0"/>
                  <a:t> as a parameter</a:t>
                </a:r>
                <a:r>
                  <a:rPr lang="en-US" altLang="en-US" baseline="0" dirty="0"/>
                  <a:t> that is given exogenously (like the prices in the expenditure function) and </a:t>
                </a:r>
                <a14:m>
                  <m:oMath xmlns:m="http://schemas.openxmlformats.org/officeDocument/2006/math">
                    <m:r>
                      <a:rPr lang="en-US" altLang="en-US" b="0" i="1" baseline="0" smtClean="0">
                        <a:latin typeface="Cambria Math" panose="02040503050406030204" pitchFamily="18" charset="0"/>
                      </a:rPr>
                      <m:t>𝑥</m:t>
                    </m:r>
                  </m:oMath>
                </a14:m>
                <a:r>
                  <a:rPr lang="en-US" altLang="en-US" dirty="0"/>
                  <a:t> as the variable of interest (like the quantitates demanded</a:t>
                </a:r>
                <a:r>
                  <a:rPr lang="en-US" altLang="en-US" baseline="0" dirty="0"/>
                  <a:t> in the expenditure function). Suppose that </a:t>
                </a:r>
                <a14:m>
                  <m:oMath xmlns:m="http://schemas.openxmlformats.org/officeDocument/2006/math">
                    <m:r>
                      <a:rPr lang="en-US" altLang="en-US" b="0" i="1" baseline="0" smtClean="0">
                        <a:latin typeface="Cambria Math" panose="02040503050406030204" pitchFamily="18" charset="0"/>
                      </a:rPr>
                      <m:t>𝑥</m:t>
                    </m:r>
                  </m:oMath>
                </a14:m>
                <a:r>
                  <a:rPr lang="en-US" altLang="en-US" dirty="0"/>
                  <a:t> is chosen</a:t>
                </a:r>
                <a:r>
                  <a:rPr lang="en-US" altLang="en-US" baseline="0" dirty="0"/>
                  <a:t> to minimize the function. For each value of </a:t>
                </a:r>
                <a14:m>
                  <m:oMath xmlns:m="http://schemas.openxmlformats.org/officeDocument/2006/math">
                    <m:r>
                      <a:rPr lang="en-US" altLang="en-US" b="0" i="1" baseline="0" smtClean="0">
                        <a:latin typeface="Cambria Math" panose="02040503050406030204" pitchFamily="18" charset="0"/>
                      </a:rPr>
                      <m:t>𝑎</m:t>
                    </m:r>
                  </m:oMath>
                </a14:m>
                <a:r>
                  <a:rPr lang="en-US" altLang="en-US" dirty="0"/>
                  <a:t>, there will</a:t>
                </a:r>
                <a:r>
                  <a:rPr lang="en-US" altLang="en-US" baseline="0" dirty="0"/>
                  <a:t> be a different optimal value of </a:t>
                </a:r>
                <a14:m>
                  <m:oMath xmlns:m="http://schemas.openxmlformats.org/officeDocument/2006/math">
                    <m:r>
                      <a:rPr lang="en-US" altLang="en-US" b="0" i="1" baseline="0" smtClean="0">
                        <a:latin typeface="Cambria Math" panose="02040503050406030204" pitchFamily="18" charset="0"/>
                      </a:rPr>
                      <m:t>𝑥</m:t>
                    </m:r>
                  </m:oMath>
                </a14:m>
                <a:r>
                  <a:rPr lang="en-US" altLang="en-US" dirty="0"/>
                  <a:t>. This</a:t>
                </a:r>
                <a:r>
                  <a:rPr lang="en-US" altLang="en-US" baseline="0" dirty="0"/>
                  <a:t> allows us to define the (optimal) </a:t>
                </a:r>
                <a:r>
                  <a:rPr lang="en-US" altLang="en-US" b="1" baseline="0" dirty="0"/>
                  <a:t>value function, </a:t>
                </a:r>
                <a14:m>
                  <m:oMath xmlns:m="http://schemas.openxmlformats.org/officeDocument/2006/math">
                    <m:r>
                      <a:rPr lang="en-US" i="1">
                        <a:latin typeface="Cambria Math" panose="02040503050406030204" pitchFamily="18" charset="0"/>
                      </a:rPr>
                      <m:t>𝑀</m:t>
                    </m:r>
                    <m:d>
                      <m:dPr>
                        <m:ctrlPr>
                          <a:rPr lang="en-US" i="1">
                            <a:latin typeface="Cambria Math" panose="02040503050406030204" pitchFamily="18" charset="0"/>
                          </a:rPr>
                        </m:ctrlPr>
                      </m:dPr>
                      <m:e>
                        <m:r>
                          <a:rPr lang="en-US" i="1">
                            <a:latin typeface="Cambria Math" panose="02040503050406030204" pitchFamily="18" charset="0"/>
                          </a:rPr>
                          <m:t>𝑎</m:t>
                        </m:r>
                      </m:e>
                    </m:d>
                    <m: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𝑎</m:t>
                            </m:r>
                          </m:e>
                        </m:d>
                        <m:r>
                          <a:rPr lang="en-US">
                            <a:latin typeface="Cambria Math" panose="02040503050406030204" pitchFamily="18" charset="0"/>
                          </a:rPr>
                          <m:t>,</m:t>
                        </m:r>
                        <m:r>
                          <a:rPr lang="en-US" i="1">
                            <a:latin typeface="Cambria Math" panose="02040503050406030204" pitchFamily="18" charset="0"/>
                          </a:rPr>
                          <m:t>𝑎</m:t>
                        </m:r>
                      </m:e>
                    </m:d>
                  </m:oMath>
                </a14:m>
                <a:r>
                  <a:rPr lang="en-US" altLang="en-US" b="1" dirty="0"/>
                  <a:t>. </a:t>
                </a:r>
                <a:r>
                  <a:rPr lang="en-US" altLang="en-US" b="0" dirty="0"/>
                  <a:t>This</a:t>
                </a:r>
                <a:r>
                  <a:rPr lang="en-US" altLang="en-US" b="0" baseline="0" dirty="0"/>
                  <a:t> function tells us what the optimized value of </a:t>
                </a:r>
                <a14:m>
                  <m:oMath xmlns:m="http://schemas.openxmlformats.org/officeDocument/2006/math">
                    <m:r>
                      <a:rPr lang="en-US" altLang="en-US" b="0" i="1" baseline="0" smtClean="0">
                        <a:latin typeface="Cambria Math" panose="02040503050406030204" pitchFamily="18" charset="0"/>
                      </a:rPr>
                      <m:t>𝑓</m:t>
                    </m:r>
                    <m:r>
                      <a:rPr lang="en-US" altLang="en-US" b="0" i="0" baseline="0" smtClean="0">
                        <a:latin typeface="Cambria Math" panose="02040503050406030204" pitchFamily="18" charset="0"/>
                      </a:rPr>
                      <m:t> </m:t>
                    </m:r>
                  </m:oMath>
                </a14:m>
                <a:r>
                  <a:rPr lang="en-US" altLang="en-US" b="0" dirty="0"/>
                  <a:t>is for different values of </a:t>
                </a:r>
                <a14:m>
                  <m:oMath xmlns:m="http://schemas.openxmlformats.org/officeDocument/2006/math">
                    <m:r>
                      <a:rPr lang="en-US" altLang="en-US" b="0" i="1" smtClean="0">
                        <a:latin typeface="Cambria Math" panose="02040503050406030204" pitchFamily="18" charset="0"/>
                      </a:rPr>
                      <m:t>𝑎</m:t>
                    </m:r>
                  </m:oMath>
                </a14:m>
                <a:r>
                  <a:rPr lang="en-US" altLang="en-US" b="0" dirty="0"/>
                  <a:t>.  For a given value</a:t>
                </a:r>
                <a:r>
                  <a:rPr lang="en-US" altLang="en-US" b="0" baseline="0" dirty="0"/>
                  <a:t> of </a:t>
                </a:r>
                <a14:m>
                  <m:oMath xmlns:m="http://schemas.openxmlformats.org/officeDocument/2006/math">
                    <m:r>
                      <a:rPr lang="en-US" altLang="en-US" b="0" i="1" baseline="0" smtClean="0">
                        <a:latin typeface="Cambria Math" panose="02040503050406030204" pitchFamily="18" charset="0"/>
                      </a:rPr>
                      <m:t>𝑎</m:t>
                    </m:r>
                  </m:oMath>
                </a14:m>
                <a:r>
                  <a:rPr lang="en-US" altLang="en-US" b="0" dirty="0"/>
                  <a:t>, this equation is an identity,</a:t>
                </a:r>
                <a:r>
                  <a:rPr lang="en-US" altLang="en-US" b="0" baseline="0" dirty="0"/>
                  <a:t> i.e.,</a:t>
                </a:r>
              </a:p>
              <a:p>
                <a:pPr defTabSz="941885"/>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d>
                        <m:dPr>
                          <m:ctrlPr>
                            <a:rPr lang="en-US" i="1">
                              <a:latin typeface="Cambria Math" panose="02040503050406030204" pitchFamily="18" charset="0"/>
                            </a:rPr>
                          </m:ctrlPr>
                        </m:dPr>
                        <m:e>
                          <m:r>
                            <a:rPr lang="en-US" i="1">
                              <a:latin typeface="Cambria Math" panose="02040503050406030204" pitchFamily="18" charset="0"/>
                            </a:rPr>
                            <m:t>𝑎</m:t>
                          </m:r>
                        </m:e>
                      </m:d>
                      <m: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𝑎</m:t>
                              </m:r>
                            </m:e>
                          </m:d>
                          <m:r>
                            <a:rPr lang="en-US">
                              <a:latin typeface="Cambria Math" panose="02040503050406030204" pitchFamily="18" charset="0"/>
                            </a:rPr>
                            <m:t>,</m:t>
                          </m:r>
                          <m:r>
                            <a:rPr lang="en-US" i="1">
                              <a:latin typeface="Cambria Math" panose="02040503050406030204" pitchFamily="18" charset="0"/>
                            </a:rPr>
                            <m:t>𝑎</m:t>
                          </m:r>
                        </m:e>
                      </m:d>
                    </m:oMath>
                  </m:oMathPara>
                </a14:m>
                <a:endParaRPr lang="en-US" altLang="en-US" b="0" dirty="0"/>
              </a:p>
              <a:p>
                <a:pPr defTabSz="941885"/>
                <a:r>
                  <a:rPr lang="en-US" altLang="en-US" b="0" dirty="0"/>
                  <a:t>Differentiating</a:t>
                </a:r>
                <a:r>
                  <a:rPr lang="en-US" altLang="en-US" b="0" baseline="0" dirty="0"/>
                  <a:t> (using the chain rule) both sides of this identity gives:</a:t>
                </a:r>
              </a:p>
              <a:p>
                <a:pPr defTabSz="941885"/>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𝑑𝑀</m:t>
                          </m:r>
                          <m:d>
                            <m:dPr>
                              <m:ctrlPr>
                                <a:rPr lang="en-US" i="1">
                                  <a:latin typeface="Cambria Math" panose="02040503050406030204" pitchFamily="18" charset="0"/>
                                </a:rPr>
                              </m:ctrlPr>
                            </m:dPr>
                            <m:e>
                              <m:r>
                                <a:rPr lang="en-US" i="1">
                                  <a:latin typeface="Cambria Math" panose="02040503050406030204" pitchFamily="18" charset="0"/>
                                </a:rPr>
                                <m:t>𝑎</m:t>
                              </m:r>
                            </m:e>
                          </m:d>
                        </m:num>
                        <m:den>
                          <m:r>
                            <a:rPr lang="en-US" i="1">
                              <a:latin typeface="Cambria Math" panose="02040503050406030204" pitchFamily="18" charset="0"/>
                            </a:rPr>
                            <m:t>𝑑𝑎</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𝑎</m:t>
                                  </m:r>
                                </m:e>
                              </m:d>
                              <m:r>
                                <a:rPr lang="en-US">
                                  <a:latin typeface="Cambria Math" panose="02040503050406030204" pitchFamily="18" charset="0"/>
                                </a:rPr>
                                <m:t>,</m:t>
                              </m:r>
                              <m:r>
                                <a:rPr lang="en-US" i="1">
                                  <a:latin typeface="Cambria Math" panose="02040503050406030204" pitchFamily="18" charset="0"/>
                                </a:rPr>
                                <m:t>𝑎</m:t>
                              </m:r>
                            </m:e>
                          </m:d>
                        </m:num>
                        <m:den>
                          <m:r>
                            <a:rPr lang="en-US">
                              <a:latin typeface="Cambria Math" panose="02040503050406030204" pitchFamily="18" charset="0"/>
                            </a:rPr>
                            <m:t>𝜕</m:t>
                          </m:r>
                          <m:r>
                            <a:rPr lang="en-US" i="1">
                              <a:latin typeface="Cambria Math" panose="02040503050406030204" pitchFamily="18" charset="0"/>
                            </a:rPr>
                            <m:t>𝑥</m:t>
                          </m:r>
                        </m:den>
                      </m:f>
                      <m:f>
                        <m:fPr>
                          <m:ctrlPr>
                            <a:rPr lang="en-US" i="1">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𝑥</m:t>
                          </m:r>
                        </m:num>
                        <m:den>
                          <m:r>
                            <a:rPr lang="en-US">
                              <a:latin typeface="Cambria Math" panose="02040503050406030204" pitchFamily="18" charset="0"/>
                            </a:rPr>
                            <m:t>𝜕</m:t>
                          </m:r>
                          <m:r>
                            <a:rPr lang="en-US" i="1">
                              <a:latin typeface="Cambria Math" panose="02040503050406030204" pitchFamily="18" charset="0"/>
                            </a:rPr>
                            <m:t>𝑎</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𝑎</m:t>
                                  </m:r>
                                </m:e>
                              </m:d>
                              <m:r>
                                <a:rPr lang="en-US">
                                  <a:latin typeface="Cambria Math" panose="02040503050406030204" pitchFamily="18" charset="0"/>
                                </a:rPr>
                                <m:t>,</m:t>
                              </m:r>
                              <m:r>
                                <a:rPr lang="en-US" i="1">
                                  <a:latin typeface="Cambria Math" panose="02040503050406030204" pitchFamily="18" charset="0"/>
                                </a:rPr>
                                <m:t>𝑎</m:t>
                              </m:r>
                            </m:e>
                          </m:d>
                        </m:num>
                        <m:den>
                          <m:r>
                            <a:rPr lang="en-US">
                              <a:latin typeface="Cambria Math" panose="02040503050406030204" pitchFamily="18" charset="0"/>
                            </a:rPr>
                            <m:t>𝜕</m:t>
                          </m:r>
                          <m:r>
                            <a:rPr lang="en-US" i="1">
                              <a:latin typeface="Cambria Math" panose="02040503050406030204" pitchFamily="18" charset="0"/>
                            </a:rPr>
                            <m:t>𝑎</m:t>
                          </m:r>
                        </m:den>
                      </m:f>
                    </m:oMath>
                  </m:oMathPara>
                </a14:m>
                <a:endParaRPr lang="en-US" altLang="en-US" b="0" dirty="0"/>
              </a:p>
              <a:p>
                <a:pPr defTabSz="941885"/>
                <a:r>
                  <a:rPr lang="en-US" altLang="en-US" b="0" dirty="0"/>
                  <a:t>Since </a:t>
                </a:r>
                <a14:m>
                  <m:oMath xmlns:m="http://schemas.openxmlformats.org/officeDocument/2006/math">
                    <m:r>
                      <a:rPr lang="en-US" altLang="en-US" b="0" i="1" smtClean="0">
                        <a:latin typeface="Cambria Math" panose="02040503050406030204" pitchFamily="18" charset="0"/>
                      </a:rPr>
                      <m:t>𝑥</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𝑎</m:t>
                        </m:r>
                      </m:e>
                    </m:d>
                  </m:oMath>
                </a14:m>
                <a:r>
                  <a:rPr lang="en-US" altLang="en-US" b="0" dirty="0"/>
                  <a:t> is the choice of </a:t>
                </a:r>
                <a14:m>
                  <m:oMath xmlns:m="http://schemas.openxmlformats.org/officeDocument/2006/math">
                    <m:r>
                      <a:rPr lang="en-US" altLang="en-US" b="0" i="1" smtClean="0">
                        <a:latin typeface="Cambria Math" panose="02040503050406030204" pitchFamily="18" charset="0"/>
                      </a:rPr>
                      <m:t>𝑥</m:t>
                    </m:r>
                  </m:oMath>
                </a14:m>
                <a:r>
                  <a:rPr lang="en-US" altLang="en-US" b="0" dirty="0"/>
                  <a:t> that</a:t>
                </a:r>
                <a:r>
                  <a:rPr lang="en-US" altLang="en-US" b="0" baseline="0" dirty="0"/>
                  <a:t> minimizes </a:t>
                </a:r>
                <a14:m>
                  <m:oMath xmlns:m="http://schemas.openxmlformats.org/officeDocument/2006/math">
                    <m:r>
                      <a:rPr lang="en-US" altLang="en-US" b="0" i="1" baseline="0" smtClean="0">
                        <a:latin typeface="Cambria Math" panose="02040503050406030204" pitchFamily="18" charset="0"/>
                      </a:rPr>
                      <m:t>𝑓</m:t>
                    </m:r>
                  </m:oMath>
                </a14:m>
                <a:r>
                  <a:rPr lang="en-US" altLang="en-US" b="0" dirty="0"/>
                  <a:t>, we know that</a:t>
                </a:r>
              </a:p>
              <a:p>
                <a:pPr defTabSz="941885"/>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𝑎</m:t>
                                  </m:r>
                                </m:e>
                              </m:d>
                              <m:r>
                                <a:rPr lang="en-US">
                                  <a:latin typeface="Cambria Math" panose="02040503050406030204" pitchFamily="18" charset="0"/>
                                </a:rPr>
                                <m:t>,</m:t>
                              </m:r>
                              <m:r>
                                <a:rPr lang="en-US" i="1">
                                  <a:latin typeface="Cambria Math" panose="02040503050406030204" pitchFamily="18" charset="0"/>
                                </a:rPr>
                                <m:t>𝑎</m:t>
                              </m:r>
                            </m:e>
                          </m:d>
                        </m:num>
                        <m:den>
                          <m:r>
                            <a:rPr lang="en-US">
                              <a:latin typeface="Cambria Math" panose="02040503050406030204" pitchFamily="18" charset="0"/>
                            </a:rPr>
                            <m:t>𝜕</m:t>
                          </m:r>
                          <m:r>
                            <a:rPr lang="en-US" i="1">
                              <a:latin typeface="Cambria Math" panose="02040503050406030204" pitchFamily="18" charset="0"/>
                            </a:rPr>
                            <m:t>𝑥</m:t>
                          </m:r>
                        </m:den>
                      </m:f>
                      <m:r>
                        <a:rPr lang="en-US">
                          <a:latin typeface="Cambria Math" panose="02040503050406030204" pitchFamily="18" charset="0"/>
                        </a:rPr>
                        <m:t>=0</m:t>
                      </m:r>
                    </m:oMath>
                  </m:oMathPara>
                </a14:m>
                <a:endParaRPr lang="en-US" altLang="en-US" b="0" dirty="0"/>
              </a:p>
              <a:p>
                <a:pPr defTabSz="941885"/>
                <a:r>
                  <a:rPr lang="en-US" altLang="en-US" b="0" dirty="0"/>
                  <a:t>Substituting this into the above expression  we get:</a:t>
                </a:r>
              </a:p>
              <a:p>
                <a:pPr defTabSz="941885"/>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𝑑𝑀</m:t>
                          </m:r>
                          <m:d>
                            <m:dPr>
                              <m:ctrlPr>
                                <a:rPr lang="en-US" i="1">
                                  <a:latin typeface="Cambria Math" panose="02040503050406030204" pitchFamily="18" charset="0"/>
                                </a:rPr>
                              </m:ctrlPr>
                            </m:dPr>
                            <m:e>
                              <m:r>
                                <a:rPr lang="en-US" i="1">
                                  <a:latin typeface="Cambria Math" panose="02040503050406030204" pitchFamily="18" charset="0"/>
                                </a:rPr>
                                <m:t>𝑎</m:t>
                              </m:r>
                            </m:e>
                          </m:d>
                        </m:num>
                        <m:den>
                          <m:r>
                            <m:rPr>
                              <m:sty m:val="p"/>
                            </m:rPr>
                            <a:rPr lang="en-US">
                              <a:latin typeface="Cambria Math" panose="02040503050406030204" pitchFamily="18" charset="0"/>
                            </a:rPr>
                            <m:t>d</m:t>
                          </m:r>
                          <m:r>
                            <a:rPr lang="en-US" i="1">
                              <a:latin typeface="Cambria Math" panose="02040503050406030204" pitchFamily="18" charset="0"/>
                            </a:rPr>
                            <m:t>𝑎</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𝑎</m:t>
                                  </m:r>
                                </m:e>
                              </m:d>
                              <m:r>
                                <a:rPr lang="en-US">
                                  <a:latin typeface="Cambria Math" panose="02040503050406030204" pitchFamily="18" charset="0"/>
                                </a:rPr>
                                <m:t>,</m:t>
                              </m:r>
                              <m:r>
                                <a:rPr lang="en-US" i="1">
                                  <a:latin typeface="Cambria Math" panose="02040503050406030204" pitchFamily="18" charset="0"/>
                                </a:rPr>
                                <m:t>𝑎</m:t>
                              </m:r>
                            </m:e>
                          </m:d>
                        </m:num>
                        <m:den>
                          <m:r>
                            <a:rPr lang="en-US">
                              <a:latin typeface="Cambria Math" panose="02040503050406030204" pitchFamily="18" charset="0"/>
                            </a:rPr>
                            <m:t>𝜕</m:t>
                          </m:r>
                          <m:r>
                            <a:rPr lang="en-US" i="1">
                              <a:latin typeface="Cambria Math" panose="02040503050406030204" pitchFamily="18" charset="0"/>
                            </a:rPr>
                            <m:t>𝑎</m:t>
                          </m:r>
                        </m:den>
                      </m:f>
                    </m:oMath>
                  </m:oMathPara>
                </a14:m>
                <a:endParaRPr lang="en-US" altLang="en-US" b="0" dirty="0"/>
              </a:p>
              <a:p>
                <a:pPr defTabSz="941885"/>
                <a:r>
                  <a:rPr lang="en-US" altLang="en-US" b="0" dirty="0"/>
                  <a:t>Or a better way to</a:t>
                </a:r>
                <a:r>
                  <a:rPr lang="en-US" altLang="en-US" b="0" baseline="0" dirty="0"/>
                  <a:t> write this is:</a:t>
                </a:r>
              </a:p>
              <a:p>
                <a:pPr defTabSz="941885"/>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𝑑𝑀</m:t>
                              </m:r>
                              <m:d>
                                <m:dPr>
                                  <m:ctrlPr>
                                    <a:rPr lang="en-US" i="1">
                                      <a:latin typeface="Cambria Math" panose="02040503050406030204" pitchFamily="18" charset="0"/>
                                    </a:rPr>
                                  </m:ctrlPr>
                                </m:dPr>
                                <m:e>
                                  <m:r>
                                    <a:rPr lang="en-US" i="1">
                                      <a:latin typeface="Cambria Math" panose="02040503050406030204" pitchFamily="18" charset="0"/>
                                    </a:rPr>
                                    <m:t>𝑎</m:t>
                                  </m:r>
                                </m:e>
                              </m:d>
                            </m:num>
                            <m:den>
                              <m:r>
                                <m:rPr>
                                  <m:sty m:val="p"/>
                                </m:rPr>
                                <a:rPr lang="en-US">
                                  <a:latin typeface="Cambria Math" panose="02040503050406030204" pitchFamily="18" charset="0"/>
                                </a:rPr>
                                <m:t>d</m:t>
                              </m:r>
                              <m:r>
                                <a:rPr lang="en-US" i="1">
                                  <a:latin typeface="Cambria Math" panose="02040503050406030204" pitchFamily="18" charset="0"/>
                                </a:rPr>
                                <m:t>𝑎</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𝑎</m:t>
                                  </m:r>
                                </m:e>
                              </m:d>
                            </m:num>
                            <m:den>
                              <m:r>
                                <a:rPr lang="en-US">
                                  <a:latin typeface="Cambria Math" panose="02040503050406030204" pitchFamily="18" charset="0"/>
                                </a:rPr>
                                <m:t>𝜕</m:t>
                              </m:r>
                              <m:r>
                                <a:rPr lang="en-US" i="1">
                                  <a:latin typeface="Cambria Math" panose="02040503050406030204" pitchFamily="18" charset="0"/>
                                </a:rPr>
                                <m:t>𝑎</m:t>
                              </m:r>
                            </m:den>
                          </m:f>
                          <m:r>
                            <a:rPr lang="en-US">
                              <a:latin typeface="Cambria Math" panose="02040503050406030204" pitchFamily="18" charset="0"/>
                            </a:rPr>
                            <m:t>|</m:t>
                          </m:r>
                        </m:e>
                        <m:sub>
                          <m:d>
                            <m:dPr>
                              <m:begChr m:val=""/>
                              <m:ctrlPr>
                                <a:rPr lang="en-US" i="1">
                                  <a:latin typeface="Cambria Math" panose="02040503050406030204" pitchFamily="18" charset="0"/>
                                </a:rPr>
                              </m:ctrlPr>
                            </m:dPr>
                            <m:e>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𝑎</m:t>
                              </m:r>
                            </m:e>
                          </m:d>
                        </m:sub>
                      </m:sSub>
                    </m:oMath>
                  </m:oMathPara>
                </a14:m>
                <a:endParaRPr lang="en-US" altLang="en-US" b="0" baseline="0" dirty="0"/>
              </a:p>
              <a:p>
                <a:pPr defTabSz="941885"/>
                <a:r>
                  <a:rPr lang="en-US" altLang="en-US" b="0" baseline="0" dirty="0"/>
                  <a:t>In this expression , it is clear that the derivative is taken holding </a:t>
                </a:r>
                <a14:m>
                  <m:oMath xmlns:m="http://schemas.openxmlformats.org/officeDocument/2006/math">
                    <m:r>
                      <a:rPr lang="en-US" altLang="en-US" b="0" i="1" baseline="0" smtClean="0">
                        <a:latin typeface="Cambria Math" panose="02040503050406030204" pitchFamily="18" charset="0"/>
                      </a:rPr>
                      <m:t>𝑥</m:t>
                    </m:r>
                  </m:oMath>
                </a14:m>
                <a:r>
                  <a:rPr lang="en-US" altLang="en-US" b="0" baseline="0" dirty="0"/>
                  <a:t> at the optimal value </a:t>
                </a:r>
                <a14:m>
                  <m:oMath xmlns:m="http://schemas.openxmlformats.org/officeDocument/2006/math">
                    <m:r>
                      <a:rPr lang="en-US" altLang="en-US" b="0" i="1" baseline="0" smtClean="0">
                        <a:latin typeface="Cambria Math" panose="02040503050406030204" pitchFamily="18" charset="0"/>
                      </a:rPr>
                      <m:t>𝑥</m:t>
                    </m:r>
                    <m:d>
                      <m:dPr>
                        <m:ctrlPr>
                          <a:rPr lang="en-US" altLang="en-US" b="0" i="1" baseline="0" smtClean="0">
                            <a:latin typeface="Cambria Math" panose="02040503050406030204" pitchFamily="18" charset="0"/>
                          </a:rPr>
                        </m:ctrlPr>
                      </m:dPr>
                      <m:e>
                        <m:r>
                          <a:rPr lang="en-US" altLang="en-US" b="0" i="1" baseline="0" smtClean="0">
                            <a:latin typeface="Cambria Math" panose="02040503050406030204" pitchFamily="18" charset="0"/>
                          </a:rPr>
                          <m:t>𝑎</m:t>
                        </m:r>
                      </m:e>
                    </m:d>
                  </m:oMath>
                </a14:m>
                <a:r>
                  <a:rPr lang="en-US" altLang="en-US" b="0" baseline="0" dirty="0"/>
                  <a:t>.</a:t>
                </a:r>
              </a:p>
              <a:p>
                <a:pPr defTabSz="941885"/>
                <a:r>
                  <a:rPr lang="en-US" altLang="en-US" b="0" baseline="0" dirty="0"/>
                  <a:t>In words, the total derivative of the value function with respect to the parameter is equal to the partial derivative </a:t>
                </a:r>
                <a:r>
                  <a:rPr lang="en-US" altLang="en-US" b="0" i="1" baseline="0" dirty="0"/>
                  <a:t>when the derivative is evaluated at the optimal choice</a:t>
                </a:r>
                <a:r>
                  <a:rPr lang="en-US" altLang="en-US" b="0" baseline="0" dirty="0"/>
                  <a:t>. In our case here, the value function is the expenditure function, the parameter is price, and </a:t>
                </a:r>
                <a14:m>
                  <m:oMath xmlns:m="http://schemas.openxmlformats.org/officeDocument/2006/math">
                    <m:r>
                      <a:rPr lang="en-US" altLang="en-US" b="0" i="1" baseline="0" smtClean="0">
                        <a:latin typeface="Cambria Math" panose="02040503050406030204" pitchFamily="18" charset="0"/>
                      </a:rPr>
                      <m:t>𝑥</m:t>
                    </m:r>
                  </m:oMath>
                </a14:m>
                <a:r>
                  <a:rPr lang="en-US" altLang="en-US" b="0" baseline="0" dirty="0"/>
                  <a:t> is quantity demanded.</a:t>
                </a:r>
              </a:p>
              <a:p>
                <a:endParaRPr lang="en-US" dirty="0"/>
              </a:p>
            </p:txBody>
          </p:sp>
        </mc:Choice>
        <mc:Fallback xmlns="">
          <p:sp>
            <p:nvSpPr>
              <p:cNvPr id="3" name="Notes Placeholder 2"/>
              <p:cNvSpPr>
                <a:spLocks noGrp="1"/>
              </p:cNvSpPr>
              <p:nvPr>
                <p:ph type="body" idx="1"/>
              </p:nvPr>
            </p:nvSpPr>
            <p:spPr/>
            <p:txBody>
              <a:bodyPr/>
              <a:lstStyle/>
              <a:p>
                <a:pPr defTabSz="942023"/>
                <a:r>
                  <a:rPr lang="en-US" altLang="en-US" dirty="0" smtClean="0"/>
                  <a:t>The</a:t>
                </a:r>
                <a:r>
                  <a:rPr lang="en-US" altLang="en-US" baseline="0" dirty="0" smtClean="0"/>
                  <a:t> proposition that the first derivative of the expenditure function with respect to a commodity’s price is the compensated demand function for that commodity is an application of the so-called </a:t>
                </a:r>
                <a:r>
                  <a:rPr lang="en-US" altLang="en-US" baseline="0" dirty="0" err="1" smtClean="0"/>
                  <a:t>Shephard’s</a:t>
                </a:r>
                <a:r>
                  <a:rPr lang="en-US" altLang="en-US" baseline="0" dirty="0" smtClean="0"/>
                  <a:t> Lemma (see section 5.5.1 of the text). This  Lemma, in turn, is an application of the envelope theorem. Let’s look at this theorem briefly.</a:t>
                </a:r>
              </a:p>
              <a:p>
                <a:pPr defTabSz="942023"/>
                <a:endParaRPr lang="en-US" altLang="en-US" baseline="0" dirty="0" smtClean="0"/>
              </a:p>
              <a:p>
                <a:pPr defTabSz="942023"/>
                <a:r>
                  <a:rPr lang="en-US" altLang="en-US" baseline="0" dirty="0" smtClean="0"/>
                  <a:t>Suppose that </a:t>
                </a:r>
                <a:r>
                  <a:rPr lang="en-US" i="0">
                    <a:latin typeface="Cambria Math" panose="02040503050406030204" pitchFamily="18" charset="0"/>
                  </a:rPr>
                  <a:t>├ </a:t>
                </a:r>
                <a:r>
                  <a:rPr lang="en-US" i="0">
                    <a:latin typeface="Cambria Math" panose="02040503050406030204" pitchFamily="18" charset="0"/>
                  </a:rPr>
                  <a:t>𝑓(𝑥,𝑎)</a:t>
                </a:r>
                <a:r>
                  <a:rPr lang="en-US" altLang="en-US" dirty="0" smtClean="0"/>
                  <a:t> is a function</a:t>
                </a:r>
                <a:r>
                  <a:rPr lang="en-US" altLang="en-US" baseline="0" dirty="0" smtClean="0"/>
                  <a:t> of both </a:t>
                </a:r>
                <a:r>
                  <a:rPr lang="en-US" altLang="en-US" b="0" i="0" baseline="0" smtClean="0">
                    <a:latin typeface="Cambria Math" panose="02040503050406030204" pitchFamily="18" charset="0"/>
                  </a:rPr>
                  <a:t>𝑥</a:t>
                </a:r>
                <a:r>
                  <a:rPr lang="en-US" altLang="en-US" dirty="0" smtClean="0"/>
                  <a:t> and </a:t>
                </a:r>
                <a:r>
                  <a:rPr lang="en-US" altLang="en-US" b="0" i="0" smtClean="0">
                    <a:latin typeface="Cambria Math" panose="02040503050406030204" pitchFamily="18" charset="0"/>
                  </a:rPr>
                  <a:t>𝑎</a:t>
                </a:r>
                <a:r>
                  <a:rPr lang="en-US" altLang="en-US" dirty="0" smtClean="0"/>
                  <a:t>. We consider </a:t>
                </a:r>
                <a:r>
                  <a:rPr lang="en-US" altLang="en-US" b="0" i="0" smtClean="0">
                    <a:latin typeface="Cambria Math" panose="02040503050406030204" pitchFamily="18" charset="0"/>
                  </a:rPr>
                  <a:t>𝑎</a:t>
                </a:r>
                <a:r>
                  <a:rPr lang="en-US" altLang="en-US" dirty="0" smtClean="0"/>
                  <a:t> as a parameter</a:t>
                </a:r>
                <a:r>
                  <a:rPr lang="en-US" altLang="en-US" baseline="0" dirty="0" smtClean="0"/>
                  <a:t> that is given exogenously (like the prices in the expenditure function) and </a:t>
                </a:r>
                <a:r>
                  <a:rPr lang="en-US" altLang="en-US" b="0" i="0" baseline="0" smtClean="0">
                    <a:latin typeface="Cambria Math" panose="02040503050406030204" pitchFamily="18" charset="0"/>
                  </a:rPr>
                  <a:t>𝑥</a:t>
                </a:r>
                <a:r>
                  <a:rPr lang="en-US" altLang="en-US" dirty="0" smtClean="0"/>
                  <a:t> as the variable of interest (like the </a:t>
                </a:r>
                <a:r>
                  <a:rPr lang="en-US" altLang="en-US" dirty="0" smtClean="0"/>
                  <a:t>quantitates </a:t>
                </a:r>
                <a:r>
                  <a:rPr lang="en-US" altLang="en-US" dirty="0" smtClean="0"/>
                  <a:t>demanded</a:t>
                </a:r>
                <a:r>
                  <a:rPr lang="en-US" altLang="en-US" baseline="0" dirty="0" smtClean="0"/>
                  <a:t> in the expenditure function). Suppose that </a:t>
                </a:r>
                <a:r>
                  <a:rPr lang="en-US" altLang="en-US" b="0" i="0" baseline="0" smtClean="0">
                    <a:latin typeface="Cambria Math" panose="02040503050406030204" pitchFamily="18" charset="0"/>
                  </a:rPr>
                  <a:t>𝑥</a:t>
                </a:r>
                <a:r>
                  <a:rPr lang="en-US" altLang="en-US" dirty="0" smtClean="0"/>
                  <a:t> is chosen</a:t>
                </a:r>
                <a:r>
                  <a:rPr lang="en-US" altLang="en-US" baseline="0" dirty="0" smtClean="0"/>
                  <a:t> to minimize the function. For each value of </a:t>
                </a:r>
                <a:r>
                  <a:rPr lang="en-US" altLang="en-US" b="0" i="0" baseline="0" smtClean="0">
                    <a:latin typeface="Cambria Math" panose="02040503050406030204" pitchFamily="18" charset="0"/>
                  </a:rPr>
                  <a:t>𝑎</a:t>
                </a:r>
                <a:r>
                  <a:rPr lang="en-US" altLang="en-US" dirty="0" smtClean="0"/>
                  <a:t>, there will</a:t>
                </a:r>
                <a:r>
                  <a:rPr lang="en-US" altLang="en-US" baseline="0" dirty="0" smtClean="0"/>
                  <a:t> be a different optimal value of </a:t>
                </a:r>
                <a:r>
                  <a:rPr lang="en-US" altLang="en-US" b="0" i="0" baseline="0" smtClean="0">
                    <a:latin typeface="Cambria Math" panose="02040503050406030204" pitchFamily="18" charset="0"/>
                  </a:rPr>
                  <a:t>𝑥</a:t>
                </a:r>
                <a:r>
                  <a:rPr lang="en-US" altLang="en-US" dirty="0" smtClean="0"/>
                  <a:t>. This</a:t>
                </a:r>
                <a:r>
                  <a:rPr lang="en-US" altLang="en-US" baseline="0" dirty="0" smtClean="0"/>
                  <a:t> allows us to define the (optimal) </a:t>
                </a:r>
                <a:r>
                  <a:rPr lang="en-US" altLang="en-US" b="1" baseline="0" dirty="0" smtClean="0"/>
                  <a:t>value function, </a:t>
                </a:r>
                <a:r>
                  <a:rPr lang="en-US" i="0">
                    <a:latin typeface="Cambria Math" panose="02040503050406030204" pitchFamily="18" charset="0"/>
                  </a:rPr>
                  <a:t>𝑀</a:t>
                </a:r>
                <a:r>
                  <a:rPr lang="en-US" i="0">
                    <a:latin typeface="Cambria Math" panose="02040503050406030204" pitchFamily="18" charset="0"/>
                  </a:rPr>
                  <a:t>(𝑎)=𝑓(𝑥(𝑎),𝑎)</a:t>
                </a:r>
                <a:r>
                  <a:rPr lang="en-US" altLang="en-US" b="1" dirty="0" smtClean="0"/>
                  <a:t>. </a:t>
                </a:r>
                <a:r>
                  <a:rPr lang="en-US" altLang="en-US" b="0" dirty="0" smtClean="0"/>
                  <a:t>This</a:t>
                </a:r>
                <a:r>
                  <a:rPr lang="en-US" altLang="en-US" b="0" baseline="0" dirty="0" smtClean="0"/>
                  <a:t> function tells us what the optimized value of </a:t>
                </a:r>
                <a:r>
                  <a:rPr lang="en-US" altLang="en-US" b="0" i="0" baseline="0" smtClean="0">
                    <a:latin typeface="Cambria Math" panose="02040503050406030204" pitchFamily="18" charset="0"/>
                  </a:rPr>
                  <a:t>𝑓 </a:t>
                </a:r>
                <a:r>
                  <a:rPr lang="en-US" altLang="en-US" b="0" dirty="0" smtClean="0"/>
                  <a:t>is for different values of </a:t>
                </a:r>
                <a:r>
                  <a:rPr lang="en-US" altLang="en-US" b="0" i="0" smtClean="0">
                    <a:latin typeface="Cambria Math" panose="02040503050406030204" pitchFamily="18" charset="0"/>
                  </a:rPr>
                  <a:t>𝑎</a:t>
                </a:r>
                <a:r>
                  <a:rPr lang="en-US" altLang="en-US" b="0" dirty="0" smtClean="0"/>
                  <a:t>.  For a given value</a:t>
                </a:r>
                <a:r>
                  <a:rPr lang="en-US" altLang="en-US" b="0" baseline="0" dirty="0" smtClean="0"/>
                  <a:t> of </a:t>
                </a:r>
                <a:r>
                  <a:rPr lang="en-US" altLang="en-US" b="0" i="0" baseline="0" smtClean="0">
                    <a:latin typeface="Cambria Math" panose="02040503050406030204" pitchFamily="18" charset="0"/>
                  </a:rPr>
                  <a:t>𝑎</a:t>
                </a:r>
                <a:r>
                  <a:rPr lang="en-US" altLang="en-US" b="0" dirty="0" smtClean="0"/>
                  <a:t>, this equation is an identity,</a:t>
                </a:r>
                <a:r>
                  <a:rPr lang="en-US" altLang="en-US" b="0" baseline="0" dirty="0" smtClean="0"/>
                  <a:t> i.e.,</a:t>
                </a:r>
              </a:p>
              <a:p>
                <a:pPr defTabSz="942023"/>
                <a:r>
                  <a:rPr lang="en-US" i="0">
                    <a:latin typeface="Cambria Math" panose="02040503050406030204" pitchFamily="18" charset="0"/>
                  </a:rPr>
                  <a:t>𝑀</a:t>
                </a:r>
                <a:r>
                  <a:rPr lang="en-US" i="0">
                    <a:latin typeface="Cambria Math" panose="02040503050406030204" pitchFamily="18" charset="0"/>
                  </a:rPr>
                  <a:t>(𝑎)≡𝑓(𝑥(𝑎),𝑎)</a:t>
                </a:r>
                <a:endParaRPr lang="en-US" altLang="en-US" b="0" dirty="0" smtClean="0"/>
              </a:p>
              <a:p>
                <a:pPr defTabSz="942023"/>
                <a:r>
                  <a:rPr lang="en-US" altLang="en-US" b="0" dirty="0" smtClean="0"/>
                  <a:t>Differentiating</a:t>
                </a:r>
                <a:r>
                  <a:rPr lang="en-US" altLang="en-US" b="0" baseline="0" dirty="0" smtClean="0"/>
                  <a:t> </a:t>
                </a:r>
                <a:r>
                  <a:rPr lang="en-US" altLang="en-US" b="0" baseline="0" dirty="0" smtClean="0"/>
                  <a:t>(using the chain rule) both </a:t>
                </a:r>
                <a:r>
                  <a:rPr lang="en-US" altLang="en-US" b="0" baseline="0" dirty="0" smtClean="0"/>
                  <a:t>sides of this identity gives:</a:t>
                </a:r>
              </a:p>
              <a:p>
                <a:pPr defTabSz="942023"/>
                <a:r>
                  <a:rPr lang="en-US" i="0">
                    <a:latin typeface="Cambria Math" panose="02040503050406030204" pitchFamily="18" charset="0"/>
                  </a:rPr>
                  <a:t>𝑑𝑀(𝑎)/𝑑𝑎≡𝜕𝑓(𝑥(𝑎),𝑎)/𝜕𝑥  𝜕𝑥/𝜕𝑎+𝜕𝑓(𝑥(𝑎),𝑎)/𝜕𝑎</a:t>
                </a:r>
                <a:endParaRPr lang="en-US" altLang="en-US" b="0" dirty="0" smtClean="0"/>
              </a:p>
              <a:p>
                <a:pPr defTabSz="942023"/>
                <a:r>
                  <a:rPr lang="en-US" altLang="en-US" b="0" dirty="0" smtClean="0"/>
                  <a:t>Since </a:t>
                </a:r>
                <a:r>
                  <a:rPr lang="en-US" altLang="en-US" b="0" i="0" smtClean="0">
                    <a:latin typeface="Cambria Math" panose="02040503050406030204" pitchFamily="18" charset="0"/>
                  </a:rPr>
                  <a:t>𝑥(𝑎)</a:t>
                </a:r>
                <a:r>
                  <a:rPr lang="en-US" altLang="en-US" b="0" dirty="0" smtClean="0"/>
                  <a:t> is the choice of </a:t>
                </a:r>
                <a:r>
                  <a:rPr lang="en-US" altLang="en-US" b="0" i="0" smtClean="0">
                    <a:latin typeface="Cambria Math" panose="02040503050406030204" pitchFamily="18" charset="0"/>
                  </a:rPr>
                  <a:t>𝑥</a:t>
                </a:r>
                <a:r>
                  <a:rPr lang="en-US" altLang="en-US" b="0" dirty="0" smtClean="0"/>
                  <a:t> that</a:t>
                </a:r>
                <a:r>
                  <a:rPr lang="en-US" altLang="en-US" b="0" baseline="0" dirty="0" smtClean="0"/>
                  <a:t> minimizes </a:t>
                </a:r>
                <a:r>
                  <a:rPr lang="en-US" altLang="en-US" b="0" i="0" baseline="0" smtClean="0">
                    <a:latin typeface="Cambria Math" panose="02040503050406030204" pitchFamily="18" charset="0"/>
                  </a:rPr>
                  <a:t>𝑓</a:t>
                </a:r>
                <a:r>
                  <a:rPr lang="en-US" altLang="en-US" b="0" dirty="0" smtClean="0"/>
                  <a:t>, we know that</a:t>
                </a:r>
              </a:p>
              <a:p>
                <a:pPr defTabSz="942023"/>
                <a:r>
                  <a:rPr lang="en-US" i="0">
                    <a:latin typeface="Cambria Math" panose="02040503050406030204" pitchFamily="18" charset="0"/>
                  </a:rPr>
                  <a:t>𝜕𝑓(𝑥(𝑎),𝑎)/𝜕𝑥=0</a:t>
                </a:r>
                <a:endParaRPr lang="en-US" altLang="en-US" b="0" dirty="0" smtClean="0"/>
              </a:p>
              <a:p>
                <a:pPr defTabSz="942023"/>
                <a:r>
                  <a:rPr lang="en-US" altLang="en-US" b="0" dirty="0" smtClean="0"/>
                  <a:t>Substituting this into the above expression  we get:</a:t>
                </a:r>
              </a:p>
              <a:p>
                <a:pPr defTabSz="942023"/>
                <a:r>
                  <a:rPr lang="en-US" i="0">
                    <a:latin typeface="Cambria Math" panose="02040503050406030204" pitchFamily="18" charset="0"/>
                  </a:rPr>
                  <a:t>𝑑</a:t>
                </a:r>
                <a:r>
                  <a:rPr lang="en-US" i="0">
                    <a:latin typeface="Cambria Math" panose="02040503050406030204" pitchFamily="18" charset="0"/>
                  </a:rPr>
                  <a:t>𝑀(𝑎)/</a:t>
                </a:r>
                <a:r>
                  <a:rPr lang="en-US" i="0">
                    <a:latin typeface="Cambria Math" panose="02040503050406030204" pitchFamily="18" charset="0"/>
                  </a:rPr>
                  <a:t>d</a:t>
                </a:r>
                <a:r>
                  <a:rPr lang="en-US" i="0">
                    <a:latin typeface="Cambria Math" panose="02040503050406030204" pitchFamily="18" charset="0"/>
                  </a:rPr>
                  <a:t>𝑎=𝜕𝑓(𝑥(𝑎),𝑎)/𝜕𝑎</a:t>
                </a:r>
                <a:endParaRPr lang="en-US" altLang="en-US" b="0" dirty="0" smtClean="0"/>
              </a:p>
              <a:p>
                <a:pPr defTabSz="942023"/>
                <a:r>
                  <a:rPr lang="en-US" altLang="en-US" b="0" dirty="0" smtClean="0"/>
                  <a:t>Or a better way to</a:t>
                </a:r>
                <a:r>
                  <a:rPr lang="en-US" altLang="en-US" b="0" baseline="0" dirty="0" smtClean="0"/>
                  <a:t> write this is:</a:t>
                </a:r>
              </a:p>
              <a:p>
                <a:pPr defTabSz="942023"/>
                <a:r>
                  <a:rPr lang="en-US" i="0">
                    <a:latin typeface="Cambria Math" panose="02040503050406030204" pitchFamily="18" charset="0"/>
                  </a:rPr>
                  <a:t>〖𝑑</a:t>
                </a:r>
                <a:r>
                  <a:rPr lang="en-US" i="0">
                    <a:latin typeface="Cambria Math" panose="02040503050406030204" pitchFamily="18" charset="0"/>
                  </a:rPr>
                  <a:t>𝑀(𝑎)/</a:t>
                </a:r>
                <a:r>
                  <a:rPr lang="en-US" i="0">
                    <a:latin typeface="Cambria Math" panose="02040503050406030204" pitchFamily="18" charset="0"/>
                  </a:rPr>
                  <a:t>d</a:t>
                </a:r>
                <a:r>
                  <a:rPr lang="en-US" i="0">
                    <a:latin typeface="Cambria Math" panose="02040503050406030204" pitchFamily="18" charset="0"/>
                  </a:rPr>
                  <a:t>𝑎=𝜕𝑓(𝑥,𝑎)/𝜕𝑎|〗_├ 𝑥=𝑥(𝑎) </a:t>
                </a:r>
                <a:endParaRPr lang="en-US" altLang="en-US" b="0" baseline="0" dirty="0" smtClean="0"/>
              </a:p>
              <a:p>
                <a:pPr defTabSz="942023"/>
                <a:r>
                  <a:rPr lang="en-US" altLang="en-US" b="0" baseline="0" dirty="0" smtClean="0"/>
                  <a:t>In this </a:t>
                </a:r>
                <a:r>
                  <a:rPr lang="en-US" altLang="en-US" b="0" baseline="0" dirty="0" smtClean="0"/>
                  <a:t>expression </a:t>
                </a:r>
                <a:r>
                  <a:rPr lang="en-US" altLang="en-US" b="0" baseline="0" dirty="0" smtClean="0"/>
                  <a:t>, it is clear that the derivative is taken holding </a:t>
                </a:r>
                <a:r>
                  <a:rPr lang="en-US" altLang="en-US" b="0" i="0" baseline="0" smtClean="0">
                    <a:latin typeface="Cambria Math" panose="02040503050406030204" pitchFamily="18" charset="0"/>
                  </a:rPr>
                  <a:t>𝑥</a:t>
                </a:r>
                <a:r>
                  <a:rPr lang="en-US" altLang="en-US" b="0" baseline="0" dirty="0" smtClean="0"/>
                  <a:t> at the optimal value </a:t>
                </a:r>
                <a:r>
                  <a:rPr lang="en-US" altLang="en-US" b="0" i="0" baseline="0" smtClean="0">
                    <a:latin typeface="Cambria Math" panose="02040503050406030204" pitchFamily="18" charset="0"/>
                  </a:rPr>
                  <a:t>𝑥(𝑎)</a:t>
                </a:r>
                <a:r>
                  <a:rPr lang="en-US" altLang="en-US" b="0" baseline="0" dirty="0" smtClean="0"/>
                  <a:t>.</a:t>
                </a:r>
              </a:p>
              <a:p>
                <a:pPr defTabSz="942023"/>
                <a:r>
                  <a:rPr lang="en-US" altLang="en-US" b="0" baseline="0" dirty="0" smtClean="0"/>
                  <a:t>In words, the total derivative of the value function with respect to the parameter is equal to the partial derivative </a:t>
                </a:r>
                <a:r>
                  <a:rPr lang="en-US" altLang="en-US" b="0" i="1" baseline="0" dirty="0" smtClean="0"/>
                  <a:t>when the derivative is evaluated at the optimal choice</a:t>
                </a:r>
                <a:r>
                  <a:rPr lang="en-US" altLang="en-US" b="0" baseline="0" dirty="0" smtClean="0"/>
                  <a:t>. In our case here, the value function is the expenditure function, the parameter is price, and </a:t>
                </a:r>
                <a:r>
                  <a:rPr lang="en-US" altLang="en-US" b="0" i="0" baseline="0" smtClean="0">
                    <a:latin typeface="Cambria Math" panose="02040503050406030204" pitchFamily="18" charset="0"/>
                  </a:rPr>
                  <a:t>𝑥</a:t>
                </a:r>
                <a:r>
                  <a:rPr lang="en-US" altLang="en-US" b="0" baseline="0" dirty="0" smtClean="0"/>
                  <a:t> is quantity demanded.</a:t>
                </a:r>
              </a:p>
              <a:p>
                <a:endParaRPr lang="en-US" dirty="0"/>
              </a:p>
            </p:txBody>
          </p:sp>
        </mc:Fallback>
      </mc:AlternateContent>
      <p:sp>
        <p:nvSpPr>
          <p:cNvPr id="4" name="Slide Number Placeholder 3"/>
          <p:cNvSpPr>
            <a:spLocks noGrp="1"/>
          </p:cNvSpPr>
          <p:nvPr>
            <p:ph type="sldNum" sz="quarter" idx="10"/>
          </p:nvPr>
        </p:nvSpPr>
        <p:spPr/>
        <p:txBody>
          <a:bodyPr/>
          <a:lstStyle/>
          <a:p>
            <a:fld id="{2F19A4D4-42B8-482F-A3F9-BD6E0B3BC1CB}" type="slidenum">
              <a:rPr lang="en-US" smtClean="0"/>
              <a:t>25</a:t>
            </a:fld>
            <a:endParaRPr lang="en-US"/>
          </a:p>
        </p:txBody>
      </p:sp>
    </p:spTree>
    <p:extLst>
      <p:ext uri="{BB962C8B-B14F-4D97-AF65-F5344CB8AC3E}">
        <p14:creationId xmlns:p14="http://schemas.microsoft.com/office/powerpoint/2010/main" val="1556252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26</a:t>
            </a:fld>
            <a:endParaRPr lang="en-US"/>
          </a:p>
        </p:txBody>
      </p:sp>
    </p:spTree>
    <p:extLst>
      <p:ext uri="{BB962C8B-B14F-4D97-AF65-F5344CB8AC3E}">
        <p14:creationId xmlns:p14="http://schemas.microsoft.com/office/powerpoint/2010/main" val="245635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should be examined in conjunction with the Marshallian demand curve (Figure 5.6, slide 19). The standard demand curve (dark blue) is more price-responsive than the Marshallian demand curve (red) because it incorporates both substitution and income effects, whereas the curve x</a:t>
            </a:r>
            <a:r>
              <a:rPr lang="en-US" baseline="30000" dirty="0"/>
              <a:t>c</a:t>
            </a:r>
            <a:r>
              <a:rPr lang="en-US" dirty="0"/>
              <a:t> reflects only substitution effects.</a:t>
            </a:r>
          </a:p>
          <a:p>
            <a:endParaRPr lang="en-US" dirty="0"/>
          </a:p>
          <a:p>
            <a:pPr defTabSz="914266"/>
            <a:r>
              <a:rPr lang="en-US" dirty="0"/>
              <a:t>The compensated (x</a:t>
            </a:r>
            <a:r>
              <a:rPr lang="en-US" baseline="30000" dirty="0"/>
              <a:t>c</a:t>
            </a:r>
            <a:r>
              <a:rPr lang="en-US" dirty="0"/>
              <a:t>) and uncompensated (x) demand curves intersect at </a:t>
            </a:r>
            <a:r>
              <a:rPr lang="en-US" dirty="0" err="1"/>
              <a:t>p”</a:t>
            </a:r>
            <a:r>
              <a:rPr lang="en-US" baseline="-25000" dirty="0" err="1"/>
              <a:t>x</a:t>
            </a:r>
            <a:r>
              <a:rPr lang="en-US" dirty="0"/>
              <a:t> because x” is demanded under each concept. For prices above </a:t>
            </a:r>
            <a:r>
              <a:rPr lang="en-US" dirty="0" err="1"/>
              <a:t>p”</a:t>
            </a:r>
            <a:r>
              <a:rPr lang="en-US" baseline="-25000" dirty="0" err="1"/>
              <a:t>x</a:t>
            </a:r>
            <a:r>
              <a:rPr lang="en-US" dirty="0"/>
              <a:t>, the individual’s purchasing power must be increased with the compensated demand curve; thus, more x is demanded than with the uncompensated curve. For prices below </a:t>
            </a:r>
            <a:r>
              <a:rPr lang="en-US" dirty="0" err="1"/>
              <a:t>p”</a:t>
            </a:r>
            <a:r>
              <a:rPr lang="en-US" baseline="-25000" dirty="0" err="1"/>
              <a:t>x</a:t>
            </a:r>
            <a:r>
              <a:rPr lang="en-US" dirty="0"/>
              <a:t>, purchasing power must be reduced for the compensated curve; therefore, less x is demanded than with the uncompensated curve. </a:t>
            </a:r>
          </a:p>
          <a:p>
            <a:endParaRPr lang="en-US" dirty="0"/>
          </a:p>
        </p:txBody>
      </p:sp>
      <p:sp>
        <p:nvSpPr>
          <p:cNvPr id="4" name="Slide Number Placeholder 3"/>
          <p:cNvSpPr>
            <a:spLocks noGrp="1"/>
          </p:cNvSpPr>
          <p:nvPr>
            <p:ph type="sldNum" sz="quarter" idx="10"/>
          </p:nvPr>
        </p:nvSpPr>
        <p:spPr/>
        <p:txBody>
          <a:bodyPr/>
          <a:lstStyle/>
          <a:p>
            <a:fld id="{2F19A4D4-42B8-482F-A3F9-BD6E0B3BC1CB}" type="slidenum">
              <a:rPr lang="en-US" smtClean="0"/>
              <a:t>27</a:t>
            </a:fld>
            <a:endParaRPr lang="en-US"/>
          </a:p>
        </p:txBody>
      </p:sp>
    </p:spTree>
    <p:extLst>
      <p:ext uri="{BB962C8B-B14F-4D97-AF65-F5344CB8AC3E}">
        <p14:creationId xmlns:p14="http://schemas.microsoft.com/office/powerpoint/2010/main" val="1602044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28</a:t>
            </a:fld>
            <a:endParaRPr lang="en-US"/>
          </a:p>
        </p:txBody>
      </p:sp>
    </p:spTree>
    <p:extLst>
      <p:ext uri="{BB962C8B-B14F-4D97-AF65-F5344CB8AC3E}">
        <p14:creationId xmlns:p14="http://schemas.microsoft.com/office/powerpoint/2010/main" val="595755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defTabSz="931618">
                  <a:defRPr/>
                </a:pPr>
                <a:r>
                  <a:rPr lang="en-US" dirty="0"/>
                  <a:t>Dual: Minimize expenditure</a:t>
                </a:r>
              </a:p>
              <a:p>
                <a:pPr defTabSz="931618">
                  <a:defRPr/>
                </a:pPr>
                <a:endParaRPr lang="en-US" dirty="0"/>
              </a:p>
              <a:p>
                <a:pPr defTabSz="931618">
                  <a:defRPr/>
                </a:pPr>
                <a:r>
                  <a:rPr lang="en-US" dirty="0"/>
                  <a:t>Mathematica code to derive the solution</a:t>
                </a:r>
                <a:r>
                  <a:rPr lang="en-US" b="0" baseline="0" dirty="0"/>
                  <a:t> when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𝑝</m:t>
                        </m:r>
                      </m:e>
                      <m:sub>
                        <m:r>
                          <a:rPr lang="en-US" b="0" i="1" baseline="0" smtClean="0">
                            <a:latin typeface="Cambria Math" panose="02040503050406030204" pitchFamily="18" charset="0"/>
                          </a:rPr>
                          <m:t>𝑥</m:t>
                        </m:r>
                      </m:sub>
                    </m:sSub>
                    <m:r>
                      <a:rPr lang="en-US" b="0" i="1" baseline="0" smtClean="0">
                        <a:latin typeface="Cambria Math" panose="02040503050406030204" pitchFamily="18" charset="0"/>
                      </a:rPr>
                      <m:t>=1</m:t>
                    </m:r>
                  </m:oMath>
                </a14:m>
                <a:r>
                  <a:rPr lang="en-US" b="1" dirty="0"/>
                  <a:t>:</a:t>
                </a:r>
              </a:p>
              <a:p>
                <a:r>
                  <a:rPr lang="en-US" b="1" dirty="0"/>
                  <a:t>L= x+4 </a:t>
                </a:r>
                <a:r>
                  <a:rPr lang="en-US" b="1" dirty="0" err="1"/>
                  <a:t>y+lambda</a:t>
                </a:r>
                <a:r>
                  <a:rPr lang="en-US" b="1" dirty="0"/>
                  <a:t>*(2-x</a:t>
                </a:r>
                <a:r>
                  <a:rPr lang="en-US" b="1" baseline="30000" dirty="0"/>
                  <a:t>0.5</a:t>
                </a:r>
                <a:r>
                  <a:rPr lang="en-US" b="1" dirty="0"/>
                  <a:t> y</a:t>
                </a:r>
                <a:r>
                  <a:rPr lang="en-US" b="1" baseline="30000" dirty="0"/>
                  <a:t>0.5</a:t>
                </a:r>
                <a:r>
                  <a:rPr lang="en-US" b="1" dirty="0"/>
                  <a:t>)</a:t>
                </a:r>
              </a:p>
              <a:p>
                <a:r>
                  <a:rPr lang="en-US" dirty="0"/>
                  <a:t> D[</a:t>
                </a:r>
                <a:r>
                  <a:rPr lang="en-US" dirty="0" err="1"/>
                  <a:t>L,x</a:t>
                </a:r>
                <a:r>
                  <a:rPr lang="en-US" dirty="0"/>
                  <a:t>]</a:t>
                </a:r>
              </a:p>
              <a:p>
                <a:r>
                  <a:rPr lang="en-US" b="1" dirty="0"/>
                  <a:t> D[</a:t>
                </a:r>
                <a:r>
                  <a:rPr lang="en-US" b="1" dirty="0" err="1"/>
                  <a:t>L,y</a:t>
                </a:r>
                <a:r>
                  <a:rPr lang="en-US" b="1" dirty="0"/>
                  <a:t>]</a:t>
                </a:r>
              </a:p>
              <a:p>
                <a:r>
                  <a:rPr lang="en-US" b="1" dirty="0"/>
                  <a:t> D[</a:t>
                </a:r>
                <a:r>
                  <a:rPr lang="en-US" b="1" dirty="0" err="1"/>
                  <a:t>L,lambda</a:t>
                </a:r>
                <a:r>
                  <a:rPr lang="en-US" b="1" dirty="0"/>
                  <a:t>]</a:t>
                </a:r>
              </a:p>
              <a:p>
                <a:r>
                  <a:rPr lang="en-US" b="1" dirty="0"/>
                  <a:t> Solve[{D[</a:t>
                </a:r>
                <a:r>
                  <a:rPr lang="en-US" b="1" dirty="0" err="1"/>
                  <a:t>L,x</a:t>
                </a:r>
                <a:r>
                  <a:rPr lang="en-US" b="1" dirty="0"/>
                  <a:t>]==0,D[</a:t>
                </a:r>
                <a:r>
                  <a:rPr lang="en-US" b="1" dirty="0" err="1"/>
                  <a:t>L,y</a:t>
                </a:r>
                <a:r>
                  <a:rPr lang="en-US" b="1" dirty="0"/>
                  <a:t>]==0,D[</a:t>
                </a:r>
                <a:r>
                  <a:rPr lang="en-US" b="1" dirty="0" err="1"/>
                  <a:t>L,lamba</a:t>
                </a:r>
                <a:r>
                  <a:rPr lang="en-US" b="1" dirty="0"/>
                  <a:t>]==0}]</a:t>
                </a:r>
              </a:p>
              <a:p>
                <a:endParaRPr lang="en-US" dirty="0"/>
              </a:p>
            </p:txBody>
          </p:sp>
        </mc:Choice>
        <mc:Fallback xmlns="">
          <p:sp>
            <p:nvSpPr>
              <p:cNvPr id="3" name="Notes Placeholder 2"/>
              <p:cNvSpPr>
                <a:spLocks noGrp="1"/>
              </p:cNvSpPr>
              <p:nvPr>
                <p:ph type="body" idx="1"/>
              </p:nvPr>
            </p:nvSpPr>
            <p:spPr/>
            <p:txBody>
              <a:bodyPr/>
              <a:lstStyle/>
              <a:p>
                <a:pPr defTabSz="931618">
                  <a:defRPr/>
                </a:pPr>
                <a:r>
                  <a:rPr lang="en-US" dirty="0" smtClean="0"/>
                  <a:t>Dual: Minimize expenditure</a:t>
                </a:r>
              </a:p>
              <a:p>
                <a:pPr defTabSz="931618">
                  <a:defRPr/>
                </a:pPr>
                <a:endParaRPr lang="en-US" dirty="0" smtClean="0"/>
              </a:p>
              <a:p>
                <a:pPr defTabSz="931618">
                  <a:defRPr/>
                </a:pPr>
                <a:r>
                  <a:rPr lang="en-US" dirty="0" smtClean="0"/>
                  <a:t>Mathematica </a:t>
                </a:r>
                <a:r>
                  <a:rPr lang="en-US" dirty="0"/>
                  <a:t>code to derive the </a:t>
                </a:r>
                <a:r>
                  <a:rPr lang="en-US" dirty="0" smtClean="0"/>
                  <a:t>solution</a:t>
                </a:r>
                <a:r>
                  <a:rPr lang="en-US" b="0" baseline="0" dirty="0" smtClean="0"/>
                  <a:t> when </a:t>
                </a:r>
                <a:r>
                  <a:rPr lang="en-US" b="0" i="0" baseline="0" smtClean="0">
                    <a:latin typeface="Cambria Math" panose="02040503050406030204" pitchFamily="18" charset="0"/>
                  </a:rPr>
                  <a:t>𝑝_𝑥=1</a:t>
                </a:r>
                <a:r>
                  <a:rPr lang="en-US" b="1" dirty="0" smtClean="0"/>
                  <a:t>:</a:t>
                </a:r>
                <a:endParaRPr lang="en-US" b="1" dirty="0"/>
              </a:p>
              <a:p>
                <a:r>
                  <a:rPr lang="en-US" b="1" dirty="0"/>
                  <a:t>L= x+4 </a:t>
                </a:r>
                <a:r>
                  <a:rPr lang="en-US" b="1" dirty="0" err="1"/>
                  <a:t>y+lambda</a:t>
                </a:r>
                <a:r>
                  <a:rPr lang="en-US" b="1" dirty="0"/>
                  <a:t>*(2-x</a:t>
                </a:r>
                <a:r>
                  <a:rPr lang="en-US" b="1" baseline="30000" dirty="0"/>
                  <a:t>0.5</a:t>
                </a:r>
                <a:r>
                  <a:rPr lang="en-US" b="1" dirty="0"/>
                  <a:t> y</a:t>
                </a:r>
                <a:r>
                  <a:rPr lang="en-US" b="1" baseline="30000" dirty="0"/>
                  <a:t>0.5</a:t>
                </a:r>
                <a:r>
                  <a:rPr lang="en-US" b="1" dirty="0"/>
                  <a:t>)</a:t>
                </a:r>
              </a:p>
              <a:p>
                <a:r>
                  <a:rPr lang="en-US" dirty="0"/>
                  <a:t> D[</a:t>
                </a:r>
                <a:r>
                  <a:rPr lang="en-US" dirty="0" err="1"/>
                  <a:t>L,x</a:t>
                </a:r>
                <a:r>
                  <a:rPr lang="en-US" dirty="0"/>
                  <a:t>]</a:t>
                </a:r>
              </a:p>
              <a:p>
                <a:r>
                  <a:rPr lang="en-US" b="1" dirty="0"/>
                  <a:t> D[</a:t>
                </a:r>
                <a:r>
                  <a:rPr lang="en-US" b="1" dirty="0" err="1"/>
                  <a:t>L,y</a:t>
                </a:r>
                <a:r>
                  <a:rPr lang="en-US" b="1" dirty="0"/>
                  <a:t>]</a:t>
                </a:r>
              </a:p>
              <a:p>
                <a:r>
                  <a:rPr lang="en-US" b="1" dirty="0"/>
                  <a:t> D[</a:t>
                </a:r>
                <a:r>
                  <a:rPr lang="en-US" b="1" dirty="0" err="1"/>
                  <a:t>L,lambda</a:t>
                </a:r>
                <a:r>
                  <a:rPr lang="en-US" b="1" dirty="0"/>
                  <a:t>]</a:t>
                </a:r>
              </a:p>
              <a:p>
                <a:r>
                  <a:rPr lang="en-US" b="1" dirty="0"/>
                  <a:t> Solve[{D[</a:t>
                </a:r>
                <a:r>
                  <a:rPr lang="en-US" b="1" dirty="0" err="1"/>
                  <a:t>L,x</a:t>
                </a:r>
                <a:r>
                  <a:rPr lang="en-US" b="1" dirty="0"/>
                  <a:t>]==0,D[</a:t>
                </a:r>
                <a:r>
                  <a:rPr lang="en-US" b="1" dirty="0" err="1"/>
                  <a:t>L,y</a:t>
                </a:r>
                <a:r>
                  <a:rPr lang="en-US" b="1" dirty="0"/>
                  <a:t>]==0,D[</a:t>
                </a:r>
                <a:r>
                  <a:rPr lang="en-US" b="1" dirty="0" err="1"/>
                  <a:t>L,lamba</a:t>
                </a:r>
                <a:r>
                  <a:rPr lang="en-US" b="1" dirty="0"/>
                  <a:t>]==0}]</a:t>
                </a:r>
              </a:p>
              <a:p>
                <a:endParaRPr lang="en-US" dirty="0"/>
              </a:p>
            </p:txBody>
          </p:sp>
        </mc:Fallback>
      </mc:AlternateContent>
      <p:sp>
        <p:nvSpPr>
          <p:cNvPr id="4" name="Slide Number Placeholder 3"/>
          <p:cNvSpPr>
            <a:spLocks noGrp="1"/>
          </p:cNvSpPr>
          <p:nvPr>
            <p:ph type="sldNum" sz="quarter" idx="10"/>
          </p:nvPr>
        </p:nvSpPr>
        <p:spPr/>
        <p:txBody>
          <a:bodyPr/>
          <a:lstStyle/>
          <a:p>
            <a:fld id="{181E8DD9-985B-4224-95C0-3AD36379B0F1}" type="slidenum">
              <a:rPr lang="en-US" smtClean="0"/>
              <a:t>29</a:t>
            </a:fld>
            <a:endParaRPr lang="en-US"/>
          </a:p>
        </p:txBody>
      </p:sp>
    </p:spTree>
    <p:extLst>
      <p:ext uri="{BB962C8B-B14F-4D97-AF65-F5344CB8AC3E}">
        <p14:creationId xmlns:p14="http://schemas.microsoft.com/office/powerpoint/2010/main" val="3883587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3</a:t>
            </a:fld>
            <a:endParaRPr lang="en-US"/>
          </a:p>
        </p:txBody>
      </p:sp>
    </p:spTree>
    <p:extLst>
      <p:ext uri="{BB962C8B-B14F-4D97-AF65-F5344CB8AC3E}">
        <p14:creationId xmlns:p14="http://schemas.microsoft.com/office/powerpoint/2010/main" val="963921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30</a:t>
            </a:fld>
            <a:endParaRPr lang="en-US"/>
          </a:p>
        </p:txBody>
      </p:sp>
    </p:spTree>
    <p:extLst>
      <p:ext uri="{BB962C8B-B14F-4D97-AF65-F5344CB8AC3E}">
        <p14:creationId xmlns:p14="http://schemas.microsoft.com/office/powerpoint/2010/main" val="3107774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LHS is the (</a:t>
                </a:r>
                <a:r>
                  <a:rPr lang="en-US" dirty="0" err="1"/>
                  <a:t>Hicksian</a:t>
                </a:r>
                <a:r>
                  <a:rPr lang="en-US" dirty="0"/>
                  <a:t>) demand function with a given level of utility, </a:t>
                </a:r>
                <a14:m>
                  <m:oMath xmlns:m="http://schemas.openxmlformats.org/officeDocument/2006/math">
                    <m:r>
                      <a:rPr lang="en-US" b="0" i="1" smtClean="0">
                        <a:latin typeface="Cambria Math" panose="02040503050406030204" pitchFamily="18" charset="0"/>
                      </a:rPr>
                      <m:t>𝑈</m:t>
                    </m:r>
                    <m:r>
                      <a:rPr lang="en-US" b="0" i="0" smtClean="0">
                        <a:latin typeface="Cambria Math" panose="02040503050406030204" pitchFamily="18" charset="0"/>
                      </a:rPr>
                      <m:t>.</m:t>
                    </m:r>
                  </m:oMath>
                </a14:m>
                <a:r>
                  <a:rPr lang="en-US" dirty="0"/>
                  <a:t> The RHS</a:t>
                </a:r>
                <a:r>
                  <a:rPr lang="en-US" baseline="0" dirty="0"/>
                  <a:t> is the (Marshallian) demand function when consumer’s income is just enough to attain that level of utility, </a:t>
                </a:r>
                <a14:m>
                  <m:oMath xmlns:m="http://schemas.openxmlformats.org/officeDocument/2006/math">
                    <m:r>
                      <a:rPr lang="en-US" b="0" i="1" baseline="0" smtClean="0">
                        <a:latin typeface="Cambria Math" panose="02040503050406030204" pitchFamily="18" charset="0"/>
                      </a:rPr>
                      <m:t>𝑈</m:t>
                    </m:r>
                  </m:oMath>
                </a14:m>
                <a:r>
                  <a:rPr lang="en-US" dirty="0"/>
                  <a:t>.  This is why we can replace </a:t>
                </a:r>
                <a14:m>
                  <m:oMath xmlns:m="http://schemas.openxmlformats.org/officeDocument/2006/math">
                    <m:r>
                      <a:rPr lang="en-US" b="0" i="1" smtClean="0">
                        <a:latin typeface="Cambria Math" panose="02040503050406030204" pitchFamily="18" charset="0"/>
                      </a:rPr>
                      <m:t>𝐼</m:t>
                    </m:r>
                  </m:oMath>
                </a14:m>
                <a:r>
                  <a:rPr lang="en-US" dirty="0"/>
                  <a:t> with expenditure function in the Marshallian demand function. Recall</a:t>
                </a:r>
                <a:r>
                  <a:rPr lang="en-US" baseline="0" dirty="0"/>
                  <a:t> that the expenditure function is always defined for a given level of utility, i.e., its derived from solving a minimization problem: what is the cheapest way to attain a given level of utility at an exogenously given set of relative prices.</a:t>
                </a:r>
              </a:p>
              <a:p>
                <a:endParaRPr lang="en-US" baseline="0" dirty="0"/>
              </a:p>
              <a:p>
                <a:r>
                  <a:rPr lang="en-US" baseline="0" dirty="0"/>
                  <a:t>We start our derivation by partially differentiating both sides of the equation with respect to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𝑝</m:t>
                        </m:r>
                      </m:e>
                      <m:sub>
                        <m:r>
                          <a:rPr lang="en-US" b="0" i="1" baseline="0" smtClean="0">
                            <a:latin typeface="Cambria Math" panose="02040503050406030204" pitchFamily="18" charset="0"/>
                          </a:rPr>
                          <m:t>𝑥</m:t>
                        </m:r>
                      </m:sub>
                    </m:sSub>
                  </m:oMath>
                </a14:m>
                <a:endParaRPr lang="en-US" dirty="0"/>
              </a:p>
            </p:txBody>
          </p:sp>
        </mc:Choice>
        <mc:Fallback xmlns="">
          <p:sp>
            <p:nvSpPr>
              <p:cNvPr id="3" name="Notes Placeholder 2"/>
              <p:cNvSpPr>
                <a:spLocks noGrp="1"/>
              </p:cNvSpPr>
              <p:nvPr>
                <p:ph type="body" idx="1"/>
              </p:nvPr>
            </p:nvSpPr>
            <p:spPr/>
            <p:txBody>
              <a:bodyPr/>
              <a:lstStyle/>
              <a:p>
                <a:r>
                  <a:rPr lang="en-US" dirty="0" smtClean="0"/>
                  <a:t>The LHS is the (</a:t>
                </a:r>
                <a:r>
                  <a:rPr lang="en-US" dirty="0" err="1" smtClean="0"/>
                  <a:t>Hicksian</a:t>
                </a:r>
                <a:r>
                  <a:rPr lang="en-US" dirty="0" smtClean="0"/>
                  <a:t>) demand function with a given level of utility, </a:t>
                </a:r>
                <a:r>
                  <a:rPr lang="en-US" b="0" i="0" smtClean="0">
                    <a:latin typeface="Cambria Math" panose="02040503050406030204" pitchFamily="18" charset="0"/>
                  </a:rPr>
                  <a:t>𝑈.</a:t>
                </a:r>
                <a:r>
                  <a:rPr lang="en-US" dirty="0" smtClean="0"/>
                  <a:t> The RHS</a:t>
                </a:r>
                <a:r>
                  <a:rPr lang="en-US" baseline="0" dirty="0" smtClean="0"/>
                  <a:t> is the (Marshallian) demand function when consumer’s income is just enough to attain that level of utility, </a:t>
                </a:r>
                <a:r>
                  <a:rPr lang="en-US" b="0" i="0" baseline="0" smtClean="0">
                    <a:latin typeface="Cambria Math" panose="02040503050406030204" pitchFamily="18" charset="0"/>
                  </a:rPr>
                  <a:t>𝑈</a:t>
                </a:r>
                <a:r>
                  <a:rPr lang="en-US" dirty="0" smtClean="0"/>
                  <a:t>.  This is why we can replace </a:t>
                </a:r>
                <a:r>
                  <a:rPr lang="en-US" b="0" i="0" smtClean="0">
                    <a:latin typeface="Cambria Math" panose="02040503050406030204" pitchFamily="18" charset="0"/>
                  </a:rPr>
                  <a:t>𝐼</a:t>
                </a:r>
                <a:r>
                  <a:rPr lang="en-US" dirty="0" smtClean="0"/>
                  <a:t> with expenditure function. Recall</a:t>
                </a:r>
                <a:r>
                  <a:rPr lang="en-US" baseline="0" dirty="0" smtClean="0"/>
                  <a:t> that the expenditure function is always defined for a given level of utility, i.e., its derived from solving a minimization problem: what is the cheapest way to attain a given level of utility at an exogenously given set of relative prices.</a:t>
                </a:r>
              </a:p>
              <a:p>
                <a:endParaRPr lang="en-US" baseline="0" dirty="0" smtClean="0"/>
              </a:p>
              <a:p>
                <a:r>
                  <a:rPr lang="en-US" baseline="0" dirty="0" smtClean="0"/>
                  <a:t>We start our derivation by partially differentiating the equation with respect to </a:t>
                </a:r>
                <a:r>
                  <a:rPr lang="en-US" b="0" i="0" baseline="0" smtClean="0">
                    <a:latin typeface="Cambria Math" panose="02040503050406030204" pitchFamily="18" charset="0"/>
                  </a:rPr>
                  <a:t>𝑝_𝑥</a:t>
                </a:r>
                <a:endParaRPr lang="en-US" dirty="0"/>
              </a:p>
            </p:txBody>
          </p:sp>
        </mc:Fallback>
      </mc:AlternateContent>
      <p:sp>
        <p:nvSpPr>
          <p:cNvPr id="4" name="Slide Number Placeholder 3"/>
          <p:cNvSpPr>
            <a:spLocks noGrp="1"/>
          </p:cNvSpPr>
          <p:nvPr>
            <p:ph type="sldNum" sz="quarter" idx="10"/>
          </p:nvPr>
        </p:nvSpPr>
        <p:spPr/>
        <p:txBody>
          <a:bodyPr/>
          <a:lstStyle/>
          <a:p>
            <a:fld id="{2F19A4D4-42B8-482F-A3F9-BD6E0B3BC1CB}" type="slidenum">
              <a:rPr lang="en-US" smtClean="0"/>
              <a:t>31</a:t>
            </a:fld>
            <a:endParaRPr lang="en-US"/>
          </a:p>
        </p:txBody>
      </p:sp>
    </p:spTree>
    <p:extLst>
      <p:ext uri="{BB962C8B-B14F-4D97-AF65-F5344CB8AC3E}">
        <p14:creationId xmlns:p14="http://schemas.microsoft.com/office/powerpoint/2010/main" val="2034885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32909" indent="-232909">
                  <a:buAutoNum type="arabicPeriod"/>
                </a:pPr>
                <a:r>
                  <a:rPr lang="en-US" dirty="0"/>
                  <a:t>Note that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𝑝</m:t>
                        </m:r>
                      </m:e>
                      <m:sub>
                        <m:r>
                          <a:rPr lang="en-US" b="0" i="1" smtClean="0">
                            <a:latin typeface="Cambria Math"/>
                          </a:rPr>
                          <m:t>𝑖</m:t>
                        </m:r>
                      </m:sub>
                    </m:sSub>
                  </m:oMath>
                </a14:m>
                <a:r>
                  <a:rPr lang="en-US" dirty="0"/>
                  <a:t> enters into the Marshallian demand function in two places: first via its direct effect on quantity</a:t>
                </a:r>
                <a:r>
                  <a:rPr lang="en-US" baseline="0" dirty="0"/>
                  <a:t> demanded; second, via its indirect effect on expenditure.</a:t>
                </a:r>
              </a:p>
              <a:p>
                <a:pPr marL="232909" indent="-232909">
                  <a:buAutoNum type="arabicPeriod"/>
                </a:pPr>
                <a:r>
                  <a:rPr lang="en-US" dirty="0"/>
                  <a:t>The LHS shows</a:t>
                </a:r>
                <a:r>
                  <a:rPr lang="en-US" baseline="0" dirty="0"/>
                  <a:t> how quantity demand changes when price changes</a:t>
                </a:r>
              </a:p>
              <a:p>
                <a:pPr marL="232909" indent="-232909">
                  <a:buAutoNum type="arabicPeriod"/>
                </a:pPr>
                <a:r>
                  <a:rPr lang="en-US" baseline="0" dirty="0"/>
                  <a:t>The RHS says that the change in quantity demanded is equal to:</a:t>
                </a:r>
              </a:p>
              <a:p>
                <a:pPr marL="698727" lvl="1" indent="-232909">
                  <a:buFont typeface="+mj-lt"/>
                  <a:buAutoNum type="alphaLcParenR"/>
                </a:pPr>
                <a:r>
                  <a:rPr lang="en-US" dirty="0"/>
                  <a:t>The change in compensated demand (substitution effect) </a:t>
                </a:r>
                <a:r>
                  <a:rPr lang="en-US" i="1" dirty="0"/>
                  <a:t>plus</a:t>
                </a:r>
              </a:p>
              <a:p>
                <a:pPr marL="698727" lvl="1" indent="-232909">
                  <a:buFont typeface="+mj-lt"/>
                  <a:buAutoNum type="alphaLcParenR"/>
                </a:pPr>
                <a:r>
                  <a:rPr lang="en-US" i="0" dirty="0"/>
                  <a:t>The</a:t>
                </a:r>
                <a:r>
                  <a:rPr lang="en-US" i="0" baseline="0" dirty="0"/>
                  <a:t> change in quantity demanded via changes in the necessary expenditure levels---this is the income effect. The negative sign shows the direction of this effect. To elaborate:</a:t>
                </a:r>
              </a:p>
              <a:p>
                <a:pPr marL="1164546" lvl="2" indent="-232909">
                  <a:buFont typeface="+mj-lt"/>
                  <a:buAutoNum type="alphaLcParenR"/>
                </a:pPr>
                <a:r>
                  <a:rPr lang="en-US" i="0" baseline="0" dirty="0"/>
                  <a:t>Suppose </a:t>
                </a:r>
                <a:r>
                  <a:rPr lang="en-US" dirty="0"/>
                  <a:t>that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𝑝</m:t>
                        </m:r>
                      </m:e>
                      <m:sub>
                        <m:r>
                          <a:rPr lang="en-US" b="0" i="1" smtClean="0">
                            <a:latin typeface="Cambria Math"/>
                          </a:rPr>
                          <m:t>𝑖</m:t>
                        </m:r>
                      </m:sub>
                    </m:sSub>
                  </m:oMath>
                </a14:m>
                <a:r>
                  <a:rPr lang="en-US" i="0" baseline="0" dirty="0"/>
                  <a:t> increases. Then, expenditures will have to increase to keep utility constant: </a:t>
                </a:r>
                <a14:m>
                  <m:oMath xmlns:m="http://schemas.openxmlformats.org/officeDocument/2006/math">
                    <m:f>
                      <m:fPr>
                        <m:ctrlPr>
                          <a:rPr lang="en-US" i="1" baseline="0" smtClean="0">
                            <a:latin typeface="Cambria Math" panose="02040503050406030204" pitchFamily="18" charset="0"/>
                          </a:rPr>
                        </m:ctrlPr>
                      </m:fPr>
                      <m:num>
                        <m:r>
                          <a:rPr lang="en-US" i="1" baseline="0" smtClean="0">
                            <a:latin typeface="Cambria Math"/>
                          </a:rPr>
                          <m:t>𝜕</m:t>
                        </m:r>
                        <m:r>
                          <a:rPr lang="en-US" b="0" i="1" baseline="0" smtClean="0">
                            <a:latin typeface="Cambria Math"/>
                          </a:rPr>
                          <m:t>𝐸</m:t>
                        </m:r>
                      </m:num>
                      <m:den>
                        <m:r>
                          <a:rPr lang="en-US" i="1" baseline="0" smtClean="0">
                            <a:latin typeface="Cambria Math"/>
                          </a:rPr>
                          <m:t>𝜕</m:t>
                        </m:r>
                        <m:sSub>
                          <m:sSubPr>
                            <m:ctrlPr>
                              <a:rPr lang="en-US" i="1" baseline="0" smtClean="0">
                                <a:latin typeface="Cambria Math" panose="02040503050406030204" pitchFamily="18" charset="0"/>
                              </a:rPr>
                            </m:ctrlPr>
                          </m:sSubPr>
                          <m:e>
                            <m:r>
                              <a:rPr lang="en-US" b="0" i="1" baseline="0" smtClean="0">
                                <a:latin typeface="Cambria Math"/>
                              </a:rPr>
                              <m:t>𝑝</m:t>
                            </m:r>
                          </m:e>
                          <m:sub>
                            <m:r>
                              <a:rPr lang="en-US" b="0" i="1" baseline="0" smtClean="0">
                                <a:latin typeface="Cambria Math"/>
                              </a:rPr>
                              <m:t>𝑖</m:t>
                            </m:r>
                          </m:sub>
                        </m:sSub>
                      </m:den>
                    </m:f>
                    <m:r>
                      <a:rPr lang="en-US" b="0" i="1" baseline="0" smtClean="0">
                        <a:latin typeface="Cambria Math"/>
                      </a:rPr>
                      <m:t>&gt;0</m:t>
                    </m:r>
                  </m:oMath>
                </a14:m>
                <a:r>
                  <a:rPr lang="en-US" i="0" baseline="0" dirty="0"/>
                  <a:t>. But, because nominal income is assumed to be fixed, expenditures cannot go up. Therefore the quantity demanded of </a:t>
                </a:r>
                <a14:m>
                  <m:oMath xmlns:m="http://schemas.openxmlformats.org/officeDocument/2006/math">
                    <m:sSub>
                      <m:sSubPr>
                        <m:ctrlPr>
                          <a:rPr lang="en-US" i="1" baseline="0" smtClean="0">
                            <a:latin typeface="Cambria Math" panose="02040503050406030204" pitchFamily="18" charset="0"/>
                          </a:rPr>
                        </m:ctrlPr>
                      </m:sSubPr>
                      <m:e>
                        <m:r>
                          <a:rPr lang="en-US" b="0" i="1" baseline="0" smtClean="0">
                            <a:latin typeface="Cambria Math"/>
                          </a:rPr>
                          <m:t>𝑥</m:t>
                        </m:r>
                      </m:e>
                      <m:sub>
                        <m:r>
                          <a:rPr lang="en-US" b="0" i="1" baseline="0" smtClean="0">
                            <a:latin typeface="Cambria Math"/>
                          </a:rPr>
                          <m:t>𝑖</m:t>
                        </m:r>
                      </m:sub>
                    </m:sSub>
                  </m:oMath>
                </a14:m>
                <a:r>
                  <a:rPr lang="en-US" i="0" baseline="0" dirty="0"/>
                  <a:t> has to decline to meet this shortfall in available income. The extent of the decline is shown by </a:t>
                </a:r>
                <a14:m>
                  <m:oMath xmlns:m="http://schemas.openxmlformats.org/officeDocument/2006/math">
                    <m:f>
                      <m:fPr>
                        <m:ctrlPr>
                          <a:rPr lang="en-US" i="1" baseline="0" smtClean="0">
                            <a:latin typeface="Cambria Math" panose="02040503050406030204" pitchFamily="18" charset="0"/>
                          </a:rPr>
                        </m:ctrlPr>
                      </m:fPr>
                      <m:num>
                        <m:r>
                          <a:rPr lang="en-US" i="1" baseline="0" smtClean="0">
                            <a:latin typeface="Cambria Math"/>
                          </a:rPr>
                          <m:t>𝜕</m:t>
                        </m:r>
                        <m:sSub>
                          <m:sSubPr>
                            <m:ctrlPr>
                              <a:rPr lang="en-US" i="1" baseline="0" smtClean="0">
                                <a:latin typeface="Cambria Math" panose="02040503050406030204" pitchFamily="18" charset="0"/>
                              </a:rPr>
                            </m:ctrlPr>
                          </m:sSubPr>
                          <m:e>
                            <m:r>
                              <a:rPr lang="en-US" b="0" i="1" baseline="0" smtClean="0">
                                <a:latin typeface="Cambria Math"/>
                              </a:rPr>
                              <m:t>𝑥</m:t>
                            </m:r>
                          </m:e>
                          <m:sub>
                            <m:r>
                              <a:rPr lang="en-US" b="0" i="1" baseline="0" smtClean="0">
                                <a:latin typeface="Cambria Math"/>
                              </a:rPr>
                              <m:t>𝑖</m:t>
                            </m:r>
                          </m:sub>
                        </m:sSub>
                      </m:num>
                      <m:den>
                        <m:r>
                          <a:rPr lang="en-US" i="1" baseline="0" smtClean="0">
                            <a:latin typeface="Cambria Math"/>
                          </a:rPr>
                          <m:t>𝜕</m:t>
                        </m:r>
                        <m:r>
                          <a:rPr lang="en-US" b="0" i="1" baseline="0" smtClean="0">
                            <a:latin typeface="Cambria Math"/>
                          </a:rPr>
                          <m:t>𝐸</m:t>
                        </m:r>
                      </m:den>
                    </m:f>
                  </m:oMath>
                </a14:m>
                <a:r>
                  <a:rPr lang="en-US" i="0" baseline="0" dirty="0"/>
                  <a:t>. </a:t>
                </a:r>
              </a:p>
              <a:p>
                <a:pPr marL="1164546" lvl="2" indent="-232909">
                  <a:buFont typeface="+mj-lt"/>
                  <a:buAutoNum type="alphaLcParenR"/>
                </a:pPr>
                <a:r>
                  <a:rPr lang="en-US" i="0" baseline="0" dirty="0"/>
                  <a:t>Suppose </a:t>
                </a:r>
                <a:r>
                  <a:rPr lang="en-US" dirty="0"/>
                  <a:t>that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𝑝</m:t>
                        </m:r>
                      </m:e>
                      <m:sub>
                        <m:r>
                          <a:rPr lang="en-US" b="0" i="1" smtClean="0">
                            <a:latin typeface="Cambria Math"/>
                          </a:rPr>
                          <m:t>𝑖</m:t>
                        </m:r>
                      </m:sub>
                    </m:sSub>
                  </m:oMath>
                </a14:m>
                <a:r>
                  <a:rPr lang="en-US" i="0" baseline="0" dirty="0"/>
                  <a:t> decreases. Then, expenditures required to keep utility constant will decline: </a:t>
                </a:r>
                <a14:m>
                  <m:oMath xmlns:m="http://schemas.openxmlformats.org/officeDocument/2006/math">
                    <m:f>
                      <m:fPr>
                        <m:ctrlPr>
                          <a:rPr lang="en-US" i="1" baseline="0" smtClean="0">
                            <a:latin typeface="Cambria Math" panose="02040503050406030204" pitchFamily="18" charset="0"/>
                          </a:rPr>
                        </m:ctrlPr>
                      </m:fPr>
                      <m:num>
                        <m:r>
                          <a:rPr lang="en-US" i="1" baseline="0" smtClean="0">
                            <a:latin typeface="Cambria Math"/>
                          </a:rPr>
                          <m:t>𝜕</m:t>
                        </m:r>
                        <m:r>
                          <a:rPr lang="en-US" b="0" i="1" baseline="0" smtClean="0">
                            <a:latin typeface="Cambria Math"/>
                          </a:rPr>
                          <m:t>𝐸</m:t>
                        </m:r>
                      </m:num>
                      <m:den>
                        <m:r>
                          <a:rPr lang="en-US" i="1" baseline="0" smtClean="0">
                            <a:latin typeface="Cambria Math"/>
                          </a:rPr>
                          <m:t>𝜕</m:t>
                        </m:r>
                        <m:sSub>
                          <m:sSubPr>
                            <m:ctrlPr>
                              <a:rPr lang="en-US" i="1" baseline="0" smtClean="0">
                                <a:latin typeface="Cambria Math" panose="02040503050406030204" pitchFamily="18" charset="0"/>
                              </a:rPr>
                            </m:ctrlPr>
                          </m:sSubPr>
                          <m:e>
                            <m:r>
                              <a:rPr lang="en-US" b="0" i="1" baseline="0" smtClean="0">
                                <a:latin typeface="Cambria Math"/>
                              </a:rPr>
                              <m:t>𝑝</m:t>
                            </m:r>
                          </m:e>
                          <m:sub>
                            <m:r>
                              <a:rPr lang="en-US" b="0" i="1" baseline="0" smtClean="0">
                                <a:latin typeface="Cambria Math"/>
                              </a:rPr>
                              <m:t>𝑖</m:t>
                            </m:r>
                          </m:sub>
                        </m:sSub>
                      </m:den>
                    </m:f>
                    <m:r>
                      <a:rPr lang="en-US" b="0" i="1" baseline="0" smtClean="0">
                        <a:latin typeface="Cambria Math" panose="02040503050406030204" pitchFamily="18" charset="0"/>
                      </a:rPr>
                      <m:t>&lt;</m:t>
                    </m:r>
                    <m:r>
                      <a:rPr lang="en-US" b="0" i="1" baseline="0" smtClean="0">
                        <a:latin typeface="Cambria Math"/>
                      </a:rPr>
                      <m:t>0</m:t>
                    </m:r>
                  </m:oMath>
                </a14:m>
                <a:r>
                  <a:rPr lang="en-US" i="1" baseline="0" dirty="0"/>
                  <a:t>. </a:t>
                </a:r>
                <a:r>
                  <a:rPr lang="en-US" i="0" baseline="0" dirty="0"/>
                  <a:t>. But, because nominal income is assumed to be fixed, purchasing power over </a:t>
                </a:r>
                <a14:m>
                  <m:oMath xmlns:m="http://schemas.openxmlformats.org/officeDocument/2006/math">
                    <m:sSub>
                      <m:sSubPr>
                        <m:ctrlPr>
                          <a:rPr lang="en-US" i="1" baseline="0" smtClean="0">
                            <a:latin typeface="Cambria Math" panose="02040503050406030204" pitchFamily="18" charset="0"/>
                          </a:rPr>
                        </m:ctrlPr>
                      </m:sSubPr>
                      <m:e>
                        <m:r>
                          <a:rPr lang="en-US" b="0" i="1" baseline="0" smtClean="0">
                            <a:latin typeface="Cambria Math"/>
                          </a:rPr>
                          <m:t>𝑥</m:t>
                        </m:r>
                      </m:e>
                      <m:sub>
                        <m:r>
                          <a:rPr lang="en-US" b="0" i="1" baseline="0" smtClean="0">
                            <a:latin typeface="Cambria Math"/>
                          </a:rPr>
                          <m:t>𝑖</m:t>
                        </m:r>
                      </m:sub>
                    </m:sSub>
                  </m:oMath>
                </a14:m>
                <a:r>
                  <a:rPr lang="en-US" i="0" baseline="0" dirty="0"/>
                  <a:t> goes up. Therefore the quantity demanded of </a:t>
                </a:r>
                <a14:m>
                  <m:oMath xmlns:m="http://schemas.openxmlformats.org/officeDocument/2006/math">
                    <m:sSub>
                      <m:sSubPr>
                        <m:ctrlPr>
                          <a:rPr lang="en-US" i="1" baseline="0" smtClean="0">
                            <a:latin typeface="Cambria Math" panose="02040503050406030204" pitchFamily="18" charset="0"/>
                          </a:rPr>
                        </m:ctrlPr>
                      </m:sSubPr>
                      <m:e>
                        <m:r>
                          <a:rPr lang="en-US" b="0" i="1" baseline="0" smtClean="0">
                            <a:latin typeface="Cambria Math"/>
                          </a:rPr>
                          <m:t>𝑥</m:t>
                        </m:r>
                      </m:e>
                      <m:sub>
                        <m:r>
                          <a:rPr lang="en-US" b="0" i="1" baseline="0" smtClean="0">
                            <a:latin typeface="Cambria Math"/>
                          </a:rPr>
                          <m:t>𝑖</m:t>
                        </m:r>
                      </m:sub>
                    </m:sSub>
                  </m:oMath>
                </a14:m>
                <a:r>
                  <a:rPr lang="en-US" i="0" baseline="0" dirty="0"/>
                  <a:t> will increase. The extent of the increase is shown by </a:t>
                </a:r>
                <a14:m>
                  <m:oMath xmlns:m="http://schemas.openxmlformats.org/officeDocument/2006/math">
                    <m:f>
                      <m:fPr>
                        <m:ctrlPr>
                          <a:rPr lang="en-US" i="1" baseline="0" smtClean="0">
                            <a:latin typeface="Cambria Math" panose="02040503050406030204" pitchFamily="18" charset="0"/>
                          </a:rPr>
                        </m:ctrlPr>
                      </m:fPr>
                      <m:num>
                        <m:r>
                          <a:rPr lang="en-US" i="1" baseline="0" smtClean="0">
                            <a:latin typeface="Cambria Math"/>
                          </a:rPr>
                          <m:t>𝜕</m:t>
                        </m:r>
                        <m:sSub>
                          <m:sSubPr>
                            <m:ctrlPr>
                              <a:rPr lang="en-US" i="1" baseline="0" smtClean="0">
                                <a:latin typeface="Cambria Math" panose="02040503050406030204" pitchFamily="18" charset="0"/>
                              </a:rPr>
                            </m:ctrlPr>
                          </m:sSubPr>
                          <m:e>
                            <m:r>
                              <a:rPr lang="en-US" b="0" i="1" baseline="0" smtClean="0">
                                <a:latin typeface="Cambria Math"/>
                              </a:rPr>
                              <m:t>𝑥</m:t>
                            </m:r>
                          </m:e>
                          <m:sub>
                            <m:r>
                              <a:rPr lang="en-US" b="0" i="1" baseline="0" smtClean="0">
                                <a:latin typeface="Cambria Math"/>
                              </a:rPr>
                              <m:t>𝑖</m:t>
                            </m:r>
                          </m:sub>
                        </m:sSub>
                      </m:num>
                      <m:den>
                        <m:r>
                          <a:rPr lang="en-US" i="1" baseline="0" smtClean="0">
                            <a:latin typeface="Cambria Math"/>
                          </a:rPr>
                          <m:t>𝜕</m:t>
                        </m:r>
                        <m:r>
                          <a:rPr lang="en-US" b="0" i="1" baseline="0" smtClean="0">
                            <a:latin typeface="Cambria Math"/>
                          </a:rPr>
                          <m:t>𝐸</m:t>
                        </m:r>
                      </m:den>
                    </m:f>
                  </m:oMath>
                </a14:m>
                <a:r>
                  <a:rPr lang="en-US" i="0" baseline="0" dirty="0"/>
                  <a:t>. </a:t>
                </a:r>
              </a:p>
              <a:p>
                <a:endParaRPr lang="en-US" dirty="0"/>
              </a:p>
            </p:txBody>
          </p:sp>
        </mc:Choice>
        <mc:Fallback xmlns="">
          <p:sp>
            <p:nvSpPr>
              <p:cNvPr id="3" name="Notes Placeholder 2"/>
              <p:cNvSpPr>
                <a:spLocks noGrp="1"/>
              </p:cNvSpPr>
              <p:nvPr>
                <p:ph type="body" idx="1"/>
              </p:nvPr>
            </p:nvSpPr>
            <p:spPr/>
            <p:txBody>
              <a:bodyPr/>
              <a:lstStyle/>
              <a:p>
                <a:pPr marL="232943" indent="-232943">
                  <a:buAutoNum type="arabicPeriod"/>
                </a:pPr>
                <a:r>
                  <a:rPr lang="en-US" dirty="0" smtClean="0"/>
                  <a:t>Note that </a:t>
                </a:r>
                <a:r>
                  <a:rPr lang="en-US" b="0" i="0" smtClean="0">
                    <a:latin typeface="Cambria Math"/>
                  </a:rPr>
                  <a:t>𝑝</a:t>
                </a:r>
                <a:r>
                  <a:rPr lang="en-US" b="0" i="0" smtClean="0">
                    <a:latin typeface="Cambria Math" panose="02040503050406030204" pitchFamily="18" charset="0"/>
                  </a:rPr>
                  <a:t>_</a:t>
                </a:r>
                <a:r>
                  <a:rPr lang="en-US" b="0" i="0" smtClean="0">
                    <a:latin typeface="Cambria Math"/>
                  </a:rPr>
                  <a:t>𝑖</a:t>
                </a:r>
                <a:r>
                  <a:rPr lang="en-US" dirty="0" smtClean="0"/>
                  <a:t> enters into the Marshallian demand function in two places: first via its direct effect on quantity</a:t>
                </a:r>
                <a:r>
                  <a:rPr lang="en-US" baseline="0" dirty="0" smtClean="0"/>
                  <a:t> demanded; second, via its indirect effect on expenditure.</a:t>
                </a:r>
              </a:p>
              <a:p>
                <a:pPr marL="232943" indent="-232943">
                  <a:buAutoNum type="arabicPeriod"/>
                </a:pPr>
                <a:r>
                  <a:rPr lang="en-US" dirty="0" smtClean="0"/>
                  <a:t>The LHS shows</a:t>
                </a:r>
                <a:r>
                  <a:rPr lang="en-US" baseline="0" dirty="0" smtClean="0"/>
                  <a:t> how quantity demand changes when price changes</a:t>
                </a:r>
              </a:p>
              <a:p>
                <a:pPr marL="232943" indent="-232943">
                  <a:buAutoNum type="arabicPeriod"/>
                </a:pPr>
                <a:r>
                  <a:rPr lang="en-US" baseline="0" dirty="0" smtClean="0"/>
                  <a:t>The RHS says that the change in quantity demanded is equal to:</a:t>
                </a:r>
              </a:p>
              <a:p>
                <a:pPr marL="698830" lvl="1" indent="-232943">
                  <a:buFont typeface="+mj-lt"/>
                  <a:buAutoNum type="alphaLcParenR"/>
                </a:pPr>
                <a:r>
                  <a:rPr lang="en-US" dirty="0" smtClean="0"/>
                  <a:t>The change in compensated demand (substitution effect) </a:t>
                </a:r>
                <a:r>
                  <a:rPr lang="en-US" i="1" dirty="0" smtClean="0"/>
                  <a:t>plus</a:t>
                </a:r>
              </a:p>
              <a:p>
                <a:pPr marL="698830" lvl="1" indent="-232943">
                  <a:buFont typeface="+mj-lt"/>
                  <a:buAutoNum type="alphaLcParenR"/>
                </a:pPr>
                <a:r>
                  <a:rPr lang="en-US" i="0" dirty="0" smtClean="0"/>
                  <a:t>The</a:t>
                </a:r>
                <a:r>
                  <a:rPr lang="en-US" i="0" baseline="0" dirty="0" smtClean="0"/>
                  <a:t> change in quantity demanded via changes in the necessary expenditure levels---this is the income effect. The negative sign shows the direction of this effect. To elaborate:</a:t>
                </a:r>
              </a:p>
              <a:p>
                <a:pPr marL="1164717" lvl="2" indent="-232943">
                  <a:buFont typeface="+mj-lt"/>
                  <a:buAutoNum type="alphaLcParenR"/>
                </a:pPr>
                <a:r>
                  <a:rPr lang="en-US" i="0" baseline="0" dirty="0" smtClean="0"/>
                  <a:t>Suppose </a:t>
                </a:r>
                <a:r>
                  <a:rPr lang="en-US" dirty="0" smtClean="0"/>
                  <a:t>that </a:t>
                </a:r>
                <a:r>
                  <a:rPr lang="en-US" b="0" i="0" smtClean="0">
                    <a:latin typeface="Cambria Math"/>
                  </a:rPr>
                  <a:t>𝑝</a:t>
                </a:r>
                <a:r>
                  <a:rPr lang="en-US" b="0" i="0" smtClean="0">
                    <a:latin typeface="Cambria Math" panose="02040503050406030204" pitchFamily="18" charset="0"/>
                  </a:rPr>
                  <a:t>_</a:t>
                </a:r>
                <a:r>
                  <a:rPr lang="en-US" b="0" i="0" smtClean="0">
                    <a:latin typeface="Cambria Math"/>
                  </a:rPr>
                  <a:t>𝑖</a:t>
                </a:r>
                <a:r>
                  <a:rPr lang="en-US" i="0" baseline="0" dirty="0" smtClean="0"/>
                  <a:t> increases. Then, expenditures will have to increase to keep utility constant: </a:t>
                </a:r>
                <a:r>
                  <a:rPr lang="en-US" i="0" baseline="0" smtClean="0">
                    <a:latin typeface="Cambria Math"/>
                  </a:rPr>
                  <a:t>𝜕</a:t>
                </a:r>
                <a:r>
                  <a:rPr lang="en-US" b="0" i="0" baseline="0" smtClean="0">
                    <a:latin typeface="Cambria Math"/>
                  </a:rPr>
                  <a:t>𝐸</a:t>
                </a:r>
                <a:r>
                  <a:rPr lang="en-US" b="0" i="0" baseline="0" smtClean="0">
                    <a:latin typeface="Cambria Math" panose="02040503050406030204" pitchFamily="18" charset="0"/>
                  </a:rPr>
                  <a:t>/(</a:t>
                </a:r>
                <a:r>
                  <a:rPr lang="en-US" i="0" baseline="0" smtClean="0">
                    <a:latin typeface="Cambria Math"/>
                  </a:rPr>
                  <a:t>𝜕</a:t>
                </a:r>
                <a:r>
                  <a:rPr lang="en-US" b="0" i="0" baseline="0" smtClean="0">
                    <a:latin typeface="Cambria Math"/>
                  </a:rPr>
                  <a:t>𝑝</a:t>
                </a:r>
                <a:r>
                  <a:rPr lang="en-US" b="0" i="0" baseline="0" smtClean="0">
                    <a:latin typeface="Cambria Math" panose="02040503050406030204" pitchFamily="18" charset="0"/>
                  </a:rPr>
                  <a:t>_</a:t>
                </a:r>
                <a:r>
                  <a:rPr lang="en-US" b="0" i="0" baseline="0" smtClean="0">
                    <a:latin typeface="Cambria Math"/>
                  </a:rPr>
                  <a:t>𝑖</a:t>
                </a:r>
                <a:r>
                  <a:rPr lang="en-US" b="0" i="0" baseline="0" smtClean="0">
                    <a:latin typeface="Cambria Math" panose="02040503050406030204" pitchFamily="18" charset="0"/>
                  </a:rPr>
                  <a:t> )</a:t>
                </a:r>
                <a:r>
                  <a:rPr lang="en-US" b="0" i="0" baseline="0" smtClean="0">
                    <a:latin typeface="Cambria Math"/>
                  </a:rPr>
                  <a:t>&gt;0</a:t>
                </a:r>
                <a:r>
                  <a:rPr lang="en-US" i="0" baseline="0" dirty="0" smtClean="0"/>
                  <a:t>. But, because nominal income is assumed to be fixed, expenditures cannot go up. Therefore the quantity demanded of </a:t>
                </a:r>
                <a:r>
                  <a:rPr lang="en-US" b="0" i="0" baseline="0" smtClean="0">
                    <a:latin typeface="Cambria Math"/>
                  </a:rPr>
                  <a:t>𝑥</a:t>
                </a:r>
                <a:r>
                  <a:rPr lang="en-US" b="0" i="0" baseline="0" smtClean="0">
                    <a:latin typeface="Cambria Math" panose="02040503050406030204" pitchFamily="18" charset="0"/>
                  </a:rPr>
                  <a:t>_</a:t>
                </a:r>
                <a:r>
                  <a:rPr lang="en-US" b="0" i="0" baseline="0" smtClean="0">
                    <a:latin typeface="Cambria Math"/>
                  </a:rPr>
                  <a:t>𝑖</a:t>
                </a:r>
                <a:r>
                  <a:rPr lang="en-US" i="0" baseline="0" dirty="0" smtClean="0"/>
                  <a:t> has to decline to meet this shortfall in available income. The extent of the decline is shown by </a:t>
                </a:r>
                <a:r>
                  <a:rPr lang="en-US" i="0" baseline="0" smtClean="0">
                    <a:latin typeface="Cambria Math" panose="02040503050406030204" pitchFamily="18" charset="0"/>
                  </a:rPr>
                  <a:t>(</a:t>
                </a:r>
                <a:r>
                  <a:rPr lang="en-US" i="0" baseline="0" smtClean="0">
                    <a:latin typeface="Cambria Math"/>
                  </a:rPr>
                  <a:t>𝜕</a:t>
                </a:r>
                <a:r>
                  <a:rPr lang="en-US" b="0" i="0" baseline="0" smtClean="0">
                    <a:latin typeface="Cambria Math"/>
                  </a:rPr>
                  <a:t>𝑥</a:t>
                </a:r>
                <a:r>
                  <a:rPr lang="en-US" b="0" i="0" baseline="0" smtClean="0">
                    <a:latin typeface="Cambria Math" panose="02040503050406030204" pitchFamily="18" charset="0"/>
                  </a:rPr>
                  <a:t>_</a:t>
                </a:r>
                <a:r>
                  <a:rPr lang="en-US" b="0" i="0" baseline="0" smtClean="0">
                    <a:latin typeface="Cambria Math"/>
                  </a:rPr>
                  <a:t>𝑖</a:t>
                </a:r>
                <a:r>
                  <a:rPr lang="en-US" b="0" i="0" baseline="0" smtClean="0">
                    <a:latin typeface="Cambria Math" panose="02040503050406030204" pitchFamily="18" charset="0"/>
                  </a:rPr>
                  <a:t>)/</a:t>
                </a:r>
                <a:r>
                  <a:rPr lang="en-US" i="0" baseline="0" smtClean="0">
                    <a:latin typeface="Cambria Math"/>
                  </a:rPr>
                  <a:t>𝜕</a:t>
                </a:r>
                <a:r>
                  <a:rPr lang="en-US" b="0" i="0" baseline="0" smtClean="0">
                    <a:latin typeface="Cambria Math"/>
                  </a:rPr>
                  <a:t>𝐸</a:t>
                </a:r>
                <a:r>
                  <a:rPr lang="en-US" i="0" baseline="0" dirty="0" smtClean="0"/>
                  <a:t>. </a:t>
                </a:r>
              </a:p>
              <a:p>
                <a:pPr marL="1164717" lvl="2" indent="-232943">
                  <a:buFont typeface="+mj-lt"/>
                  <a:buAutoNum type="alphaLcParenR"/>
                </a:pPr>
                <a:r>
                  <a:rPr lang="en-US" i="0" baseline="0" dirty="0" smtClean="0"/>
                  <a:t>Suppose </a:t>
                </a:r>
                <a:r>
                  <a:rPr lang="en-US" dirty="0" smtClean="0"/>
                  <a:t>that </a:t>
                </a:r>
                <a:r>
                  <a:rPr lang="en-US" b="0" i="0" smtClean="0">
                    <a:latin typeface="Cambria Math"/>
                  </a:rPr>
                  <a:t>𝑝</a:t>
                </a:r>
                <a:r>
                  <a:rPr lang="en-US" b="0" i="0" smtClean="0">
                    <a:latin typeface="Cambria Math" panose="02040503050406030204" pitchFamily="18" charset="0"/>
                  </a:rPr>
                  <a:t>_</a:t>
                </a:r>
                <a:r>
                  <a:rPr lang="en-US" b="0" i="0" smtClean="0">
                    <a:latin typeface="Cambria Math"/>
                  </a:rPr>
                  <a:t>𝑖</a:t>
                </a:r>
                <a:r>
                  <a:rPr lang="en-US" i="0" baseline="0" dirty="0" smtClean="0"/>
                  <a:t> decreases. Then, expenditures required to keep utility constant will decline: </a:t>
                </a:r>
                <a:r>
                  <a:rPr lang="en-US" i="0" baseline="0" smtClean="0">
                    <a:latin typeface="Cambria Math"/>
                  </a:rPr>
                  <a:t>𝜕</a:t>
                </a:r>
                <a:r>
                  <a:rPr lang="en-US" b="0" i="0" baseline="0" smtClean="0">
                    <a:latin typeface="Cambria Math"/>
                  </a:rPr>
                  <a:t>𝐸</a:t>
                </a:r>
                <a:r>
                  <a:rPr lang="en-US" b="0" i="0" baseline="0" smtClean="0">
                    <a:latin typeface="Cambria Math" panose="02040503050406030204" pitchFamily="18" charset="0"/>
                  </a:rPr>
                  <a:t>/(</a:t>
                </a:r>
                <a:r>
                  <a:rPr lang="en-US" i="0" baseline="0" smtClean="0">
                    <a:latin typeface="Cambria Math"/>
                  </a:rPr>
                  <a:t>𝜕</a:t>
                </a:r>
                <a:r>
                  <a:rPr lang="en-US" b="0" i="0" baseline="0" smtClean="0">
                    <a:latin typeface="Cambria Math"/>
                  </a:rPr>
                  <a:t>𝑝</a:t>
                </a:r>
                <a:r>
                  <a:rPr lang="en-US" b="0" i="0" baseline="0" smtClean="0">
                    <a:latin typeface="Cambria Math" panose="02040503050406030204" pitchFamily="18" charset="0"/>
                  </a:rPr>
                  <a:t>_</a:t>
                </a:r>
                <a:r>
                  <a:rPr lang="en-US" b="0" i="0" baseline="0" smtClean="0">
                    <a:latin typeface="Cambria Math"/>
                  </a:rPr>
                  <a:t>𝑖</a:t>
                </a:r>
                <a:r>
                  <a:rPr lang="en-US" b="0" i="0" baseline="0" smtClean="0">
                    <a:latin typeface="Cambria Math" panose="02040503050406030204" pitchFamily="18" charset="0"/>
                  </a:rPr>
                  <a:t> )&lt;</a:t>
                </a:r>
                <a:r>
                  <a:rPr lang="en-US" b="0" i="0" baseline="0" smtClean="0">
                    <a:latin typeface="Cambria Math"/>
                  </a:rPr>
                  <a:t>0</a:t>
                </a:r>
                <a:r>
                  <a:rPr lang="en-US" i="1" baseline="0" dirty="0" smtClean="0"/>
                  <a:t>. </a:t>
                </a:r>
                <a:r>
                  <a:rPr lang="en-US" i="0" baseline="0" dirty="0" smtClean="0"/>
                  <a:t>. But, because nominal income is assumed to be fixed, purchasing power over </a:t>
                </a:r>
                <a:r>
                  <a:rPr lang="en-US" b="0" i="0" baseline="0" smtClean="0">
                    <a:latin typeface="Cambria Math"/>
                  </a:rPr>
                  <a:t>𝑥</a:t>
                </a:r>
                <a:r>
                  <a:rPr lang="en-US" b="0" i="0" baseline="0" smtClean="0">
                    <a:latin typeface="Cambria Math" panose="02040503050406030204" pitchFamily="18" charset="0"/>
                  </a:rPr>
                  <a:t>_</a:t>
                </a:r>
                <a:r>
                  <a:rPr lang="en-US" b="0" i="0" baseline="0" smtClean="0">
                    <a:latin typeface="Cambria Math"/>
                  </a:rPr>
                  <a:t>𝑖</a:t>
                </a:r>
                <a:r>
                  <a:rPr lang="en-US" i="0" baseline="0" dirty="0" smtClean="0"/>
                  <a:t> goes up. Therefore the quantity demanded of </a:t>
                </a:r>
                <a:r>
                  <a:rPr lang="en-US" b="0" i="0" baseline="0" smtClean="0">
                    <a:latin typeface="Cambria Math"/>
                  </a:rPr>
                  <a:t>𝑥</a:t>
                </a:r>
                <a:r>
                  <a:rPr lang="en-US" b="0" i="0" baseline="0" smtClean="0">
                    <a:latin typeface="Cambria Math" panose="02040503050406030204" pitchFamily="18" charset="0"/>
                  </a:rPr>
                  <a:t>_</a:t>
                </a:r>
                <a:r>
                  <a:rPr lang="en-US" b="0" i="0" baseline="0" smtClean="0">
                    <a:latin typeface="Cambria Math"/>
                  </a:rPr>
                  <a:t>𝑖</a:t>
                </a:r>
                <a:r>
                  <a:rPr lang="en-US" i="0" baseline="0" dirty="0" smtClean="0"/>
                  <a:t> will increase. The extent of the increase is shown by </a:t>
                </a:r>
                <a:r>
                  <a:rPr lang="en-US" i="0" baseline="0" smtClean="0">
                    <a:latin typeface="Cambria Math" panose="02040503050406030204" pitchFamily="18" charset="0"/>
                  </a:rPr>
                  <a:t>(</a:t>
                </a:r>
                <a:r>
                  <a:rPr lang="en-US" i="0" baseline="0" smtClean="0">
                    <a:latin typeface="Cambria Math"/>
                  </a:rPr>
                  <a:t>𝜕</a:t>
                </a:r>
                <a:r>
                  <a:rPr lang="en-US" b="0" i="0" baseline="0" smtClean="0">
                    <a:latin typeface="Cambria Math"/>
                  </a:rPr>
                  <a:t>𝑥</a:t>
                </a:r>
                <a:r>
                  <a:rPr lang="en-US" b="0" i="0" baseline="0" smtClean="0">
                    <a:latin typeface="Cambria Math" panose="02040503050406030204" pitchFamily="18" charset="0"/>
                  </a:rPr>
                  <a:t>_</a:t>
                </a:r>
                <a:r>
                  <a:rPr lang="en-US" b="0" i="0" baseline="0" smtClean="0">
                    <a:latin typeface="Cambria Math"/>
                  </a:rPr>
                  <a:t>𝑖</a:t>
                </a:r>
                <a:r>
                  <a:rPr lang="en-US" b="0" i="0" baseline="0" smtClean="0">
                    <a:latin typeface="Cambria Math" panose="02040503050406030204" pitchFamily="18" charset="0"/>
                  </a:rPr>
                  <a:t>)/</a:t>
                </a:r>
                <a:r>
                  <a:rPr lang="en-US" i="0" baseline="0" smtClean="0">
                    <a:latin typeface="Cambria Math"/>
                  </a:rPr>
                  <a:t>𝜕</a:t>
                </a:r>
                <a:r>
                  <a:rPr lang="en-US" b="0" i="0" baseline="0" smtClean="0">
                    <a:latin typeface="Cambria Math"/>
                  </a:rPr>
                  <a:t>𝐸</a:t>
                </a:r>
                <a:r>
                  <a:rPr lang="en-US" i="0" baseline="0" dirty="0" smtClean="0"/>
                  <a:t>. </a:t>
                </a:r>
              </a:p>
              <a:p>
                <a:endParaRPr lang="en-US" dirty="0"/>
              </a:p>
            </p:txBody>
          </p:sp>
        </mc:Fallback>
      </mc:AlternateContent>
      <p:sp>
        <p:nvSpPr>
          <p:cNvPr id="4" name="Slide Number Placeholder 3"/>
          <p:cNvSpPr>
            <a:spLocks noGrp="1"/>
          </p:cNvSpPr>
          <p:nvPr>
            <p:ph type="sldNum" sz="quarter" idx="10"/>
          </p:nvPr>
        </p:nvSpPr>
        <p:spPr/>
        <p:txBody>
          <a:bodyPr/>
          <a:lstStyle/>
          <a:p>
            <a:fld id="{2F19A4D4-42B8-482F-A3F9-BD6E0B3BC1CB}" type="slidenum">
              <a:rPr lang="en-US" smtClean="0"/>
              <a:t>32</a:t>
            </a:fld>
            <a:endParaRPr lang="en-US"/>
          </a:p>
        </p:txBody>
      </p:sp>
    </p:spTree>
    <p:extLst>
      <p:ext uri="{BB962C8B-B14F-4D97-AF65-F5344CB8AC3E}">
        <p14:creationId xmlns:p14="http://schemas.microsoft.com/office/powerpoint/2010/main" val="4257167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We can replace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𝑐</m:t>
                        </m:r>
                      </m:sup>
                    </m:sSup>
                  </m:oMath>
                </a14:m>
                <a:r>
                  <a:rPr lang="en-US" dirty="0"/>
                  <a:t> with </a:t>
                </a:r>
                <a14:m>
                  <m:oMath xmlns:m="http://schemas.openxmlformats.org/officeDocument/2006/math">
                    <m:r>
                      <a:rPr lang="en-US" b="0" i="1" smtClean="0">
                        <a:latin typeface="Cambria Math" panose="02040503050406030204" pitchFamily="18" charset="0"/>
                      </a:rPr>
                      <m:t>𝑥</m:t>
                    </m:r>
                  </m:oMath>
                </a14:m>
                <a:r>
                  <a:rPr lang="en-US" dirty="0"/>
                  <a:t> in the</a:t>
                </a:r>
                <a:r>
                  <a:rPr lang="en-US" baseline="0" dirty="0"/>
                  <a:t> final equation because for a given utility-maximizing equilibrium, the </a:t>
                </a:r>
                <a:r>
                  <a:rPr lang="en-US" baseline="0" dirty="0" err="1"/>
                  <a:t>Hicksian</a:t>
                </a:r>
                <a:r>
                  <a:rPr lang="en-US" baseline="0" dirty="0"/>
                  <a:t> and Marshallian demands coincide.</a:t>
                </a:r>
                <a:endParaRPr lang="en-US" dirty="0"/>
              </a:p>
            </p:txBody>
          </p:sp>
        </mc:Choice>
        <mc:Fallback xmlns="">
          <p:sp>
            <p:nvSpPr>
              <p:cNvPr id="3" name="Notes Placeholder 2"/>
              <p:cNvSpPr>
                <a:spLocks noGrp="1"/>
              </p:cNvSpPr>
              <p:nvPr>
                <p:ph type="body" idx="1"/>
              </p:nvPr>
            </p:nvSpPr>
            <p:spPr/>
            <p:txBody>
              <a:bodyPr/>
              <a:lstStyle/>
              <a:p>
                <a:r>
                  <a:rPr lang="en-US" dirty="0" smtClean="0"/>
                  <a:t>We can replace </a:t>
                </a:r>
                <a:r>
                  <a:rPr lang="en-US" b="0" i="0" smtClean="0">
                    <a:latin typeface="Cambria Math" panose="02040503050406030204" pitchFamily="18" charset="0"/>
                  </a:rPr>
                  <a:t>𝑥^𝑐</a:t>
                </a:r>
                <a:r>
                  <a:rPr lang="en-US" dirty="0" smtClean="0"/>
                  <a:t> with </a:t>
                </a:r>
                <a:r>
                  <a:rPr lang="en-US" b="0" i="0" smtClean="0">
                    <a:latin typeface="Cambria Math" panose="02040503050406030204" pitchFamily="18" charset="0"/>
                  </a:rPr>
                  <a:t>𝑥</a:t>
                </a:r>
                <a:r>
                  <a:rPr lang="en-US" dirty="0" smtClean="0"/>
                  <a:t> in the</a:t>
                </a:r>
                <a:r>
                  <a:rPr lang="en-US" baseline="0" dirty="0" smtClean="0"/>
                  <a:t> final equation because for a given utility-maximizing equilibrium, the </a:t>
                </a:r>
                <a:r>
                  <a:rPr lang="en-US" baseline="0" dirty="0" err="1" smtClean="0"/>
                  <a:t>Hicksian</a:t>
                </a:r>
                <a:r>
                  <a:rPr lang="en-US" baseline="0" dirty="0" smtClean="0"/>
                  <a:t> and Marshallian demands coincide.</a:t>
                </a:r>
                <a:endParaRPr lang="en-US" dirty="0"/>
              </a:p>
            </p:txBody>
          </p:sp>
        </mc:Fallback>
      </mc:AlternateContent>
      <p:sp>
        <p:nvSpPr>
          <p:cNvPr id="4" name="Slide Number Placeholder 3"/>
          <p:cNvSpPr>
            <a:spLocks noGrp="1"/>
          </p:cNvSpPr>
          <p:nvPr>
            <p:ph type="sldNum" sz="quarter" idx="10"/>
          </p:nvPr>
        </p:nvSpPr>
        <p:spPr/>
        <p:txBody>
          <a:bodyPr/>
          <a:lstStyle/>
          <a:p>
            <a:fld id="{2F19A4D4-42B8-482F-A3F9-BD6E0B3BC1CB}" type="slidenum">
              <a:rPr lang="en-US" smtClean="0"/>
              <a:t>33</a:t>
            </a:fld>
            <a:endParaRPr lang="en-US"/>
          </a:p>
        </p:txBody>
      </p:sp>
    </p:spTree>
    <p:extLst>
      <p:ext uri="{BB962C8B-B14F-4D97-AF65-F5344CB8AC3E}">
        <p14:creationId xmlns:p14="http://schemas.microsoft.com/office/powerpoint/2010/main" val="3234945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34</a:t>
            </a:fld>
            <a:endParaRPr lang="en-US"/>
          </a:p>
        </p:txBody>
      </p:sp>
    </p:spTree>
    <p:extLst>
      <p:ext uri="{BB962C8B-B14F-4D97-AF65-F5344CB8AC3E}">
        <p14:creationId xmlns:p14="http://schemas.microsoft.com/office/powerpoint/2010/main" val="4148711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elasticity is more useful than the derivative in practical applications. We can compare elasticities</a:t>
            </a:r>
            <a:r>
              <a:rPr lang="en-US" baseline="0" dirty="0"/>
              <a:t> across commodities because they are percentage changes; but, we can’t compare derivatives across commodities because they are usually expressed in different units (e.g. quantity demanded of beer goes up by a pint when price drops by $1, while the quantity demanded of bread goes up by one loaf when price drops by $1).</a:t>
            </a:r>
          </a:p>
          <a:p>
            <a:endParaRPr lang="en-US" baseline="0" dirty="0"/>
          </a:p>
          <a:p>
            <a:r>
              <a:rPr lang="en-US" baseline="0" dirty="0"/>
              <a:t>Pay attention to the notation of elasticities. The first subscript shows the commodity for which we are defining the elasticity; the second indicates the variable with respect to which variable we are computing the elasticity.</a:t>
            </a:r>
            <a:endParaRPr lang="en-US" dirty="0"/>
          </a:p>
        </p:txBody>
      </p:sp>
      <p:sp>
        <p:nvSpPr>
          <p:cNvPr id="4" name="Slide Number Placeholder 3"/>
          <p:cNvSpPr>
            <a:spLocks noGrp="1"/>
          </p:cNvSpPr>
          <p:nvPr>
            <p:ph type="sldNum" sz="quarter" idx="10"/>
          </p:nvPr>
        </p:nvSpPr>
        <p:spPr/>
        <p:txBody>
          <a:bodyPr/>
          <a:lstStyle/>
          <a:p>
            <a:fld id="{2F19A4D4-42B8-482F-A3F9-BD6E0B3BC1CB}" type="slidenum">
              <a:rPr lang="en-US" smtClean="0"/>
              <a:t>35</a:t>
            </a:fld>
            <a:endParaRPr lang="en-US"/>
          </a:p>
        </p:txBody>
      </p:sp>
    </p:spTree>
    <p:extLst>
      <p:ext uri="{BB962C8B-B14F-4D97-AF65-F5344CB8AC3E}">
        <p14:creationId xmlns:p14="http://schemas.microsoft.com/office/powerpoint/2010/main" val="3921201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36</a:t>
            </a:fld>
            <a:endParaRPr lang="en-US"/>
          </a:p>
        </p:txBody>
      </p:sp>
    </p:spTree>
    <p:extLst>
      <p:ext uri="{BB962C8B-B14F-4D97-AF65-F5344CB8AC3E}">
        <p14:creationId xmlns:p14="http://schemas.microsoft.com/office/powerpoint/2010/main" val="3015807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37</a:t>
            </a:fld>
            <a:endParaRPr lang="en-US"/>
          </a:p>
        </p:txBody>
      </p:sp>
    </p:spTree>
    <p:extLst>
      <p:ext uri="{BB962C8B-B14F-4D97-AF65-F5344CB8AC3E}">
        <p14:creationId xmlns:p14="http://schemas.microsoft.com/office/powerpoint/2010/main" val="579172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partition</a:t>
            </a:r>
            <a:r>
              <a:rPr lang="en-US" baseline="0" dirty="0"/>
              <a:t> between elastic and inelastic is set at -1 when the proportionate changes in price and quantity are equal.</a:t>
            </a:r>
          </a:p>
          <a:p>
            <a:r>
              <a:rPr lang="en-US" baseline="0" dirty="0"/>
              <a:t>Elastic demand: proportionate change in the quantity demanded is greater than the proportionate change in price (e.g. elasticity of -4). </a:t>
            </a:r>
          </a:p>
          <a:p>
            <a:r>
              <a:rPr lang="en-US" baseline="0" dirty="0"/>
              <a:t>Inelastic demand: proportionate change in the quantity demanded is smaller than the proportionate change in price (e.g. elasticity of -0.2).</a:t>
            </a:r>
            <a:endParaRPr lang="en-US" dirty="0"/>
          </a:p>
        </p:txBody>
      </p:sp>
      <p:sp>
        <p:nvSpPr>
          <p:cNvPr id="4" name="Slide Number Placeholder 3"/>
          <p:cNvSpPr>
            <a:spLocks noGrp="1"/>
          </p:cNvSpPr>
          <p:nvPr>
            <p:ph type="sldNum" sz="quarter" idx="10"/>
          </p:nvPr>
        </p:nvSpPr>
        <p:spPr/>
        <p:txBody>
          <a:bodyPr/>
          <a:lstStyle/>
          <a:p>
            <a:fld id="{2F19A4D4-42B8-482F-A3F9-BD6E0B3BC1CB}" type="slidenum">
              <a:rPr lang="en-US" smtClean="0"/>
              <a:t>38</a:t>
            </a:fld>
            <a:endParaRPr lang="en-US"/>
          </a:p>
        </p:txBody>
      </p:sp>
    </p:spTree>
    <p:extLst>
      <p:ext uri="{BB962C8B-B14F-4D97-AF65-F5344CB8AC3E}">
        <p14:creationId xmlns:p14="http://schemas.microsoft.com/office/powerpoint/2010/main" val="1452820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relation shown by the equation is derived via calculus using the product rule of differentiation.</a:t>
            </a:r>
          </a:p>
          <a:p>
            <a:r>
              <a:rPr lang="en-US" dirty="0"/>
              <a:t>The sign of the derivative on the LHS depends on whether</a:t>
            </a:r>
            <a:r>
              <a:rPr lang="en-US" baseline="0" dirty="0"/>
              <a:t> the price elasticity is larger or smaller than -1. Suppose that it is -2 (elastic demand). Then, for an increase in price,  total spending will go down. On the other hand suppose that the elasticity is -0.5 (inelastic demand). Then, an increase in price will produce an increase in spending.</a:t>
            </a:r>
            <a:endParaRPr lang="en-US" dirty="0"/>
          </a:p>
        </p:txBody>
      </p:sp>
      <p:sp>
        <p:nvSpPr>
          <p:cNvPr id="4" name="Slide Number Placeholder 3"/>
          <p:cNvSpPr>
            <a:spLocks noGrp="1"/>
          </p:cNvSpPr>
          <p:nvPr>
            <p:ph type="sldNum" sz="quarter" idx="10"/>
          </p:nvPr>
        </p:nvSpPr>
        <p:spPr/>
        <p:txBody>
          <a:bodyPr/>
          <a:lstStyle/>
          <a:p>
            <a:fld id="{2F19A4D4-42B8-482F-A3F9-BD6E0B3BC1CB}" type="slidenum">
              <a:rPr lang="en-US" smtClean="0"/>
              <a:t>39</a:t>
            </a:fld>
            <a:endParaRPr lang="en-US"/>
          </a:p>
        </p:txBody>
      </p:sp>
    </p:spTree>
    <p:extLst>
      <p:ext uri="{BB962C8B-B14F-4D97-AF65-F5344CB8AC3E}">
        <p14:creationId xmlns:p14="http://schemas.microsoft.com/office/powerpoint/2010/main" val="3442572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5471" indent="-235471">
              <a:buAutoNum type="arabicPeriod"/>
            </a:pPr>
            <a:r>
              <a:rPr lang="en-US" baseline="0" dirty="0"/>
              <a:t>In words, a function that is homogenous of degree zero implies that multiplying each of its independent variables will not alter the value of the function.</a:t>
            </a:r>
          </a:p>
          <a:p>
            <a:pPr marL="235471" indent="-235471">
              <a:buAutoNum type="arabicPeriod"/>
            </a:pPr>
            <a:r>
              <a:rPr lang="en-US" baseline="0" dirty="0"/>
              <a:t>Demand functions are homogenous of degree zero. (Recall that expenditure functions are homogenous of degree one. Can you see the difference?)</a:t>
            </a:r>
          </a:p>
          <a:p>
            <a:pPr marL="235471" indent="-235471">
              <a:buAutoNum type="arabicPeriod"/>
            </a:pPr>
            <a:r>
              <a:rPr lang="en-US" baseline="0" dirty="0"/>
              <a:t>We can see this geometrically also by considering what happens to the budget constraint when prices and income change by the same factor. The vertical and horizontal intercepts will be the same as before. Therefore, the line connecting them will also be the same. This implies that we will end up being tangent to the same indifference curve as before.</a:t>
            </a:r>
          </a:p>
        </p:txBody>
      </p:sp>
      <p:sp>
        <p:nvSpPr>
          <p:cNvPr id="4" name="Slide Number Placeholder 3"/>
          <p:cNvSpPr>
            <a:spLocks noGrp="1"/>
          </p:cNvSpPr>
          <p:nvPr>
            <p:ph type="sldNum" sz="quarter" idx="10"/>
          </p:nvPr>
        </p:nvSpPr>
        <p:spPr/>
        <p:txBody>
          <a:bodyPr/>
          <a:lstStyle/>
          <a:p>
            <a:fld id="{2F19A4D4-42B8-482F-A3F9-BD6E0B3BC1CB}" type="slidenum">
              <a:rPr lang="en-US" smtClean="0"/>
              <a:t>4</a:t>
            </a:fld>
            <a:endParaRPr lang="en-US"/>
          </a:p>
        </p:txBody>
      </p:sp>
    </p:spTree>
    <p:extLst>
      <p:ext uri="{BB962C8B-B14F-4D97-AF65-F5344CB8AC3E}">
        <p14:creationId xmlns:p14="http://schemas.microsoft.com/office/powerpoint/2010/main" val="12735656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40</a:t>
            </a:fld>
            <a:endParaRPr lang="en-US"/>
          </a:p>
        </p:txBody>
      </p:sp>
    </p:spTree>
    <p:extLst>
      <p:ext uri="{BB962C8B-B14F-4D97-AF65-F5344CB8AC3E}">
        <p14:creationId xmlns:p14="http://schemas.microsoft.com/office/powerpoint/2010/main" val="1031184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41</a:t>
            </a:fld>
            <a:endParaRPr lang="en-US"/>
          </a:p>
        </p:txBody>
      </p:sp>
    </p:spTree>
    <p:extLst>
      <p:ext uri="{BB962C8B-B14F-4D97-AF65-F5344CB8AC3E}">
        <p14:creationId xmlns:p14="http://schemas.microsoft.com/office/powerpoint/2010/main" val="39223741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We multiply the </a:t>
                </a:r>
                <a:r>
                  <a:rPr lang="en-US" dirty="0" err="1"/>
                  <a:t>Slutsky</a:t>
                </a:r>
                <a:r>
                  <a:rPr lang="en-US" dirty="0"/>
                  <a:t> equation by the factor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 to derive the relationship</a:t>
                </a:r>
                <a:r>
                  <a:rPr lang="en-US" baseline="0" dirty="0"/>
                  <a:t> between the uncompensated and compensated price elasticities. </a:t>
                </a:r>
              </a:p>
              <a:p>
                <a:r>
                  <a:rPr lang="en-US" baseline="0" dirty="0"/>
                  <a:t>The first expression on the RHS uses the first equation on this slide. The second expression on the slide uses the equation (from slide 39) for the income elasticity of Marshallian demand.</a:t>
                </a:r>
              </a:p>
              <a:p>
                <a:endParaRPr lang="en-US" baseline="0" dirty="0"/>
              </a:p>
              <a:p>
                <a:r>
                  <a:rPr lang="en-US" baseline="0" dirty="0"/>
                  <a:t>When will price elasticity of demand be equal to the price elasticity of compensated demand? If the commodity takes up only a small portion of the consumer’s budget and/or when its income elasticity is small.</a:t>
                </a:r>
                <a:endParaRPr lang="en-US" dirty="0"/>
              </a:p>
            </p:txBody>
          </p:sp>
        </mc:Choice>
        <mc:Fallback xmlns="">
          <p:sp>
            <p:nvSpPr>
              <p:cNvPr id="3" name="Notes Placeholder 2"/>
              <p:cNvSpPr>
                <a:spLocks noGrp="1"/>
              </p:cNvSpPr>
              <p:nvPr>
                <p:ph type="body" idx="1"/>
              </p:nvPr>
            </p:nvSpPr>
            <p:spPr/>
            <p:txBody>
              <a:bodyPr/>
              <a:lstStyle/>
              <a:p>
                <a:r>
                  <a:rPr lang="en-US" dirty="0" smtClean="0"/>
                  <a:t>We multiply the </a:t>
                </a:r>
                <a:r>
                  <a:rPr lang="en-US" dirty="0" err="1" smtClean="0"/>
                  <a:t>Slutsky</a:t>
                </a:r>
                <a:r>
                  <a:rPr lang="en-US" dirty="0" smtClean="0"/>
                  <a:t> equation by the factor </a:t>
                </a:r>
                <a:r>
                  <a:rPr lang="en-US" b="0" i="0" smtClean="0">
                    <a:latin typeface="Cambria Math" panose="02040503050406030204" pitchFamily="18" charset="0"/>
                  </a:rPr>
                  <a:t>𝑝_𝑥/𝑥</a:t>
                </a:r>
                <a:r>
                  <a:rPr lang="en-US" dirty="0" smtClean="0"/>
                  <a:t> to derive the relationship</a:t>
                </a:r>
                <a:r>
                  <a:rPr lang="en-US" baseline="0" dirty="0" smtClean="0"/>
                  <a:t> between the uncompensated and compensated price elasticities. </a:t>
                </a:r>
              </a:p>
              <a:p>
                <a:r>
                  <a:rPr lang="en-US" baseline="0" dirty="0" smtClean="0"/>
                  <a:t>The first expression on the RHS uses the first equation on this slide. The second expression on the slide uses the equation (from slide 39) for the income elasticity of Marshallian demand.</a:t>
                </a:r>
              </a:p>
              <a:p>
                <a:endParaRPr lang="en-US" baseline="0" dirty="0" smtClean="0"/>
              </a:p>
              <a:p>
                <a:r>
                  <a:rPr lang="en-US" baseline="0" dirty="0" smtClean="0"/>
                  <a:t>When will price elasticity of demand be equal to the price elasticity of compensated demand? If the commodity takes up only a small portion of the consumer’s budget and/or when its income elasticity is small.</a:t>
                </a:r>
                <a:endParaRPr lang="en-US" dirty="0"/>
              </a:p>
            </p:txBody>
          </p:sp>
        </mc:Fallback>
      </mc:AlternateContent>
      <p:sp>
        <p:nvSpPr>
          <p:cNvPr id="4" name="Slide Number Placeholder 3"/>
          <p:cNvSpPr>
            <a:spLocks noGrp="1"/>
          </p:cNvSpPr>
          <p:nvPr>
            <p:ph type="sldNum" sz="quarter" idx="10"/>
          </p:nvPr>
        </p:nvSpPr>
        <p:spPr/>
        <p:txBody>
          <a:bodyPr/>
          <a:lstStyle/>
          <a:p>
            <a:fld id="{2F19A4D4-42B8-482F-A3F9-BD6E0B3BC1CB}" type="slidenum">
              <a:rPr lang="en-US" smtClean="0"/>
              <a:t>42</a:t>
            </a:fld>
            <a:endParaRPr lang="en-US"/>
          </a:p>
        </p:txBody>
      </p:sp>
    </p:spTree>
    <p:extLst>
      <p:ext uri="{BB962C8B-B14F-4D97-AF65-F5344CB8AC3E}">
        <p14:creationId xmlns:p14="http://schemas.microsoft.com/office/powerpoint/2010/main" val="17752922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43</a:t>
            </a:fld>
            <a:endParaRPr lang="en-US"/>
          </a:p>
        </p:txBody>
      </p:sp>
    </p:spTree>
    <p:extLst>
      <p:ext uri="{BB962C8B-B14F-4D97-AF65-F5344CB8AC3E}">
        <p14:creationId xmlns:p14="http://schemas.microsoft.com/office/powerpoint/2010/main" val="20720801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44</a:t>
            </a:fld>
            <a:endParaRPr lang="en-US"/>
          </a:p>
        </p:txBody>
      </p:sp>
    </p:spTree>
    <p:extLst>
      <p:ext uri="{BB962C8B-B14F-4D97-AF65-F5344CB8AC3E}">
        <p14:creationId xmlns:p14="http://schemas.microsoft.com/office/powerpoint/2010/main" val="30161746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45</a:t>
            </a:fld>
            <a:endParaRPr lang="en-US"/>
          </a:p>
        </p:txBody>
      </p:sp>
    </p:spTree>
    <p:extLst>
      <p:ext uri="{BB962C8B-B14F-4D97-AF65-F5344CB8AC3E}">
        <p14:creationId xmlns:p14="http://schemas.microsoft.com/office/powerpoint/2010/main" val="14953295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46</a:t>
            </a:fld>
            <a:endParaRPr lang="en-US"/>
          </a:p>
        </p:txBody>
      </p:sp>
    </p:spTree>
    <p:extLst>
      <p:ext uri="{BB962C8B-B14F-4D97-AF65-F5344CB8AC3E}">
        <p14:creationId xmlns:p14="http://schemas.microsoft.com/office/powerpoint/2010/main" val="12305864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637">
              <a:defRPr/>
            </a:pPr>
            <a:r>
              <a:rPr lang="en-US" dirty="0"/>
              <a:t>Strict convexity of indifference curves </a:t>
            </a:r>
            <a:r>
              <a:rPr lang="en-US"/>
              <a:t>is ensured </a:t>
            </a:r>
            <a:r>
              <a:rPr lang="en-US" dirty="0"/>
              <a:t>by assuming that the utility function is strictly quasi-concave</a:t>
            </a:r>
          </a:p>
          <a:p>
            <a:r>
              <a:rPr lang="en-US" dirty="0"/>
              <a:t>The assumption of a strictly quasi-concave utility function is equivalent to assuming diminishing MRS everywhere (not just at the optimal point)</a:t>
            </a:r>
          </a:p>
          <a:p>
            <a:endParaRPr lang="en-US" dirty="0"/>
          </a:p>
        </p:txBody>
      </p:sp>
      <p:sp>
        <p:nvSpPr>
          <p:cNvPr id="4" name="Slide Number Placeholder 3"/>
          <p:cNvSpPr>
            <a:spLocks noGrp="1"/>
          </p:cNvSpPr>
          <p:nvPr>
            <p:ph type="sldNum" sz="quarter" idx="10"/>
          </p:nvPr>
        </p:nvSpPr>
        <p:spPr/>
        <p:txBody>
          <a:bodyPr/>
          <a:lstStyle/>
          <a:p>
            <a:fld id="{B5102CBB-D96B-4340-A902-C3C0CB70C5AF}" type="slidenum">
              <a:rPr lang="en-US" smtClean="0"/>
              <a:t>47</a:t>
            </a:fld>
            <a:endParaRPr lang="en-US"/>
          </a:p>
        </p:txBody>
      </p:sp>
    </p:spTree>
    <p:extLst>
      <p:ext uri="{BB962C8B-B14F-4D97-AF65-F5344CB8AC3E}">
        <p14:creationId xmlns:p14="http://schemas.microsoft.com/office/powerpoint/2010/main" val="193144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demonstrate that</a:t>
            </a:r>
            <a:r>
              <a:rPr lang="en-US" baseline="0" dirty="0"/>
              <a:t> homogeneity of demand functions is a result of utility maximization. </a:t>
            </a:r>
            <a:endParaRPr lang="en-US" dirty="0"/>
          </a:p>
        </p:txBody>
      </p:sp>
      <p:sp>
        <p:nvSpPr>
          <p:cNvPr id="4" name="Slide Number Placeholder 3"/>
          <p:cNvSpPr>
            <a:spLocks noGrp="1"/>
          </p:cNvSpPr>
          <p:nvPr>
            <p:ph type="sldNum" sz="quarter" idx="10"/>
          </p:nvPr>
        </p:nvSpPr>
        <p:spPr/>
        <p:txBody>
          <a:bodyPr/>
          <a:lstStyle/>
          <a:p>
            <a:fld id="{2F19A4D4-42B8-482F-A3F9-BD6E0B3BC1CB}" type="slidenum">
              <a:rPr lang="en-US" smtClean="0"/>
              <a:t>5</a:t>
            </a:fld>
            <a:endParaRPr lang="en-US"/>
          </a:p>
        </p:txBody>
      </p:sp>
    </p:spTree>
    <p:extLst>
      <p:ext uri="{BB962C8B-B14F-4D97-AF65-F5344CB8AC3E}">
        <p14:creationId xmlns:p14="http://schemas.microsoft.com/office/powerpoint/2010/main" val="393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6</a:t>
            </a:fld>
            <a:endParaRPr lang="en-US"/>
          </a:p>
        </p:txBody>
      </p:sp>
    </p:spTree>
    <p:extLst>
      <p:ext uri="{BB962C8B-B14F-4D97-AF65-F5344CB8AC3E}">
        <p14:creationId xmlns:p14="http://schemas.microsoft.com/office/powerpoint/2010/main" val="3848962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7</a:t>
            </a:fld>
            <a:endParaRPr lang="en-US"/>
          </a:p>
        </p:txBody>
      </p:sp>
    </p:spTree>
    <p:extLst>
      <p:ext uri="{BB962C8B-B14F-4D97-AF65-F5344CB8AC3E}">
        <p14:creationId xmlns:p14="http://schemas.microsoft.com/office/powerpoint/2010/main" val="469152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a:t>
            </a:r>
            <a:r>
              <a:rPr lang="en-US" baseline="0" dirty="0"/>
              <a:t> normal and inferior good: butter vs margarine; new clothing vs used clothing; rotgut booze vs regular booze.</a:t>
            </a:r>
            <a:endParaRPr lang="en-US" dirty="0"/>
          </a:p>
        </p:txBody>
      </p:sp>
      <p:sp>
        <p:nvSpPr>
          <p:cNvPr id="4" name="Slide Number Placeholder 3"/>
          <p:cNvSpPr>
            <a:spLocks noGrp="1"/>
          </p:cNvSpPr>
          <p:nvPr>
            <p:ph type="sldNum" sz="quarter" idx="10"/>
          </p:nvPr>
        </p:nvSpPr>
        <p:spPr/>
        <p:txBody>
          <a:bodyPr/>
          <a:lstStyle/>
          <a:p>
            <a:fld id="{2F19A4D4-42B8-482F-A3F9-BD6E0B3BC1CB}" type="slidenum">
              <a:rPr lang="en-US" smtClean="0"/>
              <a:t>8</a:t>
            </a:fld>
            <a:endParaRPr lang="en-US"/>
          </a:p>
        </p:txBody>
      </p:sp>
    </p:spTree>
    <p:extLst>
      <p:ext uri="{BB962C8B-B14F-4D97-AF65-F5344CB8AC3E}">
        <p14:creationId xmlns:p14="http://schemas.microsoft.com/office/powerpoint/2010/main" val="1285595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19A4D4-42B8-482F-A3F9-BD6E0B3BC1CB}" type="slidenum">
              <a:rPr lang="en-US" smtClean="0"/>
              <a:t>9</a:t>
            </a:fld>
            <a:endParaRPr lang="en-US"/>
          </a:p>
        </p:txBody>
      </p:sp>
    </p:spTree>
    <p:extLst>
      <p:ext uri="{BB962C8B-B14F-4D97-AF65-F5344CB8AC3E}">
        <p14:creationId xmlns:p14="http://schemas.microsoft.com/office/powerpoint/2010/main" val="42836482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2971800"/>
            <a:ext cx="9144000" cy="1676400"/>
          </a:xfrm>
          <a:prstGeom prst="rect">
            <a:avLst/>
          </a:prstGeom>
          <a:noFill/>
        </p:spPr>
        <p:txBody>
          <a:bodyPr/>
          <a:lstStyle>
            <a:lvl1pPr marL="91440">
              <a:lnSpc>
                <a:spcPct val="100000"/>
              </a:lnSpc>
              <a:spcBef>
                <a:spcPts val="600"/>
              </a:spcBef>
              <a:defRPr sz="5400" b="0">
                <a:solidFill>
                  <a:srgbClr val="002D56"/>
                </a:solidFill>
              </a:defRPr>
            </a:lvl1pPr>
          </a:lstStyle>
          <a:p>
            <a:r>
              <a:rPr lang="en-US" dirty="0"/>
              <a:t>CLICK TO EDIT				Master title style</a:t>
            </a:r>
          </a:p>
        </p:txBody>
      </p:sp>
      <p:sp>
        <p:nvSpPr>
          <p:cNvPr id="8" name="Title Placeholder 1"/>
          <p:cNvSpPr txBox="1">
            <a:spLocks/>
          </p:cNvSpPr>
          <p:nvPr userDrawn="1"/>
        </p:nvSpPr>
        <p:spPr>
          <a:xfrm>
            <a:off x="-76200" y="0"/>
            <a:ext cx="9220200" cy="609600"/>
          </a:xfrm>
          <a:prstGeom prst="rect">
            <a:avLst/>
          </a:prstGeom>
          <a:blipFill>
            <a:blip r:embed="rId2"/>
            <a:stretch>
              <a:fillRect/>
            </a:stretch>
          </a:blipFill>
        </p:spPr>
        <p:txBody>
          <a:bodyPr vert="horz" lIns="0" tIns="182880" rIns="0" bIns="45720" rtlCol="0" anchor="ctr">
            <a:noAutofit/>
          </a:bodyPr>
          <a:lstStyle>
            <a:lvl1pPr algn="ctr" defTabSz="914400" rtl="0" eaLnBrk="1" latinLnBrk="0" hangingPunct="1">
              <a:lnSpc>
                <a:spcPct val="200000"/>
              </a:lnSpc>
              <a:spcBef>
                <a:spcPct val="0"/>
              </a:spcBef>
              <a:buNone/>
              <a:defRPr sz="4400" b="0" kern="1200" baseline="30000">
                <a:solidFill>
                  <a:schemeClr val="bg1"/>
                </a:solidFill>
                <a:latin typeface="+mj-lt"/>
                <a:ea typeface="+mj-ea"/>
                <a:cs typeface="+mj-cs"/>
              </a:defRPr>
            </a:lvl1pPr>
          </a:lstStyle>
          <a:p>
            <a:r>
              <a:rPr lang="en-US" dirty="0"/>
              <a:t>Walter Nicholson | Christopher Snyder	 12th edition</a:t>
            </a:r>
          </a:p>
        </p:txBody>
      </p:sp>
      <p:sp>
        <p:nvSpPr>
          <p:cNvPr id="9" name="Footer Placeholder 8"/>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10" name="Slide Number Placeholder 9"/>
          <p:cNvSpPr>
            <a:spLocks noGrp="1"/>
          </p:cNvSpPr>
          <p:nvPr>
            <p:ph type="sldNum" sz="quarter" idx="11"/>
          </p:nvPr>
        </p:nvSpPr>
        <p:spPr/>
        <p:txBody>
          <a:bodyPr/>
          <a:lstStyle/>
          <a:p>
            <a:fld id="{DF079196-2514-49FB-B48C-98AEBE754E63}" type="slidenum">
              <a:rPr lang="en-US" smtClean="0"/>
              <a:t>‹#›</a:t>
            </a:fld>
            <a:endParaRPr lang="en-US"/>
          </a:p>
        </p:txBody>
      </p:sp>
    </p:spTree>
    <p:extLst>
      <p:ext uri="{BB962C8B-B14F-4D97-AF65-F5344CB8AC3E}">
        <p14:creationId xmlns:p14="http://schemas.microsoft.com/office/powerpoint/2010/main" val="3842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6A3A3-94A6-4E5B-AF39-173ACA3E61CC}" type="datetime2">
              <a:rPr lang="en-US" smtClean="0"/>
              <a:t>Thursday, January 2, 2020</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94680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atin typeface="+mn-lt"/>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4" name="Slide Number Placeholder 3"/>
          <p:cNvSpPr>
            <a:spLocks noGrp="1"/>
          </p:cNvSpPr>
          <p:nvPr>
            <p:ph type="sldNum" sz="quarter" idx="11"/>
          </p:nvPr>
        </p:nvSpPr>
        <p:spPr/>
        <p:txBody>
          <a:bodyPr/>
          <a:lstStyle/>
          <a:p>
            <a:fld id="{F2BCF9F2-1022-4C47-AC3A-FA21E418CE18}" type="slidenum">
              <a:rPr lang="en-US" smtClean="0"/>
              <a:t>‹#›</a:t>
            </a:fld>
            <a:endParaRPr lang="en-US" dirty="0"/>
          </a:p>
        </p:txBody>
      </p:sp>
      <p:sp>
        <p:nvSpPr>
          <p:cNvPr id="6" name="Text Placeholder 5"/>
          <p:cNvSpPr>
            <a:spLocks noGrp="1"/>
          </p:cNvSpPr>
          <p:nvPr>
            <p:ph type="body" sz="quarter" idx="12"/>
          </p:nvPr>
        </p:nvSpPr>
        <p:spPr>
          <a:xfrm>
            <a:off x="381000" y="533400"/>
            <a:ext cx="8382000" cy="5867400"/>
          </a:xfrm>
          <a:prstGeom prst="rect">
            <a:avLst/>
          </a:prstGeom>
        </p:spPr>
        <p:txBody>
          <a:bodyPr>
            <a:noAutofit/>
          </a:bodyPr>
          <a:lstStyle>
            <a:lvl1pPr>
              <a:defRPr>
                <a:solidFill>
                  <a:srgbClr val="002060"/>
                </a:solidFill>
              </a:defRPr>
            </a:lvl1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079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atin typeface="+mn-lt"/>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4" name="Slide Number Placeholder 3"/>
          <p:cNvSpPr>
            <a:spLocks noGrp="1"/>
          </p:cNvSpPr>
          <p:nvPr>
            <p:ph type="sldNum" sz="quarter" idx="11"/>
          </p:nvPr>
        </p:nvSpPr>
        <p:spPr/>
        <p:txBody>
          <a:bodyPr/>
          <a:lstStyle/>
          <a:p>
            <a:fld id="{F2BCF9F2-1022-4C47-AC3A-FA21E418CE18}" type="slidenum">
              <a:rPr lang="en-US" smtClean="0"/>
              <a:t>‹#›</a:t>
            </a:fld>
            <a:endParaRPr lang="en-US" dirty="0"/>
          </a:p>
        </p:txBody>
      </p:sp>
      <p:sp>
        <p:nvSpPr>
          <p:cNvPr id="6" name="Text Placeholder 5"/>
          <p:cNvSpPr>
            <a:spLocks noGrp="1"/>
          </p:cNvSpPr>
          <p:nvPr>
            <p:ph type="body" sz="quarter" idx="12"/>
          </p:nvPr>
        </p:nvSpPr>
        <p:spPr>
          <a:xfrm>
            <a:off x="381000" y="533400"/>
            <a:ext cx="8382000" cy="2667000"/>
          </a:xfrm>
          <a:prstGeom prst="rect">
            <a:avLst/>
          </a:prstGeom>
        </p:spPr>
        <p:txBody>
          <a:bodyPr>
            <a:noAutofit/>
          </a:bodyPr>
          <a:lstStyle>
            <a:lvl1pPr>
              <a:defRPr>
                <a:solidFill>
                  <a:srgbClr val="002060"/>
                </a:solidFill>
              </a:defRPr>
            </a:lvl1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57200" y="3352800"/>
            <a:ext cx="8305800" cy="289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749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1143000"/>
          </a:xfrm>
        </p:spPr>
        <p:txBody>
          <a:bodyPr/>
          <a:lstStyle>
            <a:lvl1pPr>
              <a:defRPr>
                <a:solidFill>
                  <a:srgbClr val="002D56"/>
                </a:solidFill>
              </a:defRPr>
            </a:lvl1pPr>
          </a:lstStyle>
          <a:p>
            <a:r>
              <a:rPr lang="en-US" dirty="0"/>
              <a:t>Click to edit Master title style</a:t>
            </a:r>
          </a:p>
        </p:txBody>
      </p:sp>
      <p:sp>
        <p:nvSpPr>
          <p:cNvPr id="3" name="Content Placeholder 2"/>
          <p:cNvSpPr>
            <a:spLocks noGrp="1"/>
          </p:cNvSpPr>
          <p:nvPr>
            <p:ph idx="1"/>
          </p:nvPr>
        </p:nvSpPr>
        <p:spPr>
          <a:xfrm>
            <a:off x="381000" y="1219200"/>
            <a:ext cx="8534400" cy="5181600"/>
          </a:xfrm>
        </p:spPr>
        <p:txBody>
          <a:bodyPr>
            <a:noAutofit/>
          </a:bodyPr>
          <a:lstStyle>
            <a:lvl1pPr>
              <a:defRPr>
                <a:solidFill>
                  <a:srgbClr val="C0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8" name="Slide Number Placeholder 7"/>
          <p:cNvSpPr>
            <a:spLocks noGrp="1"/>
          </p:cNvSpPr>
          <p:nvPr>
            <p:ph type="sldNum" sz="quarter" idx="11"/>
          </p:nvPr>
        </p:nvSpPr>
        <p:spPr/>
        <p:txBody>
          <a:bodyPr/>
          <a:lstStyle/>
          <a:p>
            <a:fld id="{720B335A-255B-4303-A333-FBB711D61B6F}" type="slidenum">
              <a:rPr lang="en-US" smtClean="0"/>
              <a:t>‹#›</a:t>
            </a:fld>
            <a:endParaRPr lang="en-US"/>
          </a:p>
        </p:txBody>
      </p:sp>
    </p:spTree>
    <p:extLst>
      <p:ext uri="{BB962C8B-B14F-4D97-AF65-F5344CB8AC3E}">
        <p14:creationId xmlns:p14="http://schemas.microsoft.com/office/powerpoint/2010/main" val="33384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1143000"/>
          </a:xfrm>
        </p:spPr>
        <p:txBody>
          <a:bodyPr/>
          <a:lstStyle>
            <a:lvl1pPr>
              <a:defRPr>
                <a:solidFill>
                  <a:srgbClr val="002D56"/>
                </a:solidFill>
              </a:defRPr>
            </a:lvl1pPr>
          </a:lstStyle>
          <a:p>
            <a:r>
              <a:rPr lang="en-US" dirty="0"/>
              <a:t>Click to edit Master title style</a:t>
            </a:r>
          </a:p>
        </p:txBody>
      </p:sp>
      <p:sp>
        <p:nvSpPr>
          <p:cNvPr id="3" name="Content Placeholder 2"/>
          <p:cNvSpPr>
            <a:spLocks noGrp="1"/>
          </p:cNvSpPr>
          <p:nvPr>
            <p:ph idx="1"/>
          </p:nvPr>
        </p:nvSpPr>
        <p:spPr>
          <a:xfrm>
            <a:off x="381000" y="1219200"/>
            <a:ext cx="8534400" cy="2819400"/>
          </a:xfrm>
        </p:spPr>
        <p:txBody>
          <a:bodyPr>
            <a:noAutofit/>
          </a:bodyPr>
          <a:lstStyle>
            <a:lvl1pPr>
              <a:defRPr>
                <a:solidFill>
                  <a:srgbClr val="C0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8" name="Slide Number Placeholder 7"/>
          <p:cNvSpPr>
            <a:spLocks noGrp="1"/>
          </p:cNvSpPr>
          <p:nvPr>
            <p:ph type="sldNum" sz="quarter" idx="11"/>
          </p:nvPr>
        </p:nvSpPr>
        <p:spPr/>
        <p:txBody>
          <a:bodyPr/>
          <a:lstStyle/>
          <a:p>
            <a:fld id="{720B335A-255B-4303-A333-FBB711D61B6F}" type="slidenum">
              <a:rPr lang="en-US" smtClean="0"/>
              <a:t>‹#›</a:t>
            </a:fld>
            <a:endParaRPr lang="en-US"/>
          </a:p>
        </p:txBody>
      </p:sp>
      <p:sp>
        <p:nvSpPr>
          <p:cNvPr id="5" name="Text Placeholder 4"/>
          <p:cNvSpPr>
            <a:spLocks noGrp="1"/>
          </p:cNvSpPr>
          <p:nvPr>
            <p:ph type="body" sz="quarter" idx="12"/>
          </p:nvPr>
        </p:nvSpPr>
        <p:spPr>
          <a:xfrm>
            <a:off x="381000" y="4114800"/>
            <a:ext cx="8534400" cy="213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04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Thursday, January 2, 2020</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097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2971800" cy="4525963"/>
          </a:xfrm>
          <a:prstGeom prst="rect">
            <a:avLst/>
          </a:prstGeom>
        </p:spPr>
        <p:txBody>
          <a:bodyPr/>
          <a:lstStyle>
            <a:lvl1pPr marL="0" indent="0">
              <a:buNone/>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8" name="Footer Placeholder 7"/>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9" name="Slide Number Placeholder 8"/>
          <p:cNvSpPr>
            <a:spLocks noGrp="1"/>
          </p:cNvSpPr>
          <p:nvPr>
            <p:ph type="sldNum" sz="quarter" idx="11"/>
          </p:nvPr>
        </p:nvSpPr>
        <p:spPr/>
        <p:txBody>
          <a:bodyPr/>
          <a:lstStyle/>
          <a:p>
            <a:fld id="{F2BCF9F2-1022-4C47-AC3A-FA21E418CE18}" type="slidenum">
              <a:rPr lang="en-US" smtClean="0"/>
              <a:t>‹#›</a:t>
            </a:fld>
            <a:endParaRPr lang="en-US" dirty="0"/>
          </a:p>
        </p:txBody>
      </p:sp>
    </p:spTree>
    <p:extLst>
      <p:ext uri="{BB962C8B-B14F-4D97-AF65-F5344CB8AC3E}">
        <p14:creationId xmlns:p14="http://schemas.microsoft.com/office/powerpoint/2010/main" val="1343820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2971800" cy="4525963"/>
          </a:xfrm>
          <a:prstGeom prst="rect">
            <a:avLst/>
          </a:prstGeom>
        </p:spPr>
        <p:txBody>
          <a:bodyPr/>
          <a:lstStyle>
            <a:lvl1pPr marL="0" indent="0">
              <a:buNone/>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8" name="Footer Placeholder 7"/>
          <p:cNvSpPr>
            <a:spLocks noGrp="1"/>
          </p:cNvSpPr>
          <p:nvPr>
            <p:ph type="ftr" sz="quarter" idx="10"/>
          </p:nvPr>
        </p:nvSpPr>
        <p:spPr/>
        <p:txBody>
          <a:body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9" name="Slide Number Placeholder 8"/>
          <p:cNvSpPr>
            <a:spLocks noGrp="1"/>
          </p:cNvSpPr>
          <p:nvPr>
            <p:ph type="sldNum" sz="quarter" idx="11"/>
          </p:nvPr>
        </p:nvSpPr>
        <p:spPr/>
        <p:txBody>
          <a:bodyPr/>
          <a:lstStyle/>
          <a:p>
            <a:fld id="{F2BCF9F2-1022-4C47-AC3A-FA21E418CE18}" type="slidenum">
              <a:rPr lang="en-US" smtClean="0"/>
              <a:t>‹#›</a:t>
            </a:fld>
            <a:endParaRPr lang="en-US" dirty="0"/>
          </a:p>
        </p:txBody>
      </p:sp>
    </p:spTree>
    <p:extLst>
      <p:ext uri="{BB962C8B-B14F-4D97-AF65-F5344CB8AC3E}">
        <p14:creationId xmlns:p14="http://schemas.microsoft.com/office/powerpoint/2010/main" val="161513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p:txBody>
          <a:bodyPr/>
          <a:lstStyle/>
          <a:p>
            <a:fld id="{F2BCF9F2-1022-4C47-AC3A-FA21E418CE18}" type="slidenum">
              <a:rPr lang="en-US" smtClean="0"/>
              <a:t>‹#›</a:t>
            </a:fld>
            <a:endParaRPr lang="en-US" dirty="0"/>
          </a:p>
        </p:txBody>
      </p:sp>
      <p:sp>
        <p:nvSpPr>
          <p:cNvPr id="6" name="Text Placeholder 5"/>
          <p:cNvSpPr>
            <a:spLocks noGrp="1"/>
          </p:cNvSpPr>
          <p:nvPr>
            <p:ph type="body" sz="quarter" idx="12"/>
          </p:nvPr>
        </p:nvSpPr>
        <p:spPr>
          <a:xfrm>
            <a:off x="381000" y="533400"/>
            <a:ext cx="8382000" cy="5867400"/>
          </a:xfrm>
          <a:prstGeom prst="rect">
            <a:avLst/>
          </a:prstGeom>
        </p:spPr>
        <p:txBody>
          <a:bodyPr>
            <a:noAutofit/>
          </a:bodyPr>
          <a:lstStyle>
            <a:lvl1pPr>
              <a:defRPr>
                <a:solidFill>
                  <a:srgbClr val="002060"/>
                </a:solidFill>
              </a:defRPr>
            </a:lvl1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569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p:txBody>
          <a:bodyPr/>
          <a:lstStyle/>
          <a:p>
            <a:fld id="{F2BCF9F2-1022-4C47-AC3A-FA21E418CE18}" type="slidenum">
              <a:rPr lang="en-US" smtClean="0"/>
              <a:t>‹#›</a:t>
            </a:fld>
            <a:endParaRPr lang="en-US" dirty="0"/>
          </a:p>
        </p:txBody>
      </p:sp>
      <p:sp>
        <p:nvSpPr>
          <p:cNvPr id="6" name="Text Placeholder 5"/>
          <p:cNvSpPr>
            <a:spLocks noGrp="1"/>
          </p:cNvSpPr>
          <p:nvPr>
            <p:ph type="body" sz="quarter" idx="12"/>
          </p:nvPr>
        </p:nvSpPr>
        <p:spPr>
          <a:xfrm>
            <a:off x="381000" y="533400"/>
            <a:ext cx="8382000" cy="2667000"/>
          </a:xfrm>
          <a:prstGeom prst="rect">
            <a:avLst/>
          </a:prstGeom>
        </p:spPr>
        <p:txBody>
          <a:bodyPr/>
          <a:lstStyle>
            <a:lvl1pPr>
              <a:defRPr>
                <a:solidFill>
                  <a:srgbClr val="002060"/>
                </a:solidFill>
              </a:defRPr>
            </a:lvl1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381000" y="3429000"/>
            <a:ext cx="8382000" cy="2743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91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dirty="0"/>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 name="Slide Number Placeholder 3"/>
          <p:cNvSpPr>
            <a:spLocks noGrp="1"/>
          </p:cNvSpPr>
          <p:nvPr>
            <p:ph type="sldNum" sz="quarter" idx="11"/>
          </p:nvPr>
        </p:nvSpPr>
        <p:spPr/>
        <p:txBody>
          <a:bodyPr/>
          <a:lstStyle/>
          <a:p>
            <a:fld id="{F2BCF9F2-1022-4C47-AC3A-FA21E418CE18}" type="slidenum">
              <a:rPr lang="en-US" smtClean="0"/>
              <a:t>‹#›</a:t>
            </a:fld>
            <a:endParaRPr lang="en-US" dirty="0"/>
          </a:p>
        </p:txBody>
      </p:sp>
    </p:spTree>
    <p:extLst>
      <p:ext uri="{BB962C8B-B14F-4D97-AF65-F5344CB8AC3E}">
        <p14:creationId xmlns:p14="http://schemas.microsoft.com/office/powerpoint/2010/main" val="35955642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9.xml"/><Relationship Id="rId7"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theme" Target="../theme/theme5.xml"/><Relationship Id="rId4"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C:\Users\Andreea\Desktop\Cengage\Nicholson 12e\cover\ch bk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590800"/>
            <a:ext cx="9144000" cy="377995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ndreea\Desktop\Cengage\Nicholson 12e\cover\MT.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516184"/>
            <a:ext cx="9144000" cy="2243731"/>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0" y="6400800"/>
            <a:ext cx="8686800" cy="457201"/>
          </a:xfrm>
          <a:prstGeom prst="rect">
            <a:avLst/>
          </a:prstGeom>
        </p:spPr>
        <p:txBody>
          <a:bodyPr vert="horz" lIns="91440" tIns="45720" rIns="91440" bIns="45720" rtlCol="0" anchor="ctr"/>
          <a:lstStyle>
            <a:lvl1pPr algn="l">
              <a:defRPr sz="1100">
                <a:solidFill>
                  <a:schemeClr val="tx1"/>
                </a:solidFill>
              </a:defRPr>
            </a:lvl1pPr>
          </a:lstStyle>
          <a:p>
            <a:r>
              <a:rPr lang="en-US" dirty="0"/>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4"/>
          </p:nvPr>
        </p:nvSpPr>
        <p:spPr>
          <a:xfrm>
            <a:off x="8686800" y="6492875"/>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79196-2514-49FB-B48C-98AEBE754E63}" type="slidenum">
              <a:rPr lang="en-US" smtClean="0"/>
              <a:t>‹#›</a:t>
            </a:fld>
            <a:endParaRPr lang="en-US"/>
          </a:p>
        </p:txBody>
      </p:sp>
      <p:sp>
        <p:nvSpPr>
          <p:cNvPr id="7" name="Subtitle 2"/>
          <p:cNvSpPr txBox="1">
            <a:spLocks/>
          </p:cNvSpPr>
          <p:nvPr userDrawn="1"/>
        </p:nvSpPr>
        <p:spPr>
          <a:xfrm>
            <a:off x="5105400" y="5562600"/>
            <a:ext cx="4038600" cy="914400"/>
          </a:xfrm>
          <a:prstGeom prst="rect">
            <a:avLst/>
          </a:prstGeom>
        </p:spPr>
        <p:txBody>
          <a:bodyPr/>
          <a:lstStyle>
            <a:lvl1pPr marL="0" indent="0" algn="ctr" defTabSz="914400" rtl="0" eaLnBrk="1" latinLnBrk="0" hangingPunct="1">
              <a:lnSpc>
                <a:spcPct val="80000"/>
              </a:lnSpc>
              <a:spcBef>
                <a:spcPct val="20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defRPr/>
            </a:pPr>
            <a:r>
              <a:rPr lang="en-US" sz="1600">
                <a:latin typeface="Arial" pitchFamily="34" charset="0"/>
              </a:rPr>
              <a:t>PowerPoint Slides prepared by: </a:t>
            </a:r>
          </a:p>
          <a:p>
            <a:pPr>
              <a:defRPr/>
            </a:pPr>
            <a:r>
              <a:rPr lang="en-US" sz="1600">
                <a:latin typeface="Arial" pitchFamily="34" charset="0"/>
              </a:rPr>
              <a:t>V. Andreea CHIRITESCU</a:t>
            </a:r>
          </a:p>
          <a:p>
            <a:pPr>
              <a:defRPr/>
            </a:pPr>
            <a:r>
              <a:rPr lang="en-US" sz="1600">
                <a:latin typeface="Arial" pitchFamily="34" charset="0"/>
              </a:rPr>
              <a:t>Eastern Illinois University</a:t>
            </a:r>
            <a:endParaRPr lang="en-US" sz="1600" dirty="0">
              <a:latin typeface="Arial" pitchFamily="34" charset="0"/>
            </a:endParaRPr>
          </a:p>
        </p:txBody>
      </p:sp>
    </p:spTree>
    <p:extLst>
      <p:ext uri="{BB962C8B-B14F-4D97-AF65-F5344CB8AC3E}">
        <p14:creationId xmlns:p14="http://schemas.microsoft.com/office/powerpoint/2010/main" val="2146056027"/>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ctr" defTabSz="914400" rtl="0" eaLnBrk="1" latinLnBrk="0" hangingPunct="1">
        <a:lnSpc>
          <a:spcPct val="200000"/>
        </a:lnSpc>
        <a:spcBef>
          <a:spcPct val="0"/>
        </a:spcBef>
        <a:buNone/>
        <a:defRPr sz="4400" b="0" kern="1200" baseline="300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0668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4328" y="1143000"/>
            <a:ext cx="8601072" cy="53355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0" y="6400801"/>
            <a:ext cx="8686800" cy="457200"/>
          </a:xfrm>
          <a:prstGeom prst="rect">
            <a:avLst/>
          </a:prstGeom>
        </p:spPr>
        <p:txBody>
          <a:bodyPr vert="horz" lIns="91440" tIns="45720" rIns="91440" bIns="45720" rtlCol="0" anchor="ctr"/>
          <a:lstStyle>
            <a:lvl1pPr algn="l">
              <a:defRPr sz="1100">
                <a:solidFill>
                  <a:schemeClr val="tx1"/>
                </a:solidFill>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6" name="Slide Number Placeholder 5"/>
          <p:cNvSpPr>
            <a:spLocks noGrp="1"/>
          </p:cNvSpPr>
          <p:nvPr>
            <p:ph type="sldNum" sz="quarter" idx="4"/>
          </p:nvPr>
        </p:nvSpPr>
        <p:spPr>
          <a:xfrm>
            <a:off x="8686800" y="6492875"/>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B335A-255B-4303-A333-FBB711D61B6F}" type="slidenum">
              <a:rPr lang="en-US" smtClean="0"/>
              <a:t>‹#›</a:t>
            </a:fld>
            <a:endParaRPr lang="en-US"/>
          </a:p>
        </p:txBody>
      </p:sp>
      <p:pic>
        <p:nvPicPr>
          <p:cNvPr id="3074" name="Picture 2" descr="C:\Users\Andreea\Desktop\Cengage\Nicholson 12e\cover\red.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6200000">
            <a:off x="-3043235" y="3043235"/>
            <a:ext cx="6400800" cy="3143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ndreea\Desktop\Cengage\Nicholson 12e\cover\red.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0800000">
            <a:off x="314328" y="985836"/>
            <a:ext cx="8829672" cy="15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163784"/>
      </p:ext>
    </p:extLst>
  </p:cSld>
  <p:clrMap bg1="lt1" tx1="dk1" bg2="lt2" tx2="dk2" accent1="accent1" accent2="accent2" accent3="accent3" accent4="accent4" accent5="accent5" accent6="accent6" hlink="hlink" folHlink="folHlink"/>
  <p:sldLayoutIdLst>
    <p:sldLayoutId id="2147483662" r:id="rId1"/>
    <p:sldLayoutId id="2147483676" r:id="rId2"/>
    <p:sldLayoutId id="2147483691" r:id="rId3"/>
  </p:sldLayoutIdLst>
  <p:hf hd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400" kern="1200">
          <a:solidFill>
            <a:srgbClr val="C00000"/>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14287" y="471488"/>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0800000">
            <a:off x="8248650" y="457200"/>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9144001" cy="47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1143000" y="0"/>
            <a:ext cx="8001000" cy="457200"/>
          </a:xfrm>
          <a:prstGeom prst="rect">
            <a:avLst/>
          </a:prstGeom>
        </p:spPr>
        <p:txBody>
          <a:bodyPr vert="horz" lIns="91440" tIns="45720" rIns="91440" bIns="45720" rtlCol="0" anchor="ctr">
            <a:noAutofit/>
          </a:bodyPr>
          <a:lstStyle/>
          <a:p>
            <a:r>
              <a:rPr lang="en-US" dirty="0"/>
              <a:t>Click to edit Master title style</a:t>
            </a:r>
          </a:p>
        </p:txBody>
      </p:sp>
      <p:sp>
        <p:nvSpPr>
          <p:cNvPr id="5" name="Footer Placeholder 4"/>
          <p:cNvSpPr>
            <a:spLocks noGrp="1"/>
          </p:cNvSpPr>
          <p:nvPr>
            <p:ph type="ftr" sz="quarter" idx="3"/>
          </p:nvPr>
        </p:nvSpPr>
        <p:spPr>
          <a:xfrm>
            <a:off x="-1" y="6400801"/>
            <a:ext cx="8696325" cy="457200"/>
          </a:xfrm>
          <a:prstGeom prst="rect">
            <a:avLst/>
          </a:prstGeom>
        </p:spPr>
        <p:txBody>
          <a:bodyPr vert="horz" lIns="91440" tIns="45720" rIns="91440" bIns="45720" rtlCol="0" anchor="ctr"/>
          <a:lstStyle>
            <a:lvl1pPr algn="l">
              <a:defRPr sz="1100">
                <a:solidFill>
                  <a:schemeClr val="tx1"/>
                </a:solidFill>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6" name="Slide Number Placeholder 5"/>
          <p:cNvSpPr>
            <a:spLocks noGrp="1"/>
          </p:cNvSpPr>
          <p:nvPr>
            <p:ph type="sldNum" sz="quarter" idx="4"/>
          </p:nvPr>
        </p:nvSpPr>
        <p:spPr>
          <a:xfrm>
            <a:off x="8696324" y="6492875"/>
            <a:ext cx="4476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CF9F2-1022-4C47-AC3A-FA21E418CE18}" type="slidenum">
              <a:rPr lang="en-US" smtClean="0"/>
              <a:t>‹#›</a:t>
            </a:fld>
            <a:endParaRPr lang="en-US" dirty="0"/>
          </a:p>
        </p:txBody>
      </p:sp>
      <p:pic>
        <p:nvPicPr>
          <p:cNvPr id="4100" name="Picture 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0"/>
            <a:ext cx="1143001" cy="47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2366463"/>
      </p:ext>
    </p:extLst>
  </p:cSld>
  <p:clrMap bg1="lt1" tx1="dk1" bg2="lt2" tx2="dk2" accent1="accent1" accent2="accent2" accent3="accent3" accent4="accent4" accent5="accent5" accent6="accent6" hlink="hlink" folHlink="folHlink"/>
  <p:sldLayoutIdLst>
    <p:sldLayoutId id="2147483668" r:id="rId1"/>
  </p:sldLayoutIdLst>
  <p:hf hdr="0" dt="0"/>
  <p:txStyles>
    <p:titleStyle>
      <a:lvl1pPr algn="l" defTabSz="914400" rtl="0" eaLnBrk="1" latinLnBrk="0"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14287" y="471488"/>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0800000">
            <a:off x="8248650" y="457200"/>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9144001" cy="47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1200150" y="0"/>
            <a:ext cx="7943850" cy="457200"/>
          </a:xfrm>
          <a:prstGeom prst="rect">
            <a:avLst/>
          </a:prstGeom>
        </p:spPr>
        <p:txBody>
          <a:bodyPr vert="horz" lIns="91440" tIns="45720" rIns="91440" bIns="45720" rtlCol="0" anchor="ctr">
            <a:noAutofit/>
          </a:bodyPr>
          <a:lstStyle/>
          <a:p>
            <a:r>
              <a:rPr lang="en-US" dirty="0"/>
              <a:t>Click to edit Master title style</a:t>
            </a:r>
          </a:p>
        </p:txBody>
      </p:sp>
      <p:sp>
        <p:nvSpPr>
          <p:cNvPr id="5" name="Footer Placeholder 4"/>
          <p:cNvSpPr>
            <a:spLocks noGrp="1"/>
          </p:cNvSpPr>
          <p:nvPr>
            <p:ph type="ftr" sz="quarter" idx="3"/>
          </p:nvPr>
        </p:nvSpPr>
        <p:spPr>
          <a:xfrm>
            <a:off x="-1" y="6400801"/>
            <a:ext cx="8696325" cy="457200"/>
          </a:xfrm>
          <a:prstGeom prst="rect">
            <a:avLst/>
          </a:prstGeom>
        </p:spPr>
        <p:txBody>
          <a:bodyPr vert="horz" lIns="91440" tIns="45720" rIns="91440" bIns="45720" rtlCol="0" anchor="ctr"/>
          <a:lstStyle>
            <a:lvl1pPr algn="l">
              <a:defRPr sz="1100">
                <a:solidFill>
                  <a:schemeClr val="tx1"/>
                </a:solidFill>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6" name="Slide Number Placeholder 5"/>
          <p:cNvSpPr>
            <a:spLocks noGrp="1"/>
          </p:cNvSpPr>
          <p:nvPr>
            <p:ph type="sldNum" sz="quarter" idx="4"/>
          </p:nvPr>
        </p:nvSpPr>
        <p:spPr>
          <a:xfrm>
            <a:off x="8696324" y="6492875"/>
            <a:ext cx="4476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CF9F2-1022-4C47-AC3A-FA21E418CE18}" type="slidenum">
              <a:rPr lang="en-US" smtClean="0"/>
              <a:t>‹#›</a:t>
            </a:fld>
            <a:endParaRPr lang="en-US" dirty="0"/>
          </a:p>
        </p:txBody>
      </p:sp>
      <p:grpSp>
        <p:nvGrpSpPr>
          <p:cNvPr id="3" name="Group 2"/>
          <p:cNvGrpSpPr/>
          <p:nvPr userDrawn="1"/>
        </p:nvGrpSpPr>
        <p:grpSpPr>
          <a:xfrm rot="10800000">
            <a:off x="1" y="5505448"/>
            <a:ext cx="9144000" cy="895351"/>
            <a:chOff x="138110" y="3505200"/>
            <a:chExt cx="9144000" cy="895351"/>
          </a:xfrm>
        </p:grpSpPr>
        <p:pic>
          <p:nvPicPr>
            <p:cNvPr id="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123823" y="3519488"/>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0800000">
              <a:off x="8386760" y="3505200"/>
              <a:ext cx="8953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4994"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1200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5858699"/>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rot="5400000">
            <a:off x="5700712" y="3414712"/>
            <a:ext cx="64770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rot="5400000">
            <a:off x="-3033712" y="3414712"/>
            <a:ext cx="64770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 y="0"/>
            <a:ext cx="9144001" cy="47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1764344" y="0"/>
            <a:ext cx="7379656" cy="457200"/>
          </a:xfrm>
          <a:prstGeom prst="rect">
            <a:avLst/>
          </a:prstGeom>
        </p:spPr>
        <p:txBody>
          <a:bodyPr vert="horz" lIns="91440" tIns="45720" rIns="91440" bIns="45720" rtlCol="0" anchor="ctr">
            <a:noAutofit/>
          </a:bodyPr>
          <a:lstStyle/>
          <a:p>
            <a:r>
              <a:rPr lang="en-US" dirty="0"/>
              <a:t>Click to edit Master title style</a:t>
            </a:r>
          </a:p>
        </p:txBody>
      </p:sp>
      <p:sp>
        <p:nvSpPr>
          <p:cNvPr id="5" name="Footer Placeholder 4"/>
          <p:cNvSpPr>
            <a:spLocks noGrp="1"/>
          </p:cNvSpPr>
          <p:nvPr>
            <p:ph type="ftr" sz="quarter" idx="3"/>
          </p:nvPr>
        </p:nvSpPr>
        <p:spPr>
          <a:xfrm>
            <a:off x="-1" y="6400801"/>
            <a:ext cx="8696325" cy="457200"/>
          </a:xfrm>
          <a:prstGeom prst="rect">
            <a:avLst/>
          </a:prstGeom>
        </p:spPr>
        <p:txBody>
          <a:bodyPr vert="horz" lIns="91440" tIns="45720" rIns="91440" bIns="45720" rtlCol="0" anchor="ctr"/>
          <a:lstStyle>
            <a:lvl1pPr algn="l">
              <a:defRPr sz="1100">
                <a:solidFill>
                  <a:schemeClr val="tx1"/>
                </a:solidFill>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6" name="Slide Number Placeholder 5"/>
          <p:cNvSpPr>
            <a:spLocks noGrp="1"/>
          </p:cNvSpPr>
          <p:nvPr>
            <p:ph type="sldNum" sz="quarter" idx="4"/>
          </p:nvPr>
        </p:nvSpPr>
        <p:spPr>
          <a:xfrm>
            <a:off x="8696324" y="6492875"/>
            <a:ext cx="4476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CF9F2-1022-4C47-AC3A-FA21E418CE18}" type="slidenum">
              <a:rPr lang="en-US" smtClean="0"/>
              <a:t>‹#›</a:t>
            </a:fld>
            <a:endParaRPr lang="en-US" dirty="0"/>
          </a:p>
        </p:txBody>
      </p:sp>
      <p:pic>
        <p:nvPicPr>
          <p:cNvPr id="5122" name="Picture 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 y="0"/>
            <a:ext cx="1764345" cy="479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a:xfrm>
            <a:off x="457200" y="609600"/>
            <a:ext cx="8229600" cy="5867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3884566"/>
      </p:ext>
    </p:extLst>
  </p:cSld>
  <p:clrMap bg1="lt1" tx1="dk1" bg2="lt2" tx2="dk2" accent1="accent1" accent2="accent2" accent3="accent3" accent4="accent4" accent5="accent5" accent6="accent6" hlink="hlink" folHlink="folHlink"/>
  <p:sldLayoutIdLst>
    <p:sldLayoutId id="2147483671" r:id="rId1"/>
    <p:sldLayoutId id="2147483674" r:id="rId2"/>
    <p:sldLayoutId id="2147483679" r:id="rId3"/>
    <p:sldLayoutId id="2147483690" r:id="rId4"/>
  </p:sldLayoutIdLst>
  <p:hf hdr="0" dt="0"/>
  <p:txStyles>
    <p:titleStyle>
      <a:lvl1pPr algn="l" defTabSz="914400" rtl="0" eaLnBrk="1" latinLnBrk="0"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C00000"/>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5510213" y="3224211"/>
            <a:ext cx="6858001"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895600" y="3095624"/>
            <a:ext cx="6200777"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461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1600200" y="0"/>
            <a:ext cx="7543800" cy="457200"/>
          </a:xfrm>
          <a:prstGeom prst="rect">
            <a:avLst/>
          </a:prstGeom>
        </p:spPr>
        <p:txBody>
          <a:bodyPr vert="horz" lIns="91440" tIns="45720" rIns="91440" bIns="45720" rtlCol="0" anchor="ctr">
            <a:noAutofit/>
          </a:bodyPr>
          <a:lstStyle/>
          <a:p>
            <a:r>
              <a:rPr lang="en-US" dirty="0"/>
              <a:t>Click to edit Master title style</a:t>
            </a:r>
          </a:p>
        </p:txBody>
      </p:sp>
      <p:sp>
        <p:nvSpPr>
          <p:cNvPr id="5" name="Footer Placeholder 4"/>
          <p:cNvSpPr>
            <a:spLocks noGrp="1"/>
          </p:cNvSpPr>
          <p:nvPr>
            <p:ph type="ftr" sz="quarter" idx="3"/>
          </p:nvPr>
        </p:nvSpPr>
        <p:spPr>
          <a:xfrm>
            <a:off x="-1" y="6400801"/>
            <a:ext cx="8696325" cy="457200"/>
          </a:xfrm>
          <a:prstGeom prst="rect">
            <a:avLst/>
          </a:prstGeom>
        </p:spPr>
        <p:txBody>
          <a:bodyPr vert="horz" lIns="91440" tIns="45720" rIns="91440" bIns="45720" rtlCol="0" anchor="ctr"/>
          <a:lstStyle>
            <a:lvl1pPr algn="l">
              <a:defRPr sz="1100">
                <a:solidFill>
                  <a:schemeClr val="tx1"/>
                </a:solidFill>
                <a:latin typeface="+mn-lt"/>
              </a:defRPr>
            </a:lvl1pPr>
          </a:lstStyle>
          <a:p>
            <a:r>
              <a:rPr lang="en-US"/>
              <a:t>© 2017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p>
        </p:txBody>
      </p:sp>
      <p:sp>
        <p:nvSpPr>
          <p:cNvPr id="6" name="Slide Number Placeholder 5"/>
          <p:cNvSpPr>
            <a:spLocks noGrp="1"/>
          </p:cNvSpPr>
          <p:nvPr>
            <p:ph type="sldNum" sz="quarter" idx="4"/>
          </p:nvPr>
        </p:nvSpPr>
        <p:spPr>
          <a:xfrm>
            <a:off x="8696324" y="6492875"/>
            <a:ext cx="4476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CF9F2-1022-4C47-AC3A-FA21E418CE18}" type="slidenum">
              <a:rPr lang="en-US" smtClean="0"/>
              <a:t>‹#›</a:t>
            </a:fld>
            <a:endParaRPr lang="en-US" dirty="0"/>
          </a:p>
        </p:txBody>
      </p:sp>
      <p:sp>
        <p:nvSpPr>
          <p:cNvPr id="3" name="Text Placeholder 2"/>
          <p:cNvSpPr>
            <a:spLocks noGrp="1"/>
          </p:cNvSpPr>
          <p:nvPr>
            <p:ph type="body" idx="1"/>
          </p:nvPr>
        </p:nvSpPr>
        <p:spPr>
          <a:xfrm>
            <a:off x="457200" y="533400"/>
            <a:ext cx="8229600" cy="5943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7240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283110"/>
      </p:ext>
    </p:extLst>
  </p:cSld>
  <p:clrMap bg1="lt1" tx1="dk1" bg2="lt2" tx2="dk2" accent1="accent1" accent2="accent2" accent3="accent3" accent4="accent4" accent5="accent5" accent6="accent6" hlink="hlink" folHlink="folHlink"/>
  <p:sldLayoutIdLst>
    <p:sldLayoutId id="2147483673" r:id="rId1"/>
    <p:sldLayoutId id="2147483689" r:id="rId2"/>
  </p:sldLayoutIdLst>
  <p:hf hdr="0" dt="0"/>
  <p:txStyles>
    <p:titleStyle>
      <a:lvl1pPr algn="ctr" defTabSz="914400" rtl="0" eaLnBrk="1" latinLnBrk="0"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C00000"/>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7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9.wmf"/><Relationship Id="rId4" Type="http://schemas.openxmlformats.org/officeDocument/2006/relationships/oleObject" Target="../embeddings/oleObject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0.wmf"/><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wmf"/><Relationship Id="rId4"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22.e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3.wmf"/><Relationship Id="rId4" Type="http://schemas.openxmlformats.org/officeDocument/2006/relationships/oleObject" Target="../embeddings/oleObject1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4.emf"/><Relationship Id="rId4" Type="http://schemas.openxmlformats.org/officeDocument/2006/relationships/oleObject" Target="../embeddings/oleObject12.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5.emf"/><Relationship Id="rId4" Type="http://schemas.openxmlformats.org/officeDocument/2006/relationships/oleObject" Target="../embeddings/oleObject13.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6.emf"/><Relationship Id="rId4" Type="http://schemas.openxmlformats.org/officeDocument/2006/relationships/oleObject" Target="../embeddings/oleObject14.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4.e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Demand analysis</a:t>
            </a:r>
          </a:p>
        </p:txBody>
      </p:sp>
      <p:sp>
        <p:nvSpPr>
          <p:cNvPr id="3" name="Subtitle 2"/>
          <p:cNvSpPr>
            <a:spLocks noGrp="1"/>
          </p:cNvSpPr>
          <p:nvPr>
            <p:ph type="subTitle" idx="1"/>
          </p:nvPr>
        </p:nvSpPr>
        <p:spPr/>
        <p:txBody>
          <a:bodyPr>
            <a:normAutofit/>
          </a:bodyPr>
          <a:lstStyle/>
          <a:p>
            <a:r>
              <a:rPr lang="en-US" dirty="0"/>
              <a:t>Topic 4 Part C</a:t>
            </a:r>
          </a:p>
          <a:p>
            <a:r>
              <a:rPr lang="en-US" dirty="0"/>
              <a:t>Advanced Microeconomics: Theories of Value and Distribution</a:t>
            </a:r>
          </a:p>
          <a:p>
            <a:endParaRPr lang="en-US" dirty="0"/>
          </a:p>
        </p:txBody>
      </p:sp>
    </p:spTree>
    <p:extLst>
      <p:ext uri="{BB962C8B-B14F-4D97-AF65-F5344CB8AC3E}">
        <p14:creationId xmlns:p14="http://schemas.microsoft.com/office/powerpoint/2010/main" val="217819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Changes in a Good’s Price</a:t>
            </a:r>
          </a:p>
        </p:txBody>
      </p:sp>
      <p:sp>
        <p:nvSpPr>
          <p:cNvPr id="46083" name="Content Placeholder 2"/>
          <p:cNvSpPr>
            <a:spLocks noGrp="1"/>
          </p:cNvSpPr>
          <p:nvPr>
            <p:ph idx="1"/>
          </p:nvPr>
        </p:nvSpPr>
        <p:spPr/>
        <p:txBody>
          <a:bodyPr/>
          <a:lstStyle/>
          <a:p>
            <a:r>
              <a:rPr lang="en-US" altLang="en-US" dirty="0"/>
              <a:t>A change in the price of a good</a:t>
            </a:r>
          </a:p>
          <a:p>
            <a:pPr lvl="1"/>
            <a:r>
              <a:rPr lang="en-US" altLang="en-US" dirty="0"/>
              <a:t>Alters the slope of the budget constraint</a:t>
            </a:r>
          </a:p>
          <a:p>
            <a:pPr lvl="1">
              <a:lnSpc>
                <a:spcPct val="110000"/>
              </a:lnSpc>
            </a:pPr>
            <a:r>
              <a:rPr lang="en-US" altLang="en-US" dirty="0"/>
              <a:t>The consumer’s utility-maximizing choices will display different MRS</a:t>
            </a:r>
          </a:p>
          <a:p>
            <a:pPr lvl="1">
              <a:lnSpc>
                <a:spcPct val="110000"/>
              </a:lnSpc>
            </a:pPr>
            <a:r>
              <a:rPr lang="en-US" altLang="en-US" dirty="0"/>
              <a:t>Two effects come into play</a:t>
            </a:r>
          </a:p>
          <a:p>
            <a:pPr lvl="2"/>
            <a:r>
              <a:rPr lang="en-US" altLang="en-US" dirty="0"/>
              <a:t>Substitution effect</a:t>
            </a:r>
          </a:p>
          <a:p>
            <a:pPr lvl="2"/>
            <a:r>
              <a:rPr lang="en-US" altLang="en-US" dirty="0"/>
              <a:t>Income effect</a:t>
            </a:r>
          </a:p>
        </p:txBody>
      </p:sp>
      <p:sp>
        <p:nvSpPr>
          <p:cNvPr id="6" name="Slide Number Placeholder 5"/>
          <p:cNvSpPr>
            <a:spLocks noGrp="1"/>
          </p:cNvSpPr>
          <p:nvPr>
            <p:ph type="sldNum" sz="quarter" idx="11"/>
          </p:nvPr>
        </p:nvSpPr>
        <p:spPr/>
        <p:txBody>
          <a:bodyPr/>
          <a:lstStyle/>
          <a:p>
            <a:pPr>
              <a:defRPr/>
            </a:pPr>
            <a:fld id="{CFFB6FC9-E58F-4D05-A506-3AC8E8498722}" type="slidenum">
              <a:rPr lang="en-US" smtClean="0"/>
              <a:pPr>
                <a:defRPr/>
              </a:pPr>
              <a:t>10</a:t>
            </a:fld>
            <a:endParaRPr lang="en-US"/>
          </a:p>
        </p:txBody>
      </p:sp>
    </p:spTree>
    <p:extLst>
      <p:ext uri="{BB962C8B-B14F-4D97-AF65-F5344CB8AC3E}">
        <p14:creationId xmlns:p14="http://schemas.microsoft.com/office/powerpoint/2010/main" val="259082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t>Changes in a Good’s Price</a:t>
            </a:r>
          </a:p>
        </p:txBody>
      </p:sp>
      <p:sp>
        <p:nvSpPr>
          <p:cNvPr id="47107" name="Content Placeholder 2"/>
          <p:cNvSpPr>
            <a:spLocks noGrp="1"/>
          </p:cNvSpPr>
          <p:nvPr>
            <p:ph idx="1"/>
          </p:nvPr>
        </p:nvSpPr>
        <p:spPr/>
        <p:txBody>
          <a:bodyPr/>
          <a:lstStyle/>
          <a:p>
            <a:r>
              <a:rPr lang="en-US" altLang="en-US" dirty="0"/>
              <a:t>Substitution effect of a price change</a:t>
            </a:r>
          </a:p>
          <a:p>
            <a:pPr lvl="1"/>
            <a:r>
              <a:rPr lang="en-US" altLang="en-US" dirty="0"/>
              <a:t>Looks at what happens even if the individual were to stay on the same indifference curve</a:t>
            </a:r>
          </a:p>
          <a:p>
            <a:pPr lvl="1"/>
            <a:r>
              <a:rPr lang="en-US" altLang="en-US" dirty="0"/>
              <a:t>Consumption pattern would change so as to equate the MRS to the new price ratio</a:t>
            </a:r>
          </a:p>
        </p:txBody>
      </p:sp>
      <p:sp>
        <p:nvSpPr>
          <p:cNvPr id="6" name="Slide Number Placeholder 5"/>
          <p:cNvSpPr>
            <a:spLocks noGrp="1"/>
          </p:cNvSpPr>
          <p:nvPr>
            <p:ph type="sldNum" sz="quarter" idx="11"/>
          </p:nvPr>
        </p:nvSpPr>
        <p:spPr/>
        <p:txBody>
          <a:bodyPr/>
          <a:lstStyle/>
          <a:p>
            <a:pPr>
              <a:defRPr/>
            </a:pPr>
            <a:fld id="{20E3C65D-1A17-4EB0-B972-554DAC2440C6}" type="slidenum">
              <a:rPr lang="en-US" smtClean="0"/>
              <a:pPr>
                <a:defRPr/>
              </a:pPr>
              <a:t>11</a:t>
            </a:fld>
            <a:endParaRPr lang="en-US"/>
          </a:p>
        </p:txBody>
      </p:sp>
    </p:spTree>
    <p:extLst>
      <p:ext uri="{BB962C8B-B14F-4D97-AF65-F5344CB8AC3E}">
        <p14:creationId xmlns:p14="http://schemas.microsoft.com/office/powerpoint/2010/main" val="33693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t>Changes in a Good’s Price</a:t>
            </a:r>
          </a:p>
        </p:txBody>
      </p:sp>
      <p:sp>
        <p:nvSpPr>
          <p:cNvPr id="48131" name="Content Placeholder 2"/>
          <p:cNvSpPr>
            <a:spLocks noGrp="1"/>
          </p:cNvSpPr>
          <p:nvPr>
            <p:ph idx="1"/>
          </p:nvPr>
        </p:nvSpPr>
        <p:spPr/>
        <p:txBody>
          <a:bodyPr/>
          <a:lstStyle/>
          <a:p>
            <a:r>
              <a:rPr lang="en-US" altLang="en-US" dirty="0"/>
              <a:t>Income effect of a price change</a:t>
            </a:r>
          </a:p>
          <a:p>
            <a:pPr lvl="1"/>
            <a:r>
              <a:rPr lang="en-US" altLang="en-US" dirty="0"/>
              <a:t>Arises because a price change necessarily changes an individual’s ‘‘real’’ income, i.e., their purchasing power over the good that has changed in price</a:t>
            </a:r>
          </a:p>
          <a:p>
            <a:pPr lvl="1"/>
            <a:r>
              <a:rPr lang="en-US" altLang="en-US" dirty="0"/>
              <a:t>The individual will not stay on the initial indifference curve and will move to a new one</a:t>
            </a:r>
          </a:p>
        </p:txBody>
      </p:sp>
      <p:sp>
        <p:nvSpPr>
          <p:cNvPr id="6" name="Slide Number Placeholder 5"/>
          <p:cNvSpPr>
            <a:spLocks noGrp="1"/>
          </p:cNvSpPr>
          <p:nvPr>
            <p:ph type="sldNum" sz="quarter" idx="11"/>
          </p:nvPr>
        </p:nvSpPr>
        <p:spPr/>
        <p:txBody>
          <a:bodyPr/>
          <a:lstStyle/>
          <a:p>
            <a:pPr>
              <a:defRPr/>
            </a:pPr>
            <a:fld id="{9A758189-2CA8-4A85-9AA1-3C2F4D42ECF1}" type="slidenum">
              <a:rPr lang="en-US" smtClean="0"/>
              <a:pPr>
                <a:defRPr/>
              </a:pPr>
              <a:t>12</a:t>
            </a:fld>
            <a:endParaRPr lang="en-US"/>
          </a:p>
        </p:txBody>
      </p:sp>
    </p:spTree>
    <p:extLst>
      <p:ext uri="{BB962C8B-B14F-4D97-AF65-F5344CB8AC3E}">
        <p14:creationId xmlns:p14="http://schemas.microsoft.com/office/powerpoint/2010/main" val="212742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xfrm>
            <a:off x="1143000" y="0"/>
            <a:ext cx="80010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5.3 	Income and Substitution Effects</a:t>
            </a:r>
            <a:endParaRPr lang="en-US" altLang="en-US" dirty="0">
              <a:solidFill>
                <a:srgbClr val="002D56"/>
              </a:solidFill>
            </a:endParaRPr>
          </a:p>
        </p:txBody>
      </p:sp>
      <p:sp>
        <p:nvSpPr>
          <p:cNvPr id="57" name="Slide Number Placeholder 56"/>
          <p:cNvSpPr>
            <a:spLocks noGrp="1"/>
          </p:cNvSpPr>
          <p:nvPr>
            <p:ph type="sldNum" sz="quarter" idx="11"/>
          </p:nvPr>
        </p:nvSpPr>
        <p:spPr/>
        <p:txBody>
          <a:bodyPr/>
          <a:lstStyle/>
          <a:p>
            <a:pPr>
              <a:defRPr/>
            </a:pPr>
            <a:fld id="{27284EE0-7B72-4C65-952D-5156D7C44D94}" type="slidenum">
              <a:rPr lang="en-US" smtClean="0"/>
              <a:pPr>
                <a:defRPr/>
              </a:pPr>
              <a:t>13</a:t>
            </a:fld>
            <a:endParaRPr lang="en-US" dirty="0"/>
          </a:p>
        </p:txBody>
      </p:sp>
      <p:grpSp>
        <p:nvGrpSpPr>
          <p:cNvPr id="2" name="Group 74"/>
          <p:cNvGrpSpPr>
            <a:grpSpLocks/>
          </p:cNvGrpSpPr>
          <p:nvPr/>
        </p:nvGrpSpPr>
        <p:grpSpPr bwMode="auto">
          <a:xfrm>
            <a:off x="34925" y="1233488"/>
            <a:ext cx="5126038" cy="4265612"/>
            <a:chOff x="35182" y="1232976"/>
            <a:chExt cx="5126518" cy="4266847"/>
          </a:xfrm>
        </p:grpSpPr>
        <p:grpSp>
          <p:nvGrpSpPr>
            <p:cNvPr id="49204" name="Group 71"/>
            <p:cNvGrpSpPr>
              <a:grpSpLocks/>
            </p:cNvGrpSpPr>
            <p:nvPr/>
          </p:nvGrpSpPr>
          <p:grpSpPr bwMode="auto">
            <a:xfrm>
              <a:off x="609986" y="5121234"/>
              <a:ext cx="4551714" cy="378589"/>
              <a:chOff x="609986" y="5121234"/>
              <a:chExt cx="4551714" cy="378589"/>
            </a:xfrm>
          </p:grpSpPr>
          <p:sp>
            <p:nvSpPr>
              <p:cNvPr id="49208" name="Line 4"/>
              <p:cNvSpPr>
                <a:spLocks noChangeShapeType="1"/>
              </p:cNvSpPr>
              <p:nvPr/>
            </p:nvSpPr>
            <p:spPr bwMode="auto">
              <a:xfrm>
                <a:off x="609986" y="5121234"/>
                <a:ext cx="4495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9209" name="Text Box 5"/>
              <p:cNvSpPr txBox="1">
                <a:spLocks noChangeArrowheads="1"/>
              </p:cNvSpPr>
              <p:nvPr/>
            </p:nvSpPr>
            <p:spPr bwMode="auto">
              <a:xfrm>
                <a:off x="3694850" y="5133110"/>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Quantity of </a:t>
                </a:r>
                <a:r>
                  <a:rPr lang="en-US" altLang="en-US" sz="1800" i="1"/>
                  <a:t>x</a:t>
                </a:r>
                <a:endParaRPr lang="en-US" altLang="en-US" sz="1800"/>
              </a:p>
            </p:txBody>
          </p:sp>
        </p:grpSp>
        <p:grpSp>
          <p:nvGrpSpPr>
            <p:cNvPr id="49205" name="Group 72"/>
            <p:cNvGrpSpPr>
              <a:grpSpLocks/>
            </p:cNvGrpSpPr>
            <p:nvPr/>
          </p:nvGrpSpPr>
          <p:grpSpPr bwMode="auto">
            <a:xfrm>
              <a:off x="35182" y="1232976"/>
              <a:ext cx="1466850" cy="3888258"/>
              <a:chOff x="35182" y="1232976"/>
              <a:chExt cx="1466850" cy="3888258"/>
            </a:xfrm>
          </p:grpSpPr>
          <p:sp>
            <p:nvSpPr>
              <p:cNvPr id="49206" name="Line 3"/>
              <p:cNvSpPr>
                <a:spLocks noChangeShapeType="1"/>
              </p:cNvSpPr>
              <p:nvPr/>
            </p:nvSpPr>
            <p:spPr bwMode="auto">
              <a:xfrm>
                <a:off x="609986" y="1616034"/>
                <a:ext cx="0" cy="3505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9207" name="Text Box 6"/>
              <p:cNvSpPr txBox="1">
                <a:spLocks noChangeArrowheads="1"/>
              </p:cNvSpPr>
              <p:nvPr/>
            </p:nvSpPr>
            <p:spPr bwMode="auto">
              <a:xfrm>
                <a:off x="35182" y="1232976"/>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Quantity of </a:t>
                </a:r>
                <a:r>
                  <a:rPr lang="en-US" altLang="en-US" sz="1800" i="1"/>
                  <a:t>y</a:t>
                </a:r>
                <a:endParaRPr lang="en-US" altLang="en-US" sz="1800"/>
              </a:p>
            </p:txBody>
          </p:sp>
        </p:grpSp>
      </p:grpSp>
      <p:grpSp>
        <p:nvGrpSpPr>
          <p:cNvPr id="6" name="Group 73"/>
          <p:cNvGrpSpPr>
            <a:grpSpLocks/>
          </p:cNvGrpSpPr>
          <p:nvPr/>
        </p:nvGrpSpPr>
        <p:grpSpPr bwMode="auto">
          <a:xfrm>
            <a:off x="1236663" y="2190750"/>
            <a:ext cx="3332162" cy="2576513"/>
            <a:chOff x="1236411" y="2190009"/>
            <a:chExt cx="3331938" cy="2577029"/>
          </a:xfrm>
        </p:grpSpPr>
        <p:sp>
          <p:nvSpPr>
            <p:cNvPr id="49202" name="Freeform 9"/>
            <p:cNvSpPr>
              <a:spLocks/>
            </p:cNvSpPr>
            <p:nvPr/>
          </p:nvSpPr>
          <p:spPr bwMode="auto">
            <a:xfrm>
              <a:off x="1236411" y="2190009"/>
              <a:ext cx="2895600" cy="2362200"/>
            </a:xfrm>
            <a:custGeom>
              <a:avLst/>
              <a:gdLst>
                <a:gd name="T0" fmla="*/ 0 w 1824"/>
                <a:gd name="T1" fmla="*/ 0 h 1488"/>
                <a:gd name="T2" fmla="*/ 2147483647 w 1824"/>
                <a:gd name="T3" fmla="*/ 2147483647 h 1488"/>
                <a:gd name="T4" fmla="*/ 2147483647 w 1824"/>
                <a:gd name="T5" fmla="*/ 2147483647 h 1488"/>
                <a:gd name="T6" fmla="*/ 0 60000 65536"/>
                <a:gd name="T7" fmla="*/ 0 60000 65536"/>
                <a:gd name="T8" fmla="*/ 0 60000 65536"/>
                <a:gd name="T9" fmla="*/ 0 w 1824"/>
                <a:gd name="T10" fmla="*/ 0 h 1488"/>
                <a:gd name="T11" fmla="*/ 1824 w 1824"/>
                <a:gd name="T12" fmla="*/ 1488 h 1488"/>
              </a:gdLst>
              <a:ahLst/>
              <a:cxnLst>
                <a:cxn ang="T6">
                  <a:pos x="T0" y="T1"/>
                </a:cxn>
                <a:cxn ang="T7">
                  <a:pos x="T2" y="T3"/>
                </a:cxn>
                <a:cxn ang="T8">
                  <a:pos x="T4" y="T5"/>
                </a:cxn>
              </a:cxnLst>
              <a:rect l="T9" t="T10" r="T11" b="T12"/>
              <a:pathLst>
                <a:path w="1824" h="1488">
                  <a:moveTo>
                    <a:pt x="0" y="0"/>
                  </a:moveTo>
                  <a:cubicBezTo>
                    <a:pt x="64" y="380"/>
                    <a:pt x="128" y="760"/>
                    <a:pt x="432" y="1008"/>
                  </a:cubicBezTo>
                  <a:cubicBezTo>
                    <a:pt x="736" y="1256"/>
                    <a:pt x="1280" y="1372"/>
                    <a:pt x="1824" y="1488"/>
                  </a:cubicBezTo>
                </a:path>
              </a:pathLst>
            </a:custGeom>
            <a:noFill/>
            <a:ln w="28575" cap="flat" cmpd="sng">
              <a:solidFill>
                <a:srgbClr val="C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49203" name="Text Box 10"/>
            <p:cNvSpPr txBox="1">
              <a:spLocks noChangeArrowheads="1"/>
            </p:cNvSpPr>
            <p:nvPr/>
          </p:nvSpPr>
          <p:spPr bwMode="auto">
            <a:xfrm>
              <a:off x="4132011" y="4397706"/>
              <a:ext cx="436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solidFill>
                    <a:srgbClr val="C00000"/>
                  </a:solidFill>
                </a:rPr>
                <a:t>U</a:t>
              </a:r>
              <a:r>
                <a:rPr lang="en-US" altLang="en-US" sz="1800" baseline="-25000" dirty="0">
                  <a:solidFill>
                    <a:srgbClr val="C00000"/>
                  </a:solidFill>
                </a:rPr>
                <a:t>1</a:t>
              </a:r>
            </a:p>
          </p:txBody>
        </p:sp>
      </p:grpSp>
      <p:grpSp>
        <p:nvGrpSpPr>
          <p:cNvPr id="7" name="Group 66"/>
          <p:cNvGrpSpPr>
            <a:grpSpLocks/>
          </p:cNvGrpSpPr>
          <p:nvPr/>
        </p:nvGrpSpPr>
        <p:grpSpPr bwMode="auto">
          <a:xfrm>
            <a:off x="1528763" y="1485900"/>
            <a:ext cx="3359150" cy="2538413"/>
            <a:chOff x="1417745" y="1486494"/>
            <a:chExt cx="3358257" cy="2537693"/>
          </a:xfrm>
        </p:grpSpPr>
        <p:sp>
          <p:nvSpPr>
            <p:cNvPr id="49200" name="Freeform 16"/>
            <p:cNvSpPr>
              <a:spLocks/>
            </p:cNvSpPr>
            <p:nvPr/>
          </p:nvSpPr>
          <p:spPr bwMode="auto">
            <a:xfrm>
              <a:off x="1417745" y="1486494"/>
              <a:ext cx="2895600" cy="2362200"/>
            </a:xfrm>
            <a:custGeom>
              <a:avLst/>
              <a:gdLst>
                <a:gd name="T0" fmla="*/ 0 w 1824"/>
                <a:gd name="T1" fmla="*/ 0 h 1488"/>
                <a:gd name="T2" fmla="*/ 2147483647 w 1824"/>
                <a:gd name="T3" fmla="*/ 2147483647 h 1488"/>
                <a:gd name="T4" fmla="*/ 2147483647 w 1824"/>
                <a:gd name="T5" fmla="*/ 2147483647 h 1488"/>
                <a:gd name="T6" fmla="*/ 0 60000 65536"/>
                <a:gd name="T7" fmla="*/ 0 60000 65536"/>
                <a:gd name="T8" fmla="*/ 0 60000 65536"/>
                <a:gd name="T9" fmla="*/ 0 w 1824"/>
                <a:gd name="T10" fmla="*/ 0 h 1488"/>
                <a:gd name="T11" fmla="*/ 1824 w 1824"/>
                <a:gd name="T12" fmla="*/ 1488 h 1488"/>
              </a:gdLst>
              <a:ahLst/>
              <a:cxnLst>
                <a:cxn ang="T6">
                  <a:pos x="T0" y="T1"/>
                </a:cxn>
                <a:cxn ang="T7">
                  <a:pos x="T2" y="T3"/>
                </a:cxn>
                <a:cxn ang="T8">
                  <a:pos x="T4" y="T5"/>
                </a:cxn>
              </a:cxnLst>
              <a:rect l="T9" t="T10" r="T11" b="T12"/>
              <a:pathLst>
                <a:path w="1824" h="1488">
                  <a:moveTo>
                    <a:pt x="0" y="0"/>
                  </a:moveTo>
                  <a:cubicBezTo>
                    <a:pt x="64" y="380"/>
                    <a:pt x="128" y="760"/>
                    <a:pt x="432" y="1008"/>
                  </a:cubicBezTo>
                  <a:cubicBezTo>
                    <a:pt x="736" y="1256"/>
                    <a:pt x="1280" y="1372"/>
                    <a:pt x="1824" y="1488"/>
                  </a:cubicBezTo>
                </a:path>
              </a:pathLst>
            </a:custGeom>
            <a:noFill/>
            <a:ln w="28575" cap="flat" cmpd="sng">
              <a:solidFill>
                <a:srgbClr val="C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49201" name="Text Box 17"/>
            <p:cNvSpPr txBox="1">
              <a:spLocks noChangeArrowheads="1"/>
            </p:cNvSpPr>
            <p:nvPr/>
          </p:nvSpPr>
          <p:spPr bwMode="auto">
            <a:xfrm>
              <a:off x="4339664" y="3654855"/>
              <a:ext cx="436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solidFill>
                    <a:srgbClr val="C00000"/>
                  </a:solidFill>
                </a:rPr>
                <a:t>U</a:t>
              </a:r>
              <a:r>
                <a:rPr lang="en-US" altLang="en-US" sz="1800" baseline="-25000" dirty="0">
                  <a:solidFill>
                    <a:srgbClr val="C00000"/>
                  </a:solidFill>
                </a:rPr>
                <a:t>2</a:t>
              </a:r>
            </a:p>
          </p:txBody>
        </p:sp>
      </p:grpSp>
      <p:sp>
        <p:nvSpPr>
          <p:cNvPr id="29" name="Line 30"/>
          <p:cNvSpPr>
            <a:spLocks noChangeShapeType="1"/>
          </p:cNvSpPr>
          <p:nvPr/>
        </p:nvSpPr>
        <p:spPr bwMode="auto">
          <a:xfrm flipH="1" flipV="1">
            <a:off x="1239838" y="3302000"/>
            <a:ext cx="1757362" cy="1328738"/>
          </a:xfrm>
          <a:prstGeom prst="line">
            <a:avLst/>
          </a:prstGeom>
          <a:noFill/>
          <a:ln w="38100">
            <a:solidFill>
              <a:srgbClr val="002D56"/>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nvGrpSpPr>
          <p:cNvPr id="8" name="Group 39"/>
          <p:cNvGrpSpPr>
            <a:grpSpLocks/>
          </p:cNvGrpSpPr>
          <p:nvPr/>
        </p:nvGrpSpPr>
        <p:grpSpPr bwMode="auto">
          <a:xfrm>
            <a:off x="-22225" y="5429250"/>
            <a:ext cx="1965325" cy="460375"/>
            <a:chOff x="127" y="3493"/>
            <a:chExt cx="1238" cy="290"/>
          </a:xfrm>
        </p:grpSpPr>
        <p:sp>
          <p:nvSpPr>
            <p:cNvPr id="49198" name="AutoShape 26"/>
            <p:cNvSpPr>
              <a:spLocks/>
            </p:cNvSpPr>
            <p:nvPr/>
          </p:nvSpPr>
          <p:spPr bwMode="auto">
            <a:xfrm rot="-5400000">
              <a:off x="1205" y="3429"/>
              <a:ext cx="96" cy="224"/>
            </a:xfrm>
            <a:prstGeom prst="leftBrace">
              <a:avLst>
                <a:gd name="adj1" fmla="val 20838"/>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sz="1600"/>
            </a:p>
          </p:txBody>
        </p:sp>
        <p:sp>
          <p:nvSpPr>
            <p:cNvPr id="49199" name="Text Box 27"/>
            <p:cNvSpPr txBox="1">
              <a:spLocks noChangeArrowheads="1"/>
            </p:cNvSpPr>
            <p:nvPr/>
          </p:nvSpPr>
          <p:spPr bwMode="auto">
            <a:xfrm>
              <a:off x="127" y="3570"/>
              <a:ext cx="117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algn="r" eaLnBrk="1" hangingPunct="1"/>
              <a:r>
                <a:rPr lang="en-US" altLang="en-US" sz="1600" dirty="0">
                  <a:solidFill>
                    <a:srgbClr val="C00000"/>
                  </a:solidFill>
                </a:rPr>
                <a:t>Substitution effect</a:t>
              </a:r>
            </a:p>
          </p:txBody>
        </p:sp>
      </p:grpSp>
      <p:grpSp>
        <p:nvGrpSpPr>
          <p:cNvPr id="9" name="Group 59"/>
          <p:cNvGrpSpPr>
            <a:grpSpLocks/>
          </p:cNvGrpSpPr>
          <p:nvPr/>
        </p:nvGrpSpPr>
        <p:grpSpPr bwMode="auto">
          <a:xfrm>
            <a:off x="1801813" y="3446463"/>
            <a:ext cx="458787" cy="2003425"/>
            <a:chOff x="1690125" y="3447091"/>
            <a:chExt cx="459994" cy="2003275"/>
          </a:xfrm>
        </p:grpSpPr>
        <p:grpSp>
          <p:nvGrpSpPr>
            <p:cNvPr id="49192" name="Group 52"/>
            <p:cNvGrpSpPr>
              <a:grpSpLocks/>
            </p:cNvGrpSpPr>
            <p:nvPr/>
          </p:nvGrpSpPr>
          <p:grpSpPr bwMode="auto">
            <a:xfrm>
              <a:off x="1813569" y="3447091"/>
              <a:ext cx="336550" cy="1676597"/>
              <a:chOff x="1813569" y="3447091"/>
              <a:chExt cx="336550" cy="1676597"/>
            </a:xfrm>
          </p:grpSpPr>
          <p:grpSp>
            <p:nvGrpSpPr>
              <p:cNvPr id="49194" name="Group 34"/>
              <p:cNvGrpSpPr>
                <a:grpSpLocks/>
              </p:cNvGrpSpPr>
              <p:nvPr/>
            </p:nvGrpSpPr>
            <p:grpSpPr bwMode="auto">
              <a:xfrm>
                <a:off x="1813569" y="3447091"/>
                <a:ext cx="336550" cy="408432"/>
                <a:chOff x="2312333" y="2960202"/>
                <a:chExt cx="336550" cy="408432"/>
              </a:xfrm>
            </p:grpSpPr>
            <p:sp>
              <p:nvSpPr>
                <p:cNvPr id="49196" name="Text Box 18"/>
                <p:cNvSpPr txBox="1">
                  <a:spLocks noChangeArrowheads="1"/>
                </p:cNvSpPr>
                <p:nvPr/>
              </p:nvSpPr>
              <p:spPr bwMode="auto">
                <a:xfrm>
                  <a:off x="2312333" y="2960202"/>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B</a:t>
                  </a:r>
                </a:p>
              </p:txBody>
            </p:sp>
            <p:sp>
              <p:nvSpPr>
                <p:cNvPr id="49197" name="Oval 19"/>
                <p:cNvSpPr>
                  <a:spLocks noChangeArrowheads="1"/>
                </p:cNvSpPr>
                <p:nvPr/>
              </p:nvSpPr>
              <p:spPr bwMode="auto">
                <a:xfrm>
                  <a:off x="2327573" y="3292434"/>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cxnSp>
            <p:nvCxnSpPr>
              <p:cNvPr id="49195" name="Straight Connector 49"/>
              <p:cNvCxnSpPr>
                <a:cxnSpLocks noChangeShapeType="1"/>
              </p:cNvCxnSpPr>
              <p:nvPr/>
            </p:nvCxnSpPr>
            <p:spPr bwMode="auto">
              <a:xfrm rot="16200000" flipH="1">
                <a:off x="1227582" y="4469130"/>
                <a:ext cx="1306068" cy="304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sp>
          <p:nvSpPr>
            <p:cNvPr id="49193" name="Text Box 18"/>
            <p:cNvSpPr txBox="1">
              <a:spLocks noChangeArrowheads="1"/>
            </p:cNvSpPr>
            <p:nvPr/>
          </p:nvSpPr>
          <p:spPr bwMode="auto">
            <a:xfrm>
              <a:off x="1690125" y="5081034"/>
              <a:ext cx="402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x</a:t>
              </a:r>
              <a:r>
                <a:rPr lang="en-US" altLang="en-US" sz="1800" i="1" baseline="-25000"/>
                <a:t>B</a:t>
              </a:r>
            </a:p>
          </p:txBody>
        </p:sp>
      </p:grpSp>
      <p:grpSp>
        <p:nvGrpSpPr>
          <p:cNvPr id="12" name="Group 62"/>
          <p:cNvGrpSpPr>
            <a:grpSpLocks/>
          </p:cNvGrpSpPr>
          <p:nvPr/>
        </p:nvGrpSpPr>
        <p:grpSpPr bwMode="auto">
          <a:xfrm>
            <a:off x="942975" y="5838825"/>
            <a:ext cx="1827213" cy="463550"/>
            <a:chOff x="832529" y="6094476"/>
            <a:chExt cx="1825821" cy="463887"/>
          </a:xfrm>
        </p:grpSpPr>
        <p:sp>
          <p:nvSpPr>
            <p:cNvPr id="49190" name="Text Box 26"/>
            <p:cNvSpPr txBox="1">
              <a:spLocks noChangeArrowheads="1"/>
            </p:cNvSpPr>
            <p:nvPr/>
          </p:nvSpPr>
          <p:spPr bwMode="auto">
            <a:xfrm>
              <a:off x="832529" y="6219809"/>
              <a:ext cx="18258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600" dirty="0">
                  <a:solidFill>
                    <a:srgbClr val="C00000"/>
                  </a:solidFill>
                </a:rPr>
                <a:t>Total increase in </a:t>
              </a:r>
              <a:r>
                <a:rPr lang="en-US" altLang="en-US" sz="1600" i="1" dirty="0">
                  <a:solidFill>
                    <a:srgbClr val="C00000"/>
                  </a:solidFill>
                </a:rPr>
                <a:t>x</a:t>
              </a:r>
              <a:endParaRPr lang="en-US" altLang="en-US" sz="1600" dirty="0">
                <a:solidFill>
                  <a:srgbClr val="C00000"/>
                </a:solidFill>
              </a:endParaRPr>
            </a:p>
          </p:txBody>
        </p:sp>
        <p:sp>
          <p:nvSpPr>
            <p:cNvPr id="49191" name="Right Brace 61"/>
            <p:cNvSpPr>
              <a:spLocks/>
            </p:cNvSpPr>
            <p:nvPr/>
          </p:nvSpPr>
          <p:spPr bwMode="auto">
            <a:xfrm rot="5400000">
              <a:off x="1735074" y="5836158"/>
              <a:ext cx="196596" cy="713232"/>
            </a:xfrm>
            <a:prstGeom prst="rightBrace">
              <a:avLst>
                <a:gd name="adj1" fmla="val 22288"/>
                <a:gd name="adj2" fmla="val 50000"/>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algn="ctr" eaLnBrk="1" hangingPunct="1">
                <a:spcBef>
                  <a:spcPct val="20000"/>
                </a:spcBef>
                <a:buFontTx/>
                <a:buChar char="•"/>
              </a:pPr>
              <a:endParaRPr lang="en-US" altLang="en-US"/>
            </a:p>
          </p:txBody>
        </p:sp>
      </p:grpSp>
      <p:grpSp>
        <p:nvGrpSpPr>
          <p:cNvPr id="13" name="Group 65"/>
          <p:cNvGrpSpPr>
            <a:grpSpLocks/>
          </p:cNvGrpSpPr>
          <p:nvPr/>
        </p:nvGrpSpPr>
        <p:grpSpPr bwMode="auto">
          <a:xfrm>
            <a:off x="1960563" y="5426075"/>
            <a:ext cx="1479550" cy="452438"/>
            <a:chOff x="1817847" y="5425513"/>
            <a:chExt cx="1479811" cy="453217"/>
          </a:xfrm>
        </p:grpSpPr>
        <p:sp>
          <p:nvSpPr>
            <p:cNvPr id="49188" name="AutoShape 26"/>
            <p:cNvSpPr>
              <a:spLocks/>
            </p:cNvSpPr>
            <p:nvPr/>
          </p:nvSpPr>
          <p:spPr bwMode="auto">
            <a:xfrm rot="-5400000">
              <a:off x="1919110" y="5324250"/>
              <a:ext cx="152400" cy="354925"/>
            </a:xfrm>
            <a:prstGeom prst="leftBrace">
              <a:avLst>
                <a:gd name="adj1" fmla="val 20831"/>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sz="1600"/>
            </a:p>
          </p:txBody>
        </p:sp>
        <p:sp>
          <p:nvSpPr>
            <p:cNvPr id="49189" name="Text Box 27"/>
            <p:cNvSpPr txBox="1">
              <a:spLocks noChangeArrowheads="1"/>
            </p:cNvSpPr>
            <p:nvPr/>
          </p:nvSpPr>
          <p:spPr bwMode="auto">
            <a:xfrm>
              <a:off x="1882399" y="5540176"/>
              <a:ext cx="14152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600" dirty="0">
                  <a:solidFill>
                    <a:srgbClr val="C00000"/>
                  </a:solidFill>
                </a:rPr>
                <a:t>Income effect</a:t>
              </a:r>
            </a:p>
          </p:txBody>
        </p:sp>
      </p:grpSp>
      <p:grpSp>
        <p:nvGrpSpPr>
          <p:cNvPr id="14" name="Group 68"/>
          <p:cNvGrpSpPr>
            <a:grpSpLocks/>
          </p:cNvGrpSpPr>
          <p:nvPr/>
        </p:nvGrpSpPr>
        <p:grpSpPr bwMode="auto">
          <a:xfrm>
            <a:off x="609600" y="1844675"/>
            <a:ext cx="4348163" cy="3276600"/>
            <a:chOff x="498773" y="1844634"/>
            <a:chExt cx="4347855" cy="3276600"/>
          </a:xfrm>
        </p:grpSpPr>
        <p:sp>
          <p:nvSpPr>
            <p:cNvPr id="49186" name="Line 15"/>
            <p:cNvSpPr>
              <a:spLocks noChangeShapeType="1"/>
            </p:cNvSpPr>
            <p:nvPr/>
          </p:nvSpPr>
          <p:spPr bwMode="auto">
            <a:xfrm>
              <a:off x="498773" y="1844634"/>
              <a:ext cx="4114800" cy="327660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9187" name="Text Box 17"/>
            <p:cNvSpPr txBox="1">
              <a:spLocks noChangeArrowheads="1"/>
            </p:cNvSpPr>
            <p:nvPr/>
          </p:nvSpPr>
          <p:spPr bwMode="auto">
            <a:xfrm>
              <a:off x="3602377" y="4029677"/>
              <a:ext cx="1244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000099"/>
                  </a:solidFill>
                </a:rPr>
                <a:t>I=p</a:t>
              </a:r>
              <a:r>
                <a:rPr lang="en-US" altLang="en-US" sz="1800" baseline="30000">
                  <a:solidFill>
                    <a:srgbClr val="000099"/>
                  </a:solidFill>
                </a:rPr>
                <a:t>2</a:t>
              </a:r>
              <a:r>
                <a:rPr lang="en-US" altLang="en-US" sz="1800" baseline="-25000">
                  <a:solidFill>
                    <a:srgbClr val="000099"/>
                  </a:solidFill>
                </a:rPr>
                <a:t>x</a:t>
              </a:r>
              <a:r>
                <a:rPr lang="en-US" altLang="en-US" sz="1800">
                  <a:solidFill>
                    <a:srgbClr val="000099"/>
                  </a:solidFill>
                </a:rPr>
                <a:t>x+p</a:t>
              </a:r>
              <a:r>
                <a:rPr lang="en-US" altLang="en-US" sz="1800" baseline="-25000">
                  <a:solidFill>
                    <a:srgbClr val="000099"/>
                  </a:solidFill>
                </a:rPr>
                <a:t>y</a:t>
              </a:r>
              <a:r>
                <a:rPr lang="en-US" altLang="en-US" sz="1800">
                  <a:solidFill>
                    <a:srgbClr val="000099"/>
                  </a:solidFill>
                </a:rPr>
                <a:t>y</a:t>
              </a:r>
              <a:endParaRPr lang="en-US" altLang="en-US" sz="1800" baseline="-25000">
                <a:solidFill>
                  <a:srgbClr val="000099"/>
                </a:solidFill>
              </a:endParaRPr>
            </a:p>
          </p:txBody>
        </p:sp>
      </p:grpSp>
      <p:grpSp>
        <p:nvGrpSpPr>
          <p:cNvPr id="15" name="Group 70"/>
          <p:cNvGrpSpPr>
            <a:grpSpLocks/>
          </p:cNvGrpSpPr>
          <p:nvPr/>
        </p:nvGrpSpPr>
        <p:grpSpPr bwMode="auto">
          <a:xfrm>
            <a:off x="609600" y="1844675"/>
            <a:ext cx="3316288" cy="3276600"/>
            <a:chOff x="498773" y="1844634"/>
            <a:chExt cx="3315409" cy="3276600"/>
          </a:xfrm>
        </p:grpSpPr>
        <p:sp>
          <p:nvSpPr>
            <p:cNvPr id="49184" name="Line 7"/>
            <p:cNvSpPr>
              <a:spLocks noChangeShapeType="1"/>
            </p:cNvSpPr>
            <p:nvPr/>
          </p:nvSpPr>
          <p:spPr bwMode="auto">
            <a:xfrm>
              <a:off x="498773" y="1844634"/>
              <a:ext cx="2057400" cy="327660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9185" name="Text Box 17"/>
            <p:cNvSpPr txBox="1">
              <a:spLocks noChangeArrowheads="1"/>
            </p:cNvSpPr>
            <p:nvPr/>
          </p:nvSpPr>
          <p:spPr bwMode="auto">
            <a:xfrm>
              <a:off x="2531459" y="4725775"/>
              <a:ext cx="12827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000099"/>
                  </a:solidFill>
                </a:rPr>
                <a:t>I=p</a:t>
              </a:r>
              <a:r>
                <a:rPr lang="en-US" altLang="en-US" sz="1800" baseline="30000">
                  <a:solidFill>
                    <a:srgbClr val="000099"/>
                  </a:solidFill>
                </a:rPr>
                <a:t>1</a:t>
              </a:r>
              <a:r>
                <a:rPr lang="en-US" altLang="en-US" sz="1800" baseline="-25000">
                  <a:solidFill>
                    <a:srgbClr val="000099"/>
                  </a:solidFill>
                </a:rPr>
                <a:t>x</a:t>
              </a:r>
              <a:r>
                <a:rPr lang="en-US" altLang="en-US" sz="1800">
                  <a:solidFill>
                    <a:srgbClr val="000099"/>
                  </a:solidFill>
                </a:rPr>
                <a:t>x+p</a:t>
              </a:r>
              <a:r>
                <a:rPr lang="en-US" altLang="en-US" sz="1800" baseline="-25000">
                  <a:solidFill>
                    <a:srgbClr val="000099"/>
                  </a:solidFill>
                </a:rPr>
                <a:t>y</a:t>
              </a:r>
              <a:r>
                <a:rPr lang="en-US" altLang="en-US" sz="1800">
                  <a:solidFill>
                    <a:srgbClr val="000099"/>
                  </a:solidFill>
                </a:rPr>
                <a:t>y</a:t>
              </a:r>
              <a:endParaRPr lang="en-US" altLang="en-US" sz="1800" baseline="-25000">
                <a:solidFill>
                  <a:srgbClr val="000099"/>
                </a:solidFill>
              </a:endParaRPr>
            </a:p>
          </p:txBody>
        </p:sp>
      </p:grpSp>
      <p:grpSp>
        <p:nvGrpSpPr>
          <p:cNvPr id="16" name="Group 58"/>
          <p:cNvGrpSpPr>
            <a:grpSpLocks/>
          </p:cNvGrpSpPr>
          <p:nvPr/>
        </p:nvGrpSpPr>
        <p:grpSpPr bwMode="auto">
          <a:xfrm>
            <a:off x="157163" y="3255963"/>
            <a:ext cx="1662112" cy="2193925"/>
            <a:chOff x="45729" y="3255282"/>
            <a:chExt cx="1662390" cy="2195084"/>
          </a:xfrm>
        </p:grpSpPr>
        <p:grpSp>
          <p:nvGrpSpPr>
            <p:cNvPr id="49178" name="Group 41"/>
            <p:cNvGrpSpPr>
              <a:grpSpLocks/>
            </p:cNvGrpSpPr>
            <p:nvPr/>
          </p:nvGrpSpPr>
          <p:grpSpPr bwMode="auto">
            <a:xfrm>
              <a:off x="518160" y="3375681"/>
              <a:ext cx="1004802" cy="76200"/>
              <a:chOff x="518160" y="3375681"/>
              <a:chExt cx="1004802" cy="76200"/>
            </a:xfrm>
          </p:grpSpPr>
          <p:sp>
            <p:nvSpPr>
              <p:cNvPr id="49182" name="Oval 11"/>
              <p:cNvSpPr>
                <a:spLocks noChangeArrowheads="1"/>
              </p:cNvSpPr>
              <p:nvPr/>
            </p:nvSpPr>
            <p:spPr bwMode="auto">
              <a:xfrm>
                <a:off x="1446762" y="3375681"/>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cxnSp>
            <p:nvCxnSpPr>
              <p:cNvPr id="49183" name="Straight Connector 39"/>
              <p:cNvCxnSpPr>
                <a:cxnSpLocks noChangeShapeType="1"/>
              </p:cNvCxnSpPr>
              <p:nvPr/>
            </p:nvCxnSpPr>
            <p:spPr bwMode="auto">
              <a:xfrm rot="10800000" flipV="1">
                <a:off x="518160" y="3410712"/>
                <a:ext cx="972312" cy="1524"/>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cxnSp>
          <p:nvCxnSpPr>
            <p:cNvPr id="49179" name="Straight Connector 47"/>
            <p:cNvCxnSpPr>
              <a:cxnSpLocks noChangeShapeType="1"/>
            </p:cNvCxnSpPr>
            <p:nvPr/>
          </p:nvCxnSpPr>
          <p:spPr bwMode="auto">
            <a:xfrm rot="16200000" flipH="1">
              <a:off x="626364" y="4261104"/>
              <a:ext cx="1716024" cy="6096"/>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49180" name="Text Box 18"/>
            <p:cNvSpPr txBox="1">
              <a:spLocks noChangeArrowheads="1"/>
            </p:cNvSpPr>
            <p:nvPr/>
          </p:nvSpPr>
          <p:spPr bwMode="auto">
            <a:xfrm>
              <a:off x="45729" y="3255282"/>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y*</a:t>
              </a:r>
            </a:p>
          </p:txBody>
        </p:sp>
        <p:sp>
          <p:nvSpPr>
            <p:cNvPr id="49181" name="Text Box 18"/>
            <p:cNvSpPr txBox="1">
              <a:spLocks noChangeArrowheads="1"/>
            </p:cNvSpPr>
            <p:nvPr/>
          </p:nvSpPr>
          <p:spPr bwMode="auto">
            <a:xfrm>
              <a:off x="1318269" y="5081034"/>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x*</a:t>
              </a:r>
            </a:p>
          </p:txBody>
        </p:sp>
      </p:grpSp>
      <p:grpSp>
        <p:nvGrpSpPr>
          <p:cNvPr id="18" name="Group 60"/>
          <p:cNvGrpSpPr>
            <a:grpSpLocks/>
          </p:cNvGrpSpPr>
          <p:nvPr/>
        </p:nvGrpSpPr>
        <p:grpSpPr bwMode="auto">
          <a:xfrm>
            <a:off x="157163" y="2941638"/>
            <a:ext cx="2392362" cy="2508250"/>
            <a:chOff x="45729" y="2941338"/>
            <a:chExt cx="2392238" cy="2509028"/>
          </a:xfrm>
        </p:grpSpPr>
        <p:grpSp>
          <p:nvGrpSpPr>
            <p:cNvPr id="49172" name="Group 44"/>
            <p:cNvGrpSpPr>
              <a:grpSpLocks/>
            </p:cNvGrpSpPr>
            <p:nvPr/>
          </p:nvGrpSpPr>
          <p:grpSpPr bwMode="auto">
            <a:xfrm>
              <a:off x="493776" y="3084597"/>
              <a:ext cx="1661646" cy="76200"/>
              <a:chOff x="493776" y="3084597"/>
              <a:chExt cx="1661646" cy="76200"/>
            </a:xfrm>
          </p:grpSpPr>
          <p:sp>
            <p:nvSpPr>
              <p:cNvPr id="49176" name="Oval 11"/>
              <p:cNvSpPr>
                <a:spLocks noChangeArrowheads="1"/>
              </p:cNvSpPr>
              <p:nvPr/>
            </p:nvSpPr>
            <p:spPr bwMode="auto">
              <a:xfrm>
                <a:off x="2079222" y="3084597"/>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cxnSp>
            <p:nvCxnSpPr>
              <p:cNvPr id="49177" name="Straight Connector 42"/>
              <p:cNvCxnSpPr>
                <a:cxnSpLocks noChangeShapeType="1"/>
              </p:cNvCxnSpPr>
              <p:nvPr/>
            </p:nvCxnSpPr>
            <p:spPr bwMode="auto">
              <a:xfrm rot="10800000">
                <a:off x="493776" y="3122676"/>
                <a:ext cx="1606296" cy="1524"/>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cxnSp>
          <p:nvCxnSpPr>
            <p:cNvPr id="49173" name="Straight Connector 46"/>
            <p:cNvCxnSpPr>
              <a:cxnSpLocks noChangeShapeType="1"/>
            </p:cNvCxnSpPr>
            <p:nvPr/>
          </p:nvCxnSpPr>
          <p:spPr bwMode="auto">
            <a:xfrm rot="5400000">
              <a:off x="1124712" y="4101084"/>
              <a:ext cx="1984248" cy="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49174" name="Text Box 18"/>
            <p:cNvSpPr txBox="1">
              <a:spLocks noChangeArrowheads="1"/>
            </p:cNvSpPr>
            <p:nvPr/>
          </p:nvSpPr>
          <p:spPr bwMode="auto">
            <a:xfrm>
              <a:off x="45729" y="2941338"/>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y**</a:t>
              </a:r>
            </a:p>
          </p:txBody>
        </p:sp>
        <p:sp>
          <p:nvSpPr>
            <p:cNvPr id="49175" name="Text Box 18"/>
            <p:cNvSpPr txBox="1">
              <a:spLocks noChangeArrowheads="1"/>
            </p:cNvSpPr>
            <p:nvPr/>
          </p:nvSpPr>
          <p:spPr bwMode="auto">
            <a:xfrm>
              <a:off x="1958349" y="5081034"/>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x**</a:t>
              </a:r>
            </a:p>
          </p:txBody>
        </p:sp>
      </p:grpSp>
      <p:sp>
        <p:nvSpPr>
          <p:cNvPr id="76" name="Text Box 17"/>
          <p:cNvSpPr txBox="1">
            <a:spLocks noChangeArrowheads="1"/>
          </p:cNvSpPr>
          <p:nvPr/>
        </p:nvSpPr>
        <p:spPr bwMode="auto">
          <a:xfrm>
            <a:off x="109538" y="1649413"/>
            <a:ext cx="517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000099"/>
                </a:solidFill>
              </a:rPr>
              <a:t>I/p</a:t>
            </a:r>
            <a:r>
              <a:rPr lang="en-US" altLang="en-US" sz="1800" baseline="-25000">
                <a:solidFill>
                  <a:srgbClr val="000099"/>
                </a:solidFill>
              </a:rPr>
              <a:t>y</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5724524" y="2397771"/>
                <a:ext cx="2971800" cy="1085204"/>
              </a:xfrm>
            </p:spPr>
            <p:txBody>
              <a:bodyPr/>
              <a:lstStyle/>
              <a:p>
                <a:r>
                  <a:rPr lang="en-US" dirty="0"/>
                  <a:t>A fall in the price of </a:t>
                </a:r>
                <a14:m>
                  <m:oMath xmlns:m="http://schemas.openxmlformats.org/officeDocument/2006/math">
                    <m:r>
                      <a:rPr lang="en-US" b="0" i="1" smtClean="0">
                        <a:latin typeface="Cambria Math" panose="02040503050406030204" pitchFamily="18" charset="0"/>
                      </a:rPr>
                      <m:t>𝑥</m:t>
                    </m:r>
                  </m:oMath>
                </a14:m>
                <a:r>
                  <a:rPr lang="en-US" dirty="0"/>
                  <a:t> is considered here in the diagram</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5724524" y="2397771"/>
                <a:ext cx="2971800" cy="1085204"/>
              </a:xfrm>
              <a:blipFill>
                <a:blip r:embed="rId3"/>
                <a:stretch>
                  <a:fillRect l="-1639" t="-2809"/>
                </a:stretch>
              </a:blipFill>
            </p:spPr>
            <p:txBody>
              <a:bodyPr/>
              <a:lstStyle/>
              <a:p>
                <a:r>
                  <a:rPr lang="en-US">
                    <a:noFill/>
                  </a:rPr>
                  <a:t> </a:t>
                </a:r>
              </a:p>
            </p:txBody>
          </p:sp>
        </mc:Fallback>
      </mc:AlternateContent>
    </p:spTree>
    <p:extLst>
      <p:ext uri="{BB962C8B-B14F-4D97-AF65-F5344CB8AC3E}">
        <p14:creationId xmlns:p14="http://schemas.microsoft.com/office/powerpoint/2010/main" val="888574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wipe(left)">
                                      <p:cBhvr>
                                        <p:cTn id="11" dur="500"/>
                                        <p:tgtEl>
                                          <p:spTgt spid="7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par>
                          <p:cTn id="49" fill="hold" nodeType="afterGroup">
                            <p:stCondLst>
                              <p:cond delay="1000"/>
                            </p:stCondLst>
                            <p:childTnLst>
                              <p:par>
                                <p:cTn id="50" presetID="22" presetClass="entr" presetSubtype="8"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par>
                          <p:cTn id="53" fill="hold" nodeType="afterGroup">
                            <p:stCondLst>
                              <p:cond delay="1500"/>
                            </p:stCondLst>
                            <p:childTnLst>
                              <p:par>
                                <p:cTn id="54" presetID="22" presetClass="entr" presetSubtype="8"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dirty="0"/>
              <a:t>Changes in a Good’s Price: Normal good</a:t>
            </a:r>
          </a:p>
        </p:txBody>
      </p:sp>
      <p:sp>
        <p:nvSpPr>
          <p:cNvPr id="51203" name="Content Placeholder 2"/>
          <p:cNvSpPr>
            <a:spLocks noGrp="1"/>
          </p:cNvSpPr>
          <p:nvPr>
            <p:ph idx="1"/>
          </p:nvPr>
        </p:nvSpPr>
        <p:spPr/>
        <p:txBody>
          <a:bodyPr/>
          <a:lstStyle/>
          <a:p>
            <a:pPr>
              <a:lnSpc>
                <a:spcPct val="90000"/>
              </a:lnSpc>
            </a:pPr>
            <a:r>
              <a:rPr lang="en-US" altLang="en-US"/>
              <a:t>If a good is normal, substitution and income effects reinforce one another</a:t>
            </a:r>
          </a:p>
          <a:p>
            <a:pPr lvl="1">
              <a:lnSpc>
                <a:spcPct val="120000"/>
              </a:lnSpc>
            </a:pPr>
            <a:r>
              <a:rPr lang="en-US" altLang="en-US"/>
              <a:t>When </a:t>
            </a:r>
            <a:r>
              <a:rPr lang="en-US" altLang="en-US" i="1"/>
              <a:t>p</a:t>
            </a:r>
            <a:r>
              <a:rPr lang="en-US" altLang="en-US">
                <a:sym typeface="Symbol" pitchFamily="18" charset="2"/>
              </a:rPr>
              <a:t> :</a:t>
            </a:r>
          </a:p>
          <a:p>
            <a:pPr lvl="2">
              <a:lnSpc>
                <a:spcPct val="120000"/>
              </a:lnSpc>
            </a:pPr>
            <a:r>
              <a:rPr lang="en-US" altLang="en-US"/>
              <a:t>Substitution effect </a:t>
            </a:r>
            <a:r>
              <a:rPr lang="en-US" altLang="en-US">
                <a:sym typeface="Symbol" pitchFamily="18" charset="2"/>
              </a:rPr>
              <a:t></a:t>
            </a:r>
            <a:r>
              <a:rPr lang="en-US" altLang="en-US"/>
              <a:t> quantity demanded </a:t>
            </a:r>
            <a:r>
              <a:rPr lang="en-US" altLang="en-US">
                <a:sym typeface="Symbol" pitchFamily="18" charset="2"/>
              </a:rPr>
              <a:t></a:t>
            </a:r>
          </a:p>
          <a:p>
            <a:pPr lvl="2">
              <a:lnSpc>
                <a:spcPct val="120000"/>
              </a:lnSpc>
            </a:pPr>
            <a:r>
              <a:rPr lang="en-US" altLang="en-US">
                <a:sym typeface="Symbol" pitchFamily="18" charset="2"/>
              </a:rPr>
              <a:t>Income effect </a:t>
            </a:r>
            <a:r>
              <a:rPr lang="en-US" altLang="en-US"/>
              <a:t> quantity demanded </a:t>
            </a:r>
            <a:r>
              <a:rPr lang="en-US" altLang="en-US">
                <a:sym typeface="Symbol" pitchFamily="18" charset="2"/>
              </a:rPr>
              <a:t></a:t>
            </a:r>
          </a:p>
          <a:p>
            <a:pPr lvl="1">
              <a:lnSpc>
                <a:spcPct val="90000"/>
              </a:lnSpc>
            </a:pPr>
            <a:r>
              <a:rPr lang="en-US" altLang="en-US"/>
              <a:t>When </a:t>
            </a:r>
            <a:r>
              <a:rPr lang="en-US" altLang="en-US" i="1"/>
              <a:t>p</a:t>
            </a:r>
            <a:r>
              <a:rPr lang="en-US" altLang="en-US"/>
              <a:t> </a:t>
            </a:r>
            <a:r>
              <a:rPr lang="en-US" altLang="en-US">
                <a:sym typeface="Symbol" pitchFamily="18" charset="2"/>
              </a:rPr>
              <a:t></a:t>
            </a:r>
            <a:r>
              <a:rPr lang="en-US" altLang="en-US"/>
              <a:t>:</a:t>
            </a:r>
          </a:p>
          <a:p>
            <a:pPr lvl="2">
              <a:lnSpc>
                <a:spcPct val="120000"/>
              </a:lnSpc>
            </a:pPr>
            <a:r>
              <a:rPr lang="en-US" altLang="en-US"/>
              <a:t>Substitution effect </a:t>
            </a:r>
            <a:r>
              <a:rPr lang="en-US" altLang="en-US">
                <a:sym typeface="Symbol" pitchFamily="18" charset="2"/>
              </a:rPr>
              <a:t></a:t>
            </a:r>
            <a:r>
              <a:rPr lang="en-US" altLang="en-US"/>
              <a:t> quantity demanded </a:t>
            </a:r>
            <a:r>
              <a:rPr lang="en-US" altLang="en-US">
                <a:sym typeface="Symbol" pitchFamily="18" charset="2"/>
              </a:rPr>
              <a:t></a:t>
            </a:r>
          </a:p>
          <a:p>
            <a:pPr lvl="2">
              <a:lnSpc>
                <a:spcPct val="120000"/>
              </a:lnSpc>
            </a:pPr>
            <a:r>
              <a:rPr lang="en-US" altLang="en-US">
                <a:sym typeface="Symbol" pitchFamily="18" charset="2"/>
              </a:rPr>
              <a:t>Income effect </a:t>
            </a:r>
            <a:r>
              <a:rPr lang="en-US" altLang="en-US"/>
              <a:t> quantity demanded </a:t>
            </a:r>
            <a:r>
              <a:rPr lang="en-US" altLang="en-US">
                <a:sym typeface="Symbol" pitchFamily="18" charset="2"/>
              </a:rPr>
              <a:t></a:t>
            </a:r>
          </a:p>
        </p:txBody>
      </p:sp>
      <p:sp>
        <p:nvSpPr>
          <p:cNvPr id="6" name="Slide Number Placeholder 5"/>
          <p:cNvSpPr>
            <a:spLocks noGrp="1"/>
          </p:cNvSpPr>
          <p:nvPr>
            <p:ph type="sldNum" sz="quarter" idx="11"/>
          </p:nvPr>
        </p:nvSpPr>
        <p:spPr/>
        <p:txBody>
          <a:bodyPr/>
          <a:lstStyle/>
          <a:p>
            <a:pPr>
              <a:defRPr/>
            </a:pPr>
            <a:fld id="{0C943208-1FF7-4752-A180-39AFA1C984C8}" type="slidenum">
              <a:rPr lang="en-US" smtClean="0"/>
              <a:pPr>
                <a:defRPr/>
              </a:pPr>
              <a:t>14</a:t>
            </a:fld>
            <a:endParaRPr lang="en-US"/>
          </a:p>
        </p:txBody>
      </p:sp>
    </p:spTree>
    <p:extLst>
      <p:ext uri="{BB962C8B-B14F-4D97-AF65-F5344CB8AC3E}">
        <p14:creationId xmlns:p14="http://schemas.microsoft.com/office/powerpoint/2010/main" val="157124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dirty="0"/>
              <a:t>Changes in a Good’s Price: Inferior good</a:t>
            </a:r>
          </a:p>
        </p:txBody>
      </p:sp>
      <p:sp>
        <p:nvSpPr>
          <p:cNvPr id="54275" name="Content Placeholder 2"/>
          <p:cNvSpPr>
            <a:spLocks noGrp="1"/>
          </p:cNvSpPr>
          <p:nvPr>
            <p:ph idx="1"/>
          </p:nvPr>
        </p:nvSpPr>
        <p:spPr/>
        <p:txBody>
          <a:bodyPr/>
          <a:lstStyle/>
          <a:p>
            <a:r>
              <a:rPr lang="en-US" altLang="en-US"/>
              <a:t>If a good is inferior, substitution and income effects move in opposite directions</a:t>
            </a:r>
          </a:p>
          <a:p>
            <a:pPr lvl="1">
              <a:lnSpc>
                <a:spcPct val="120000"/>
              </a:lnSpc>
            </a:pPr>
            <a:r>
              <a:rPr lang="en-US" altLang="en-US"/>
              <a:t>When </a:t>
            </a:r>
            <a:r>
              <a:rPr lang="en-US" altLang="en-US" i="1"/>
              <a:t>p</a:t>
            </a:r>
            <a:r>
              <a:rPr lang="en-US" altLang="en-US">
                <a:sym typeface="Symbol" pitchFamily="18" charset="2"/>
              </a:rPr>
              <a:t> :</a:t>
            </a:r>
          </a:p>
          <a:p>
            <a:pPr lvl="2">
              <a:lnSpc>
                <a:spcPct val="120000"/>
              </a:lnSpc>
            </a:pPr>
            <a:r>
              <a:rPr lang="en-US" altLang="en-US"/>
              <a:t>Substitution effect </a:t>
            </a:r>
            <a:r>
              <a:rPr lang="en-US" altLang="en-US">
                <a:sym typeface="Symbol" pitchFamily="18" charset="2"/>
              </a:rPr>
              <a:t></a:t>
            </a:r>
            <a:r>
              <a:rPr lang="en-US" altLang="en-US"/>
              <a:t> quantity demanded </a:t>
            </a:r>
            <a:r>
              <a:rPr lang="en-US" altLang="en-US">
                <a:sym typeface="Symbol" pitchFamily="18" charset="2"/>
              </a:rPr>
              <a:t></a:t>
            </a:r>
          </a:p>
          <a:p>
            <a:pPr lvl="2">
              <a:lnSpc>
                <a:spcPct val="120000"/>
              </a:lnSpc>
            </a:pPr>
            <a:r>
              <a:rPr lang="en-US" altLang="en-US">
                <a:sym typeface="Symbol" pitchFamily="18" charset="2"/>
              </a:rPr>
              <a:t>Income effect </a:t>
            </a:r>
            <a:r>
              <a:rPr lang="en-US" altLang="en-US"/>
              <a:t> quantity demanded </a:t>
            </a:r>
            <a:r>
              <a:rPr lang="en-US" altLang="en-US">
                <a:sym typeface="Symbol" pitchFamily="18" charset="2"/>
              </a:rPr>
              <a:t></a:t>
            </a:r>
          </a:p>
          <a:p>
            <a:pPr lvl="1"/>
            <a:r>
              <a:rPr lang="en-US" altLang="en-US"/>
              <a:t>When </a:t>
            </a:r>
            <a:r>
              <a:rPr lang="en-US" altLang="en-US" i="1"/>
              <a:t>p</a:t>
            </a:r>
            <a:r>
              <a:rPr lang="en-US" altLang="en-US"/>
              <a:t> </a:t>
            </a:r>
            <a:r>
              <a:rPr lang="en-US" altLang="en-US">
                <a:sym typeface="Symbol" pitchFamily="18" charset="2"/>
              </a:rPr>
              <a:t></a:t>
            </a:r>
            <a:r>
              <a:rPr lang="en-US" altLang="en-US"/>
              <a:t>:</a:t>
            </a:r>
          </a:p>
          <a:p>
            <a:pPr lvl="2">
              <a:lnSpc>
                <a:spcPct val="120000"/>
              </a:lnSpc>
            </a:pPr>
            <a:r>
              <a:rPr lang="en-US" altLang="en-US"/>
              <a:t>Substitution effect </a:t>
            </a:r>
            <a:r>
              <a:rPr lang="en-US" altLang="en-US">
                <a:sym typeface="Symbol" pitchFamily="18" charset="2"/>
              </a:rPr>
              <a:t></a:t>
            </a:r>
            <a:r>
              <a:rPr lang="en-US" altLang="en-US"/>
              <a:t> quantity demanded </a:t>
            </a:r>
            <a:r>
              <a:rPr lang="en-US" altLang="en-US">
                <a:sym typeface="Symbol" pitchFamily="18" charset="2"/>
              </a:rPr>
              <a:t></a:t>
            </a:r>
          </a:p>
          <a:p>
            <a:pPr lvl="2">
              <a:lnSpc>
                <a:spcPct val="120000"/>
              </a:lnSpc>
            </a:pPr>
            <a:r>
              <a:rPr lang="en-US" altLang="en-US">
                <a:sym typeface="Symbol" pitchFamily="18" charset="2"/>
              </a:rPr>
              <a:t>Income effect </a:t>
            </a:r>
            <a:r>
              <a:rPr lang="en-US" altLang="en-US"/>
              <a:t> quantity demanded </a:t>
            </a:r>
            <a:r>
              <a:rPr lang="en-US" altLang="en-US">
                <a:sym typeface="Symbol" pitchFamily="18" charset="2"/>
              </a:rPr>
              <a:t></a:t>
            </a:r>
          </a:p>
        </p:txBody>
      </p:sp>
      <p:sp>
        <p:nvSpPr>
          <p:cNvPr id="6" name="Slide Number Placeholder 5"/>
          <p:cNvSpPr>
            <a:spLocks noGrp="1"/>
          </p:cNvSpPr>
          <p:nvPr>
            <p:ph type="sldNum" sz="quarter" idx="11"/>
          </p:nvPr>
        </p:nvSpPr>
        <p:spPr/>
        <p:txBody>
          <a:bodyPr/>
          <a:lstStyle/>
          <a:p>
            <a:pPr>
              <a:defRPr/>
            </a:pPr>
            <a:fld id="{40AB7AC0-491C-49C5-A8EC-72554E5FB22D}" type="slidenum">
              <a:rPr lang="en-US" smtClean="0"/>
              <a:pPr>
                <a:defRPr/>
              </a:pPr>
              <a:t>15</a:t>
            </a:fld>
            <a:endParaRPr lang="en-US"/>
          </a:p>
        </p:txBody>
      </p:sp>
    </p:spTree>
    <p:extLst>
      <p:ext uri="{BB962C8B-B14F-4D97-AF65-F5344CB8AC3E}">
        <p14:creationId xmlns:p14="http://schemas.microsoft.com/office/powerpoint/2010/main" val="1701465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dirty="0"/>
              <a:t>Changes in a Good’s Price: </a:t>
            </a:r>
            <a:r>
              <a:rPr lang="en-US" altLang="en-US" dirty="0" err="1"/>
              <a:t>Giffen</a:t>
            </a:r>
            <a:r>
              <a:rPr lang="en-US" altLang="en-US" dirty="0"/>
              <a:t> good</a:t>
            </a:r>
          </a:p>
        </p:txBody>
      </p:sp>
      <p:sp>
        <p:nvSpPr>
          <p:cNvPr id="55299" name="Content Placeholder 2"/>
          <p:cNvSpPr>
            <a:spLocks noGrp="1"/>
          </p:cNvSpPr>
          <p:nvPr>
            <p:ph idx="1"/>
          </p:nvPr>
        </p:nvSpPr>
        <p:spPr/>
        <p:txBody>
          <a:bodyPr/>
          <a:lstStyle/>
          <a:p>
            <a:r>
              <a:rPr lang="en-US" altLang="en-US" dirty="0" err="1"/>
              <a:t>Giffen’s</a:t>
            </a:r>
            <a:r>
              <a:rPr lang="en-US" altLang="en-US" dirty="0"/>
              <a:t> paradox of inferior goods</a:t>
            </a:r>
          </a:p>
          <a:p>
            <a:pPr lvl="1"/>
            <a:r>
              <a:rPr lang="en-US" altLang="en-US" dirty="0"/>
              <a:t>If the income effect of a price change is strong enough, there could be a positive relationship between price and quantity demanded</a:t>
            </a:r>
          </a:p>
          <a:p>
            <a:pPr lvl="2"/>
            <a:r>
              <a:rPr lang="en-US" altLang="en-US" dirty="0"/>
              <a:t>An increase in price leads to a drop in real income</a:t>
            </a:r>
          </a:p>
          <a:p>
            <a:pPr lvl="2"/>
            <a:r>
              <a:rPr lang="en-US" altLang="en-US" dirty="0"/>
              <a:t>Since the good is inferior, a drop in income causes quantity demanded to rise</a:t>
            </a:r>
          </a:p>
          <a:p>
            <a:pPr lvl="1"/>
            <a:r>
              <a:rPr lang="en-US" altLang="en-US" dirty="0"/>
              <a:t>For inferior goods, no definite prediction can be made for changes in price</a:t>
            </a:r>
          </a:p>
        </p:txBody>
      </p:sp>
      <p:sp>
        <p:nvSpPr>
          <p:cNvPr id="6" name="Slide Number Placeholder 5"/>
          <p:cNvSpPr>
            <a:spLocks noGrp="1"/>
          </p:cNvSpPr>
          <p:nvPr>
            <p:ph type="sldNum" sz="quarter" idx="11"/>
          </p:nvPr>
        </p:nvSpPr>
        <p:spPr/>
        <p:txBody>
          <a:bodyPr/>
          <a:lstStyle/>
          <a:p>
            <a:pPr>
              <a:defRPr/>
            </a:pPr>
            <a:fld id="{13E1ABCA-EF58-4A96-9A2F-8DA08CB3F615}" type="slidenum">
              <a:rPr lang="en-US" smtClean="0"/>
              <a:pPr>
                <a:defRPr/>
              </a:pPr>
              <a:t>16</a:t>
            </a:fld>
            <a:endParaRPr lang="en-US"/>
          </a:p>
        </p:txBody>
      </p:sp>
    </p:spTree>
    <p:extLst>
      <p:ext uri="{BB962C8B-B14F-4D97-AF65-F5344CB8AC3E}">
        <p14:creationId xmlns:p14="http://schemas.microsoft.com/office/powerpoint/2010/main" val="208906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a:t>The Individual’s Demand Curve</a:t>
            </a:r>
          </a:p>
        </p:txBody>
      </p:sp>
      <mc:AlternateContent xmlns:mc="http://schemas.openxmlformats.org/markup-compatibility/2006" xmlns:a14="http://schemas.microsoft.com/office/drawing/2010/main">
        <mc:Choice Requires="a14">
          <p:sp>
            <p:nvSpPr>
              <p:cNvPr id="57347" name="Content Placeholder 2"/>
              <p:cNvSpPr>
                <a:spLocks noGrp="1"/>
              </p:cNvSpPr>
              <p:nvPr>
                <p:ph idx="1"/>
              </p:nvPr>
            </p:nvSpPr>
            <p:spPr/>
            <p:txBody>
              <a:bodyPr/>
              <a:lstStyle/>
              <a:p>
                <a:r>
                  <a:rPr lang="en-US" altLang="en-US" dirty="0"/>
                  <a:t>An individual’s demand for </a:t>
                </a:r>
                <a:r>
                  <a:rPr lang="en-US" altLang="en-US" i="1" dirty="0"/>
                  <a:t>x</a:t>
                </a:r>
                <a:r>
                  <a:rPr lang="en-US" altLang="en-US" dirty="0"/>
                  <a:t> </a:t>
                </a:r>
              </a:p>
              <a:p>
                <a:pPr lvl="1">
                  <a:lnSpc>
                    <a:spcPct val="150000"/>
                  </a:lnSpc>
                </a:pPr>
                <a:r>
                  <a:rPr lang="en-US" altLang="en-US" dirty="0"/>
                  <a:t>Depends on preferences, all prices, and income: </a:t>
                </a:r>
                <a:r>
                  <a:rPr lang="en-US" altLang="en-US" i="1" dirty="0">
                    <a:solidFill>
                      <a:srgbClr val="FF0000"/>
                    </a:solidFill>
                  </a:rPr>
                  <a:t>x</a:t>
                </a:r>
                <a:r>
                  <a:rPr lang="en-US" altLang="en-US" dirty="0">
                    <a:solidFill>
                      <a:srgbClr val="FF0000"/>
                    </a:solidFill>
                  </a:rPr>
                  <a:t>* = </a:t>
                </a:r>
                <a:r>
                  <a:rPr lang="en-US" altLang="en-US" i="1" dirty="0">
                    <a:solidFill>
                      <a:srgbClr val="FF0000"/>
                    </a:solidFill>
                  </a:rPr>
                  <a:t>x</a:t>
                </a:r>
                <a:r>
                  <a:rPr lang="en-US" altLang="en-US" dirty="0">
                    <a:solidFill>
                      <a:srgbClr val="FF0000"/>
                    </a:solidFill>
                  </a:rPr>
                  <a:t>(</a:t>
                </a:r>
                <a:r>
                  <a:rPr lang="en-US" altLang="en-US" i="1" dirty="0" err="1">
                    <a:solidFill>
                      <a:srgbClr val="FF0000"/>
                    </a:solidFill>
                  </a:rPr>
                  <a:t>p</a:t>
                </a:r>
                <a:r>
                  <a:rPr lang="en-US" altLang="en-US" i="1" baseline="-25000" dirty="0" err="1">
                    <a:solidFill>
                      <a:srgbClr val="FF0000"/>
                    </a:solidFill>
                  </a:rPr>
                  <a:t>x</a:t>
                </a:r>
                <a:r>
                  <a:rPr lang="en-US" altLang="en-US" dirty="0" err="1">
                    <a:solidFill>
                      <a:srgbClr val="FF0000"/>
                    </a:solidFill>
                  </a:rPr>
                  <a:t>,</a:t>
                </a:r>
                <a:r>
                  <a:rPr lang="en-US" altLang="en-US" i="1" dirty="0" err="1">
                    <a:solidFill>
                      <a:srgbClr val="FF0000"/>
                    </a:solidFill>
                  </a:rPr>
                  <a:t>p</a:t>
                </a:r>
                <a:r>
                  <a:rPr lang="en-US" altLang="en-US" i="1" baseline="-25000" dirty="0" err="1">
                    <a:solidFill>
                      <a:srgbClr val="FF0000"/>
                    </a:solidFill>
                  </a:rPr>
                  <a:t>y</a:t>
                </a:r>
                <a:r>
                  <a:rPr lang="en-US" altLang="en-US" dirty="0" err="1">
                    <a:solidFill>
                      <a:srgbClr val="FF0000"/>
                    </a:solidFill>
                  </a:rPr>
                  <a:t>,</a:t>
                </a:r>
                <a:r>
                  <a:rPr lang="en-US" altLang="en-US" i="1" dirty="0" err="1">
                    <a:solidFill>
                      <a:srgbClr val="FF0000"/>
                    </a:solidFill>
                    <a:latin typeface="Verdana" pitchFamily="34" charset="0"/>
                  </a:rPr>
                  <a:t>I</a:t>
                </a:r>
                <a:r>
                  <a:rPr lang="en-US" altLang="en-US" dirty="0">
                    <a:solidFill>
                      <a:srgbClr val="FF0000"/>
                    </a:solidFill>
                  </a:rPr>
                  <a:t>)</a:t>
                </a:r>
              </a:p>
              <a:p>
                <a:pPr lvl="1">
                  <a:lnSpc>
                    <a:spcPct val="110000"/>
                  </a:lnSpc>
                </a:pPr>
                <a:r>
                  <a:rPr lang="en-US" altLang="en-US" dirty="0"/>
                  <a:t>Demand curve is derived by assuming that income (</a:t>
                </a:r>
                <a14:m>
                  <m:oMath xmlns:m="http://schemas.openxmlformats.org/officeDocument/2006/math">
                    <m:r>
                      <a:rPr lang="en-US" altLang="en-US" b="0" i="1" smtClean="0">
                        <a:latin typeface="Cambria Math" panose="02040503050406030204" pitchFamily="18" charset="0"/>
                      </a:rPr>
                      <m:t>𝐼</m:t>
                    </m:r>
                  </m:oMath>
                </a14:m>
                <a:r>
                  <a:rPr lang="en-US" altLang="en-US" dirty="0"/>
                  <a:t>) and the price of </a:t>
                </a:r>
                <a14:m>
                  <m:oMath xmlns:m="http://schemas.openxmlformats.org/officeDocument/2006/math">
                    <m:r>
                      <a:rPr lang="en-US" altLang="en-US" i="1" dirty="0" smtClean="0">
                        <a:latin typeface="Cambria Math" panose="02040503050406030204" pitchFamily="18" charset="0"/>
                      </a:rPr>
                      <m:t>𝑦</m:t>
                    </m:r>
                  </m:oMath>
                </a14:m>
                <a:r>
                  <a:rPr lang="en-US" altLang="en-US" dirty="0"/>
                  <a:t> (</a:t>
                </a:r>
                <a14:m>
                  <m:oMath xmlns:m="http://schemas.openxmlformats.org/officeDocument/2006/math">
                    <m:r>
                      <a:rPr lang="en-US" altLang="en-US" i="1" dirty="0" smtClean="0">
                        <a:latin typeface="Cambria Math" panose="02040503050406030204" pitchFamily="18" charset="0"/>
                      </a:rPr>
                      <m:t>𝑝</m:t>
                    </m:r>
                    <m:r>
                      <a:rPr lang="en-US" altLang="en-US" i="1" baseline="-25000" dirty="0" err="1" smtClean="0">
                        <a:latin typeface="Cambria Math" panose="02040503050406030204" pitchFamily="18" charset="0"/>
                      </a:rPr>
                      <m:t>𝑦</m:t>
                    </m:r>
                  </m:oMath>
                </a14:m>
                <a:r>
                  <a:rPr lang="en-US" altLang="en-US" dirty="0"/>
                  <a:t>) are held constant</a:t>
                </a:r>
              </a:p>
              <a:p>
                <a:pPr lvl="1">
                  <a:lnSpc>
                    <a:spcPct val="110000"/>
                  </a:lnSpc>
                </a:pPr>
                <a:r>
                  <a:rPr lang="en-US" altLang="en-US" dirty="0"/>
                  <a:t>Shows the relationship between the price of a good and the quantity of that good purchased by an individual </a:t>
                </a:r>
              </a:p>
              <a:p>
                <a:pPr lvl="1">
                  <a:lnSpc>
                    <a:spcPct val="110000"/>
                  </a:lnSpc>
                </a:pPr>
                <a:endParaRPr lang="en-US" altLang="en-US" dirty="0"/>
              </a:p>
              <a:p>
                <a:endParaRPr lang="en-US" altLang="en-US" dirty="0"/>
              </a:p>
            </p:txBody>
          </p:sp>
        </mc:Choice>
        <mc:Fallback xmlns="">
          <p:sp>
            <p:nvSpPr>
              <p:cNvPr id="57347" name="Content Placeholder 2"/>
              <p:cNvSpPr>
                <a:spLocks noGrp="1" noRot="1" noChangeAspect="1" noMove="1" noResize="1" noEditPoints="1" noAdjustHandles="1" noChangeArrowheads="1" noChangeShapeType="1" noTextEdit="1"/>
              </p:cNvSpPr>
              <p:nvPr>
                <p:ph idx="1"/>
              </p:nvPr>
            </p:nvSpPr>
            <p:spPr>
              <a:blipFill>
                <a:blip r:embed="rId3"/>
                <a:stretch>
                  <a:fillRect l="-1786" t="-1647" r="-2857" b="-11176"/>
                </a:stretch>
              </a:blipFill>
            </p:spPr>
            <p:txBody>
              <a:bodyPr/>
              <a:lstStyle/>
              <a:p>
                <a:r>
                  <a:rPr lang="en-US">
                    <a:noFill/>
                  </a:rPr>
                  <a:t> </a:t>
                </a:r>
              </a:p>
            </p:txBody>
          </p:sp>
        </mc:Fallback>
      </mc:AlternateContent>
      <p:sp>
        <p:nvSpPr>
          <p:cNvPr id="6" name="Slide Number Placeholder 5"/>
          <p:cNvSpPr>
            <a:spLocks noGrp="1"/>
          </p:cNvSpPr>
          <p:nvPr>
            <p:ph type="sldNum" sz="quarter" idx="11"/>
          </p:nvPr>
        </p:nvSpPr>
        <p:spPr/>
        <p:txBody>
          <a:bodyPr/>
          <a:lstStyle/>
          <a:p>
            <a:pPr>
              <a:defRPr/>
            </a:pPr>
            <a:fld id="{7A358830-AE98-46B2-A2B6-7EC7C6AAE143}" type="slidenum">
              <a:rPr lang="en-US" smtClean="0"/>
              <a:pPr>
                <a:defRPr/>
              </a:pPr>
              <a:t>17</a:t>
            </a:fld>
            <a:endParaRPr lang="en-US"/>
          </a:p>
        </p:txBody>
      </p:sp>
    </p:spTree>
    <p:extLst>
      <p:ext uri="{BB962C8B-B14F-4D97-AF65-F5344CB8AC3E}">
        <p14:creationId xmlns:p14="http://schemas.microsoft.com/office/powerpoint/2010/main" val="2326641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5.5	</a:t>
            </a:r>
            <a:r>
              <a:rPr lang="en-US" altLang="en-US" sz="2900" dirty="0"/>
              <a:t>Construction of an Individual’s Demand Curve</a:t>
            </a:r>
          </a:p>
        </p:txBody>
      </p:sp>
      <p:sp>
        <p:nvSpPr>
          <p:cNvPr id="58371" name="Text Placeholder 2"/>
          <p:cNvSpPr>
            <a:spLocks noGrp="1"/>
          </p:cNvSpPr>
          <p:nvPr>
            <p:ph sz="half" idx="1"/>
          </p:nvPr>
        </p:nvSpPr>
        <p:spPr>
          <a:xfrm>
            <a:off x="1838397" y="5638136"/>
            <a:ext cx="1028700" cy="507336"/>
          </a:xfrm>
        </p:spPr>
        <p:txBody>
          <a:bodyPr>
            <a:noAutofit/>
          </a:bodyPr>
          <a:lstStyle/>
          <a:p>
            <a:pPr>
              <a:spcBef>
                <a:spcPct val="0"/>
              </a:spcBef>
            </a:pPr>
            <a:r>
              <a:rPr lang="en-US" altLang="en-US" b="1" dirty="0"/>
              <a:t>Panel A</a:t>
            </a:r>
          </a:p>
        </p:txBody>
      </p:sp>
      <p:sp>
        <p:nvSpPr>
          <p:cNvPr id="79" name="Slide Number Placeholder 78"/>
          <p:cNvSpPr>
            <a:spLocks noGrp="1"/>
          </p:cNvSpPr>
          <p:nvPr>
            <p:ph type="sldNum" sz="quarter" idx="11"/>
          </p:nvPr>
        </p:nvSpPr>
        <p:spPr/>
        <p:txBody>
          <a:bodyPr/>
          <a:lstStyle/>
          <a:p>
            <a:pPr>
              <a:defRPr/>
            </a:pPr>
            <a:fld id="{D9B2E531-FADC-494C-ADD0-7C6C333C9B85}" type="slidenum">
              <a:rPr lang="en-US" smtClean="0"/>
              <a:pPr>
                <a:defRPr/>
              </a:pPr>
              <a:t>18</a:t>
            </a:fld>
            <a:endParaRPr lang="en-US" dirty="0"/>
          </a:p>
        </p:txBody>
      </p:sp>
      <p:grpSp>
        <p:nvGrpSpPr>
          <p:cNvPr id="2" name="Group 69"/>
          <p:cNvGrpSpPr>
            <a:grpSpLocks/>
          </p:cNvGrpSpPr>
          <p:nvPr/>
        </p:nvGrpSpPr>
        <p:grpSpPr bwMode="auto">
          <a:xfrm>
            <a:off x="5524500" y="2133600"/>
            <a:ext cx="3222625" cy="1976438"/>
            <a:chOff x="3456" y="2064"/>
            <a:chExt cx="2030" cy="1245"/>
          </a:xfrm>
        </p:grpSpPr>
        <p:sp>
          <p:nvSpPr>
            <p:cNvPr id="58446" name="Freeform 33"/>
            <p:cNvSpPr>
              <a:spLocks/>
            </p:cNvSpPr>
            <p:nvPr/>
          </p:nvSpPr>
          <p:spPr bwMode="auto">
            <a:xfrm>
              <a:off x="3456" y="2064"/>
              <a:ext cx="1728" cy="1104"/>
            </a:xfrm>
            <a:custGeom>
              <a:avLst/>
              <a:gdLst>
                <a:gd name="T0" fmla="*/ 0 w 1728"/>
                <a:gd name="T1" fmla="*/ 0 h 1104"/>
                <a:gd name="T2" fmla="*/ 624 w 1728"/>
                <a:gd name="T3" fmla="*/ 624 h 1104"/>
                <a:gd name="T4" fmla="*/ 1728 w 1728"/>
                <a:gd name="T5" fmla="*/ 1104 h 1104"/>
                <a:gd name="T6" fmla="*/ 0 60000 65536"/>
                <a:gd name="T7" fmla="*/ 0 60000 65536"/>
                <a:gd name="T8" fmla="*/ 0 60000 65536"/>
                <a:gd name="T9" fmla="*/ 0 w 1728"/>
                <a:gd name="T10" fmla="*/ 0 h 1104"/>
                <a:gd name="T11" fmla="*/ 1728 w 1728"/>
                <a:gd name="T12" fmla="*/ 1104 h 1104"/>
              </a:gdLst>
              <a:ahLst/>
              <a:cxnLst>
                <a:cxn ang="T6">
                  <a:pos x="T0" y="T1"/>
                </a:cxn>
                <a:cxn ang="T7">
                  <a:pos x="T2" y="T3"/>
                </a:cxn>
                <a:cxn ang="T8">
                  <a:pos x="T4" y="T5"/>
                </a:cxn>
              </a:cxnLst>
              <a:rect l="T9" t="T10" r="T11" b="T12"/>
              <a:pathLst>
                <a:path w="1728" h="1104">
                  <a:moveTo>
                    <a:pt x="0" y="0"/>
                  </a:moveTo>
                  <a:cubicBezTo>
                    <a:pt x="168" y="220"/>
                    <a:pt x="336" y="440"/>
                    <a:pt x="624" y="624"/>
                  </a:cubicBezTo>
                  <a:cubicBezTo>
                    <a:pt x="912" y="808"/>
                    <a:pt x="1320" y="956"/>
                    <a:pt x="1728" y="1104"/>
                  </a:cubicBezTo>
                </a:path>
              </a:pathLst>
            </a:custGeom>
            <a:noFill/>
            <a:ln w="28575" cap="flat" cmpd="sng">
              <a:solidFill>
                <a:srgbClr val="C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58447" name="Text Box 46"/>
            <p:cNvSpPr txBox="1">
              <a:spLocks noChangeArrowheads="1"/>
            </p:cNvSpPr>
            <p:nvPr/>
          </p:nvSpPr>
          <p:spPr bwMode="auto">
            <a:xfrm>
              <a:off x="5184" y="3076"/>
              <a:ext cx="3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solidFill>
                    <a:srgbClr val="C00000"/>
                  </a:solidFill>
                </a:rPr>
                <a:t>x</a:t>
              </a:r>
              <a:endParaRPr lang="en-US" altLang="en-US" sz="1800">
                <a:solidFill>
                  <a:srgbClr val="C00000"/>
                </a:solidFill>
              </a:endParaRPr>
            </a:p>
          </p:txBody>
        </p:sp>
      </p:grpSp>
      <p:grpSp>
        <p:nvGrpSpPr>
          <p:cNvPr id="3" name="Group 86"/>
          <p:cNvGrpSpPr>
            <a:grpSpLocks/>
          </p:cNvGrpSpPr>
          <p:nvPr/>
        </p:nvGrpSpPr>
        <p:grpSpPr bwMode="auto">
          <a:xfrm>
            <a:off x="209550" y="762000"/>
            <a:ext cx="4603750" cy="4151313"/>
            <a:chOff x="209550" y="762000"/>
            <a:chExt cx="4603750" cy="4151313"/>
          </a:xfrm>
        </p:grpSpPr>
        <p:grpSp>
          <p:nvGrpSpPr>
            <p:cNvPr id="58440" name="Group 83"/>
            <p:cNvGrpSpPr>
              <a:grpSpLocks/>
            </p:cNvGrpSpPr>
            <p:nvPr/>
          </p:nvGrpSpPr>
          <p:grpSpPr bwMode="auto">
            <a:xfrm>
              <a:off x="209550" y="762000"/>
              <a:ext cx="1466850" cy="3810000"/>
              <a:chOff x="209550" y="762000"/>
              <a:chExt cx="1466850" cy="3810000"/>
            </a:xfrm>
          </p:grpSpPr>
          <p:sp>
            <p:nvSpPr>
              <p:cNvPr id="58444" name="Line 4"/>
              <p:cNvSpPr>
                <a:spLocks noChangeShapeType="1"/>
              </p:cNvSpPr>
              <p:nvPr/>
            </p:nvSpPr>
            <p:spPr bwMode="auto">
              <a:xfrm>
                <a:off x="800100" y="1219200"/>
                <a:ext cx="0" cy="3352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8445" name="Text Box 8"/>
              <p:cNvSpPr txBox="1">
                <a:spLocks noChangeArrowheads="1"/>
              </p:cNvSpPr>
              <p:nvPr/>
            </p:nvSpPr>
            <p:spPr bwMode="auto">
              <a:xfrm>
                <a:off x="209550" y="762000"/>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Quantity of </a:t>
                </a:r>
                <a:r>
                  <a:rPr lang="en-US" altLang="en-US" sz="1800" i="1"/>
                  <a:t>y</a:t>
                </a:r>
                <a:endParaRPr lang="en-US" altLang="en-US" sz="1800"/>
              </a:p>
            </p:txBody>
          </p:sp>
        </p:grpSp>
        <p:grpSp>
          <p:nvGrpSpPr>
            <p:cNvPr id="58441" name="Group 82"/>
            <p:cNvGrpSpPr>
              <a:grpSpLocks/>
            </p:cNvGrpSpPr>
            <p:nvPr/>
          </p:nvGrpSpPr>
          <p:grpSpPr bwMode="auto">
            <a:xfrm>
              <a:off x="800100" y="4546600"/>
              <a:ext cx="4013200" cy="366713"/>
              <a:chOff x="800100" y="4546600"/>
              <a:chExt cx="4013200" cy="366713"/>
            </a:xfrm>
          </p:grpSpPr>
          <p:sp>
            <p:nvSpPr>
              <p:cNvPr id="58442" name="Line 5"/>
              <p:cNvSpPr>
                <a:spLocks noChangeShapeType="1"/>
              </p:cNvSpPr>
              <p:nvPr/>
            </p:nvSpPr>
            <p:spPr bwMode="auto">
              <a:xfrm>
                <a:off x="800100" y="4572000"/>
                <a:ext cx="3581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8443" name="Text Box 9"/>
              <p:cNvSpPr txBox="1">
                <a:spLocks noChangeArrowheads="1"/>
              </p:cNvSpPr>
              <p:nvPr/>
            </p:nvSpPr>
            <p:spPr bwMode="auto">
              <a:xfrm>
                <a:off x="3346450" y="4546600"/>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Quantity of </a:t>
                </a:r>
                <a:r>
                  <a:rPr lang="en-US" altLang="en-US" sz="1800" i="1"/>
                  <a:t>x</a:t>
                </a:r>
                <a:endParaRPr lang="en-US" altLang="en-US" sz="1800"/>
              </a:p>
            </p:txBody>
          </p:sp>
        </p:grpSp>
      </p:grpSp>
      <p:grpSp>
        <p:nvGrpSpPr>
          <p:cNvPr id="7" name="Group 87"/>
          <p:cNvGrpSpPr>
            <a:grpSpLocks/>
          </p:cNvGrpSpPr>
          <p:nvPr/>
        </p:nvGrpSpPr>
        <p:grpSpPr bwMode="auto">
          <a:xfrm>
            <a:off x="4559300" y="838200"/>
            <a:ext cx="4356100" cy="4081463"/>
            <a:chOff x="4559300" y="838200"/>
            <a:chExt cx="4356100" cy="4081016"/>
          </a:xfrm>
        </p:grpSpPr>
        <p:grpSp>
          <p:nvGrpSpPr>
            <p:cNvPr id="58434" name="Group 85"/>
            <p:cNvGrpSpPr>
              <a:grpSpLocks/>
            </p:cNvGrpSpPr>
            <p:nvPr/>
          </p:nvGrpSpPr>
          <p:grpSpPr bwMode="auto">
            <a:xfrm>
              <a:off x="4991100" y="4552503"/>
              <a:ext cx="3924300" cy="366713"/>
              <a:chOff x="4991100" y="4552503"/>
              <a:chExt cx="3924300" cy="366713"/>
            </a:xfrm>
          </p:grpSpPr>
          <p:sp>
            <p:nvSpPr>
              <p:cNvPr id="58438" name="Line 6"/>
              <p:cNvSpPr>
                <a:spLocks noChangeShapeType="1"/>
              </p:cNvSpPr>
              <p:nvPr/>
            </p:nvSpPr>
            <p:spPr bwMode="auto">
              <a:xfrm>
                <a:off x="4991100" y="4572000"/>
                <a:ext cx="3505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8439" name="Text Box 10"/>
              <p:cNvSpPr txBox="1">
                <a:spLocks noChangeArrowheads="1"/>
              </p:cNvSpPr>
              <p:nvPr/>
            </p:nvSpPr>
            <p:spPr bwMode="auto">
              <a:xfrm>
                <a:off x="7448550" y="4552503"/>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Quantity of </a:t>
                </a:r>
                <a:r>
                  <a:rPr lang="en-US" altLang="en-US" sz="1800" i="1"/>
                  <a:t>x</a:t>
                </a:r>
                <a:endParaRPr lang="en-US" altLang="en-US" sz="1800"/>
              </a:p>
            </p:txBody>
          </p:sp>
        </p:grpSp>
        <p:grpSp>
          <p:nvGrpSpPr>
            <p:cNvPr id="58435" name="Group 84"/>
            <p:cNvGrpSpPr>
              <a:grpSpLocks/>
            </p:cNvGrpSpPr>
            <p:nvPr/>
          </p:nvGrpSpPr>
          <p:grpSpPr bwMode="auto">
            <a:xfrm>
              <a:off x="4559300" y="838200"/>
              <a:ext cx="431800" cy="3733800"/>
              <a:chOff x="4559300" y="838200"/>
              <a:chExt cx="431800" cy="3733800"/>
            </a:xfrm>
          </p:grpSpPr>
          <p:sp>
            <p:nvSpPr>
              <p:cNvPr id="58436" name="Line 7"/>
              <p:cNvSpPr>
                <a:spLocks noChangeShapeType="1"/>
              </p:cNvSpPr>
              <p:nvPr/>
            </p:nvSpPr>
            <p:spPr bwMode="auto">
              <a:xfrm>
                <a:off x="4991100" y="1219200"/>
                <a:ext cx="0" cy="3352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8437" name="Text Box 11"/>
              <p:cNvSpPr txBox="1">
                <a:spLocks noChangeArrowheads="1"/>
              </p:cNvSpPr>
              <p:nvPr/>
            </p:nvSpPr>
            <p:spPr bwMode="auto">
              <a:xfrm>
                <a:off x="4559300" y="838200"/>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p</a:t>
                </a:r>
                <a:r>
                  <a:rPr lang="en-US" altLang="en-US" sz="1800" i="1" baseline="-25000"/>
                  <a:t>x</a:t>
                </a:r>
                <a:endParaRPr lang="en-US" altLang="en-US" sz="1800" baseline="-25000"/>
              </a:p>
            </p:txBody>
          </p:sp>
        </p:grpSp>
      </p:grpSp>
      <p:grpSp>
        <p:nvGrpSpPr>
          <p:cNvPr id="10" name="Group 77"/>
          <p:cNvGrpSpPr>
            <a:grpSpLocks/>
          </p:cNvGrpSpPr>
          <p:nvPr/>
        </p:nvGrpSpPr>
        <p:grpSpPr bwMode="auto">
          <a:xfrm>
            <a:off x="5994400" y="2870200"/>
            <a:ext cx="479425" cy="2063750"/>
            <a:chOff x="5994400" y="2870201"/>
            <a:chExt cx="479425" cy="2064266"/>
          </a:xfrm>
        </p:grpSpPr>
        <p:sp>
          <p:nvSpPr>
            <p:cNvPr id="58431" name="Text Box 37"/>
            <p:cNvSpPr txBox="1">
              <a:spLocks noChangeArrowheads="1"/>
            </p:cNvSpPr>
            <p:nvPr/>
          </p:nvSpPr>
          <p:spPr bwMode="auto">
            <a:xfrm>
              <a:off x="5994400" y="4565135"/>
              <a:ext cx="479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p>
          </p:txBody>
        </p:sp>
        <p:sp>
          <p:nvSpPr>
            <p:cNvPr id="58432" name="Line 38"/>
            <p:cNvSpPr>
              <a:spLocks noChangeShapeType="1"/>
            </p:cNvSpPr>
            <p:nvPr/>
          </p:nvSpPr>
          <p:spPr bwMode="auto">
            <a:xfrm flipV="1">
              <a:off x="6210300" y="2895601"/>
              <a:ext cx="0" cy="1676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8433" name="Oval 44"/>
            <p:cNvSpPr>
              <a:spLocks noChangeArrowheads="1"/>
            </p:cNvSpPr>
            <p:nvPr/>
          </p:nvSpPr>
          <p:spPr bwMode="auto">
            <a:xfrm>
              <a:off x="6184900" y="2870201"/>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grpSp>
        <p:nvGrpSpPr>
          <p:cNvPr id="11" name="Group 80"/>
          <p:cNvGrpSpPr>
            <a:grpSpLocks/>
          </p:cNvGrpSpPr>
          <p:nvPr/>
        </p:nvGrpSpPr>
        <p:grpSpPr bwMode="auto">
          <a:xfrm>
            <a:off x="4503738" y="2698750"/>
            <a:ext cx="1706562" cy="368300"/>
            <a:chOff x="4504068" y="2698235"/>
            <a:chExt cx="1706232" cy="369332"/>
          </a:xfrm>
        </p:grpSpPr>
        <p:sp>
          <p:nvSpPr>
            <p:cNvPr id="58429" name="Line 39"/>
            <p:cNvSpPr>
              <a:spLocks noChangeShapeType="1"/>
            </p:cNvSpPr>
            <p:nvPr/>
          </p:nvSpPr>
          <p:spPr bwMode="auto">
            <a:xfrm flipH="1">
              <a:off x="4991100" y="2895601"/>
              <a:ext cx="1219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8430" name="Text Box 48"/>
            <p:cNvSpPr txBox="1">
              <a:spLocks noChangeArrowheads="1"/>
            </p:cNvSpPr>
            <p:nvPr/>
          </p:nvSpPr>
          <p:spPr bwMode="auto">
            <a:xfrm>
              <a:off x="4504068" y="2698235"/>
              <a:ext cx="669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p</a:t>
              </a:r>
              <a:r>
                <a:rPr lang="en-US" altLang="en-US" sz="1800" i="1" baseline="-25000"/>
                <a:t>x</a:t>
              </a:r>
              <a:r>
                <a:rPr lang="en-US" altLang="en-US" sz="1800"/>
                <a:t>’’</a:t>
              </a:r>
            </a:p>
          </p:txBody>
        </p:sp>
      </p:grpSp>
      <p:grpSp>
        <p:nvGrpSpPr>
          <p:cNvPr id="12" name="Group 89"/>
          <p:cNvGrpSpPr>
            <a:grpSpLocks/>
          </p:cNvGrpSpPr>
          <p:nvPr/>
        </p:nvGrpSpPr>
        <p:grpSpPr bwMode="auto">
          <a:xfrm>
            <a:off x="1590675" y="1828800"/>
            <a:ext cx="1914526" cy="2362200"/>
            <a:chOff x="1590855" y="1828800"/>
            <a:chExt cx="1914344" cy="2362726"/>
          </a:xfrm>
        </p:grpSpPr>
        <p:sp>
          <p:nvSpPr>
            <p:cNvPr id="58427" name="Freeform 19"/>
            <p:cNvSpPr>
              <a:spLocks/>
            </p:cNvSpPr>
            <p:nvPr/>
          </p:nvSpPr>
          <p:spPr bwMode="auto">
            <a:xfrm>
              <a:off x="1590855" y="1828800"/>
              <a:ext cx="1524000" cy="2057400"/>
            </a:xfrm>
            <a:custGeom>
              <a:avLst/>
              <a:gdLst>
                <a:gd name="T0" fmla="*/ 0 w 864"/>
                <a:gd name="T1" fmla="*/ 0 h 1296"/>
                <a:gd name="T2" fmla="*/ 2147483647 w 864"/>
                <a:gd name="T3" fmla="*/ 2147483647 h 1296"/>
                <a:gd name="T4" fmla="*/ 2147483647 w 864"/>
                <a:gd name="T5" fmla="*/ 2147483647 h 1296"/>
                <a:gd name="T6" fmla="*/ 0 60000 65536"/>
                <a:gd name="T7" fmla="*/ 0 60000 65536"/>
                <a:gd name="T8" fmla="*/ 0 60000 65536"/>
                <a:gd name="T9" fmla="*/ 0 w 864"/>
                <a:gd name="T10" fmla="*/ 0 h 1296"/>
                <a:gd name="T11" fmla="*/ 864 w 864"/>
                <a:gd name="T12" fmla="*/ 1296 h 1296"/>
              </a:gdLst>
              <a:ahLst/>
              <a:cxnLst>
                <a:cxn ang="T6">
                  <a:pos x="T0" y="T1"/>
                </a:cxn>
                <a:cxn ang="T7">
                  <a:pos x="T2" y="T3"/>
                </a:cxn>
                <a:cxn ang="T8">
                  <a:pos x="T4" y="T5"/>
                </a:cxn>
              </a:cxnLst>
              <a:rect l="T9" t="T10" r="T11" b="T12"/>
              <a:pathLst>
                <a:path w="864" h="1296">
                  <a:moveTo>
                    <a:pt x="0" y="0"/>
                  </a:moveTo>
                  <a:cubicBezTo>
                    <a:pt x="24" y="300"/>
                    <a:pt x="48" y="600"/>
                    <a:pt x="192" y="816"/>
                  </a:cubicBezTo>
                  <a:cubicBezTo>
                    <a:pt x="336" y="1032"/>
                    <a:pt x="600" y="1164"/>
                    <a:pt x="864" y="1296"/>
                  </a:cubicBezTo>
                </a:path>
              </a:pathLst>
            </a:custGeom>
            <a:noFill/>
            <a:ln w="28575" cap="flat" cmpd="sng">
              <a:solidFill>
                <a:srgbClr val="C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8428" name="Text Box 22"/>
            <p:cNvSpPr txBox="1">
              <a:spLocks noChangeArrowheads="1"/>
            </p:cNvSpPr>
            <p:nvPr/>
          </p:nvSpPr>
          <p:spPr bwMode="auto">
            <a:xfrm>
              <a:off x="3025774" y="3822194"/>
              <a:ext cx="479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solidFill>
                    <a:srgbClr val="C00000"/>
                  </a:solidFill>
                </a:rPr>
                <a:t>U</a:t>
              </a:r>
              <a:r>
                <a:rPr lang="en-US" altLang="en-US" sz="1800" baseline="-25000" dirty="0">
                  <a:solidFill>
                    <a:srgbClr val="C00000"/>
                  </a:solidFill>
                </a:rPr>
                <a:t>2</a:t>
              </a:r>
            </a:p>
          </p:txBody>
        </p:sp>
      </p:grpSp>
      <p:grpSp>
        <p:nvGrpSpPr>
          <p:cNvPr id="13" name="Group 72"/>
          <p:cNvGrpSpPr>
            <a:grpSpLocks/>
          </p:cNvGrpSpPr>
          <p:nvPr/>
        </p:nvGrpSpPr>
        <p:grpSpPr bwMode="auto">
          <a:xfrm>
            <a:off x="800100" y="1524000"/>
            <a:ext cx="3222625" cy="3640138"/>
            <a:chOff x="800100" y="1524000"/>
            <a:chExt cx="3223164" cy="3639806"/>
          </a:xfrm>
        </p:grpSpPr>
        <p:sp>
          <p:nvSpPr>
            <p:cNvPr id="58424" name="Line 13"/>
            <p:cNvSpPr>
              <a:spLocks noChangeShapeType="1"/>
            </p:cNvSpPr>
            <p:nvPr/>
          </p:nvSpPr>
          <p:spPr bwMode="auto">
            <a:xfrm>
              <a:off x="800100" y="1524000"/>
              <a:ext cx="2133600" cy="30480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8425" name="Text Box 50"/>
            <p:cNvSpPr txBox="1">
              <a:spLocks noChangeArrowheads="1"/>
            </p:cNvSpPr>
            <p:nvPr/>
          </p:nvSpPr>
          <p:spPr bwMode="auto">
            <a:xfrm>
              <a:off x="2423064" y="4825252"/>
              <a:ext cx="1600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600" i="1">
                  <a:solidFill>
                    <a:srgbClr val="000099"/>
                  </a:solidFill>
                </a:rPr>
                <a:t>I</a:t>
              </a:r>
              <a:r>
                <a:rPr lang="en-US" altLang="en-US" sz="1600">
                  <a:solidFill>
                    <a:srgbClr val="000099"/>
                  </a:solidFill>
                </a:rPr>
                <a:t> = </a:t>
              </a:r>
              <a:r>
                <a:rPr lang="en-US" altLang="en-US" sz="1600" i="1">
                  <a:solidFill>
                    <a:srgbClr val="000099"/>
                  </a:solidFill>
                </a:rPr>
                <a:t>p</a:t>
              </a:r>
              <a:r>
                <a:rPr lang="en-US" altLang="en-US" sz="1600" i="1" baseline="-25000">
                  <a:solidFill>
                    <a:srgbClr val="000099"/>
                  </a:solidFill>
                </a:rPr>
                <a:t>x</a:t>
              </a:r>
              <a:r>
                <a:rPr lang="en-US" altLang="en-US" sz="1600">
                  <a:solidFill>
                    <a:srgbClr val="000099"/>
                  </a:solidFill>
                </a:rPr>
                <a:t>’’x + </a:t>
              </a:r>
              <a:r>
                <a:rPr lang="en-US" altLang="en-US" sz="1600" i="1">
                  <a:solidFill>
                    <a:srgbClr val="000099"/>
                  </a:solidFill>
                </a:rPr>
                <a:t>p</a:t>
              </a:r>
              <a:r>
                <a:rPr lang="en-US" altLang="en-US" sz="1600" i="1" baseline="-25000">
                  <a:solidFill>
                    <a:srgbClr val="000099"/>
                  </a:solidFill>
                </a:rPr>
                <a:t>y</a:t>
              </a:r>
              <a:r>
                <a:rPr lang="en-US" altLang="en-US" sz="1600" i="1">
                  <a:solidFill>
                    <a:srgbClr val="000099"/>
                  </a:solidFill>
                </a:rPr>
                <a:t>y</a:t>
              </a:r>
              <a:endParaRPr lang="en-US" altLang="en-US" sz="1600" baseline="-25000">
                <a:solidFill>
                  <a:srgbClr val="000099"/>
                </a:solidFill>
              </a:endParaRPr>
            </a:p>
          </p:txBody>
        </p:sp>
        <p:sp>
          <p:nvSpPr>
            <p:cNvPr id="58426" name="Line 56"/>
            <p:cNvSpPr>
              <a:spLocks noChangeShapeType="1"/>
            </p:cNvSpPr>
            <p:nvPr/>
          </p:nvSpPr>
          <p:spPr bwMode="auto">
            <a:xfrm flipH="1" flipV="1">
              <a:off x="2682814" y="4276546"/>
              <a:ext cx="71888" cy="542745"/>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14" name="Group 76"/>
          <p:cNvGrpSpPr>
            <a:grpSpLocks/>
          </p:cNvGrpSpPr>
          <p:nvPr/>
        </p:nvGrpSpPr>
        <p:grpSpPr bwMode="auto">
          <a:xfrm>
            <a:off x="5461000" y="2320925"/>
            <a:ext cx="479425" cy="2613025"/>
            <a:chOff x="5461000" y="2320507"/>
            <a:chExt cx="479425" cy="2613960"/>
          </a:xfrm>
        </p:grpSpPr>
        <p:sp>
          <p:nvSpPr>
            <p:cNvPr id="58421" name="Text Box 34"/>
            <p:cNvSpPr txBox="1">
              <a:spLocks noChangeArrowheads="1"/>
            </p:cNvSpPr>
            <p:nvPr/>
          </p:nvSpPr>
          <p:spPr bwMode="auto">
            <a:xfrm>
              <a:off x="5461000" y="4565135"/>
              <a:ext cx="479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p>
          </p:txBody>
        </p:sp>
        <p:sp>
          <p:nvSpPr>
            <p:cNvPr id="58422" name="Line 35"/>
            <p:cNvSpPr>
              <a:spLocks noChangeShapeType="1"/>
            </p:cNvSpPr>
            <p:nvPr/>
          </p:nvSpPr>
          <p:spPr bwMode="auto">
            <a:xfrm flipV="1">
              <a:off x="5694153" y="2362201"/>
              <a:ext cx="0" cy="2209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8423" name="Oval 43"/>
            <p:cNvSpPr>
              <a:spLocks noChangeArrowheads="1"/>
            </p:cNvSpPr>
            <p:nvPr/>
          </p:nvSpPr>
          <p:spPr bwMode="auto">
            <a:xfrm>
              <a:off x="5652459" y="2320507"/>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grpSp>
        <p:nvGrpSpPr>
          <p:cNvPr id="15" name="Group 79"/>
          <p:cNvGrpSpPr>
            <a:grpSpLocks/>
          </p:cNvGrpSpPr>
          <p:nvPr/>
        </p:nvGrpSpPr>
        <p:grpSpPr bwMode="auto">
          <a:xfrm>
            <a:off x="4502150" y="2178050"/>
            <a:ext cx="1127125" cy="368300"/>
            <a:chOff x="4502001" y="2177535"/>
            <a:chExt cx="1127454" cy="369332"/>
          </a:xfrm>
        </p:grpSpPr>
        <p:sp>
          <p:nvSpPr>
            <p:cNvPr id="58419" name="Line 36"/>
            <p:cNvSpPr>
              <a:spLocks noChangeShapeType="1"/>
            </p:cNvSpPr>
            <p:nvPr/>
          </p:nvSpPr>
          <p:spPr bwMode="auto">
            <a:xfrm flipH="1">
              <a:off x="5019855" y="2362201"/>
              <a:ext cx="609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8420" name="Text Box 47"/>
            <p:cNvSpPr txBox="1">
              <a:spLocks noChangeArrowheads="1"/>
            </p:cNvSpPr>
            <p:nvPr/>
          </p:nvSpPr>
          <p:spPr bwMode="auto">
            <a:xfrm>
              <a:off x="4502001" y="2177535"/>
              <a:ext cx="669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p</a:t>
              </a:r>
              <a:r>
                <a:rPr lang="en-US" altLang="en-US" sz="1800" i="1" baseline="-25000"/>
                <a:t>x</a:t>
              </a:r>
              <a:r>
                <a:rPr lang="en-US" altLang="en-US" sz="1800"/>
                <a:t>’</a:t>
              </a:r>
            </a:p>
          </p:txBody>
        </p:sp>
      </p:grpSp>
      <p:grpSp>
        <p:nvGrpSpPr>
          <p:cNvPr id="16" name="Group 88"/>
          <p:cNvGrpSpPr>
            <a:grpSpLocks/>
          </p:cNvGrpSpPr>
          <p:nvPr/>
        </p:nvGrpSpPr>
        <p:grpSpPr bwMode="auto">
          <a:xfrm>
            <a:off x="1181100" y="1981200"/>
            <a:ext cx="1927225" cy="2241550"/>
            <a:chOff x="1181100" y="1981200"/>
            <a:chExt cx="1927225" cy="2242066"/>
          </a:xfrm>
        </p:grpSpPr>
        <p:sp>
          <p:nvSpPr>
            <p:cNvPr id="58417" name="Freeform 18"/>
            <p:cNvSpPr>
              <a:spLocks/>
            </p:cNvSpPr>
            <p:nvPr/>
          </p:nvSpPr>
          <p:spPr bwMode="auto">
            <a:xfrm>
              <a:off x="1181100" y="1981200"/>
              <a:ext cx="1524000" cy="2057400"/>
            </a:xfrm>
            <a:custGeom>
              <a:avLst/>
              <a:gdLst>
                <a:gd name="T0" fmla="*/ 0 w 864"/>
                <a:gd name="T1" fmla="*/ 0 h 1296"/>
                <a:gd name="T2" fmla="*/ 2147483647 w 864"/>
                <a:gd name="T3" fmla="*/ 2147483647 h 1296"/>
                <a:gd name="T4" fmla="*/ 2147483647 w 864"/>
                <a:gd name="T5" fmla="*/ 2147483647 h 1296"/>
                <a:gd name="T6" fmla="*/ 0 60000 65536"/>
                <a:gd name="T7" fmla="*/ 0 60000 65536"/>
                <a:gd name="T8" fmla="*/ 0 60000 65536"/>
                <a:gd name="T9" fmla="*/ 0 w 864"/>
                <a:gd name="T10" fmla="*/ 0 h 1296"/>
                <a:gd name="T11" fmla="*/ 864 w 864"/>
                <a:gd name="T12" fmla="*/ 1296 h 1296"/>
              </a:gdLst>
              <a:ahLst/>
              <a:cxnLst>
                <a:cxn ang="T6">
                  <a:pos x="T0" y="T1"/>
                </a:cxn>
                <a:cxn ang="T7">
                  <a:pos x="T2" y="T3"/>
                </a:cxn>
                <a:cxn ang="T8">
                  <a:pos x="T4" y="T5"/>
                </a:cxn>
              </a:cxnLst>
              <a:rect l="T9" t="T10" r="T11" b="T12"/>
              <a:pathLst>
                <a:path w="864" h="1296">
                  <a:moveTo>
                    <a:pt x="0" y="0"/>
                  </a:moveTo>
                  <a:cubicBezTo>
                    <a:pt x="24" y="300"/>
                    <a:pt x="48" y="600"/>
                    <a:pt x="192" y="816"/>
                  </a:cubicBezTo>
                  <a:cubicBezTo>
                    <a:pt x="336" y="1032"/>
                    <a:pt x="600" y="1164"/>
                    <a:pt x="864" y="1296"/>
                  </a:cubicBezTo>
                </a:path>
              </a:pathLst>
            </a:custGeom>
            <a:noFill/>
            <a:ln w="28575" cap="flat" cmpd="sng">
              <a:solidFill>
                <a:srgbClr val="C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8418" name="Text Box 21"/>
            <p:cNvSpPr txBox="1">
              <a:spLocks noChangeArrowheads="1"/>
            </p:cNvSpPr>
            <p:nvPr/>
          </p:nvSpPr>
          <p:spPr bwMode="auto">
            <a:xfrm>
              <a:off x="2628900" y="3853934"/>
              <a:ext cx="479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solidFill>
                    <a:srgbClr val="C00000"/>
                  </a:solidFill>
                </a:rPr>
                <a:t>U</a:t>
              </a:r>
              <a:r>
                <a:rPr lang="en-US" altLang="en-US" sz="1800" baseline="-25000" dirty="0">
                  <a:solidFill>
                    <a:srgbClr val="C00000"/>
                  </a:solidFill>
                </a:rPr>
                <a:t>1</a:t>
              </a:r>
            </a:p>
          </p:txBody>
        </p:sp>
      </p:grpSp>
      <p:grpSp>
        <p:nvGrpSpPr>
          <p:cNvPr id="17" name="Group 78"/>
          <p:cNvGrpSpPr>
            <a:grpSpLocks/>
          </p:cNvGrpSpPr>
          <p:nvPr/>
        </p:nvGrpSpPr>
        <p:grpSpPr bwMode="auto">
          <a:xfrm>
            <a:off x="6553200" y="3254375"/>
            <a:ext cx="479425" cy="1679575"/>
            <a:chOff x="6553200" y="3253596"/>
            <a:chExt cx="479425" cy="1680870"/>
          </a:xfrm>
        </p:grpSpPr>
        <p:sp>
          <p:nvSpPr>
            <p:cNvPr id="58414" name="Text Box 40"/>
            <p:cNvSpPr txBox="1">
              <a:spLocks noChangeArrowheads="1"/>
            </p:cNvSpPr>
            <p:nvPr/>
          </p:nvSpPr>
          <p:spPr bwMode="auto">
            <a:xfrm>
              <a:off x="6553200" y="4565134"/>
              <a:ext cx="479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p>
          </p:txBody>
        </p:sp>
        <p:sp>
          <p:nvSpPr>
            <p:cNvPr id="58415" name="Line 41"/>
            <p:cNvSpPr>
              <a:spLocks noChangeShapeType="1"/>
            </p:cNvSpPr>
            <p:nvPr/>
          </p:nvSpPr>
          <p:spPr bwMode="auto">
            <a:xfrm flipV="1">
              <a:off x="6799053" y="3289300"/>
              <a:ext cx="0" cy="1295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8416" name="Oval 45"/>
            <p:cNvSpPr>
              <a:spLocks noChangeArrowheads="1"/>
            </p:cNvSpPr>
            <p:nvPr/>
          </p:nvSpPr>
          <p:spPr bwMode="auto">
            <a:xfrm>
              <a:off x="6766704" y="3253596"/>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grpSp>
        <p:nvGrpSpPr>
          <p:cNvPr id="18" name="Group 81"/>
          <p:cNvGrpSpPr>
            <a:grpSpLocks/>
          </p:cNvGrpSpPr>
          <p:nvPr/>
        </p:nvGrpSpPr>
        <p:grpSpPr bwMode="auto">
          <a:xfrm>
            <a:off x="4502150" y="3111500"/>
            <a:ext cx="2241550" cy="368300"/>
            <a:chOff x="4502001" y="3110984"/>
            <a:chExt cx="2241699" cy="369332"/>
          </a:xfrm>
        </p:grpSpPr>
        <p:sp>
          <p:nvSpPr>
            <p:cNvPr id="58412" name="Line 42"/>
            <p:cNvSpPr>
              <a:spLocks noChangeShapeType="1"/>
            </p:cNvSpPr>
            <p:nvPr/>
          </p:nvSpPr>
          <p:spPr bwMode="auto">
            <a:xfrm flipH="1">
              <a:off x="4991100" y="3302000"/>
              <a:ext cx="1752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8413" name="Text Box 49"/>
            <p:cNvSpPr txBox="1">
              <a:spLocks noChangeArrowheads="1"/>
            </p:cNvSpPr>
            <p:nvPr/>
          </p:nvSpPr>
          <p:spPr bwMode="auto">
            <a:xfrm>
              <a:off x="4502001" y="3110984"/>
              <a:ext cx="657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p</a:t>
              </a:r>
              <a:r>
                <a:rPr lang="en-US" altLang="en-US" sz="1800" i="1" baseline="-25000"/>
                <a:t>x</a:t>
              </a:r>
              <a:r>
                <a:rPr lang="en-US" altLang="en-US" sz="1800"/>
                <a:t>’’’</a:t>
              </a:r>
            </a:p>
          </p:txBody>
        </p:sp>
      </p:grpSp>
      <p:grpSp>
        <p:nvGrpSpPr>
          <p:cNvPr id="19" name="Group 90"/>
          <p:cNvGrpSpPr>
            <a:grpSpLocks/>
          </p:cNvGrpSpPr>
          <p:nvPr/>
        </p:nvGrpSpPr>
        <p:grpSpPr bwMode="auto">
          <a:xfrm>
            <a:off x="2019300" y="1676400"/>
            <a:ext cx="2384425" cy="2317750"/>
            <a:chOff x="2019300" y="1676400"/>
            <a:chExt cx="2384425" cy="2318266"/>
          </a:xfrm>
        </p:grpSpPr>
        <p:sp>
          <p:nvSpPr>
            <p:cNvPr id="58410" name="Freeform 20"/>
            <p:cNvSpPr>
              <a:spLocks/>
            </p:cNvSpPr>
            <p:nvPr/>
          </p:nvSpPr>
          <p:spPr bwMode="auto">
            <a:xfrm>
              <a:off x="2019300" y="1676400"/>
              <a:ext cx="1905000" cy="2133600"/>
            </a:xfrm>
            <a:custGeom>
              <a:avLst/>
              <a:gdLst>
                <a:gd name="T0" fmla="*/ 0 w 864"/>
                <a:gd name="T1" fmla="*/ 0 h 1296"/>
                <a:gd name="T2" fmla="*/ 2147483647 w 864"/>
                <a:gd name="T3" fmla="*/ 2147483647 h 1296"/>
                <a:gd name="T4" fmla="*/ 2147483647 w 864"/>
                <a:gd name="T5" fmla="*/ 2147483647 h 1296"/>
                <a:gd name="T6" fmla="*/ 0 60000 65536"/>
                <a:gd name="T7" fmla="*/ 0 60000 65536"/>
                <a:gd name="T8" fmla="*/ 0 60000 65536"/>
                <a:gd name="T9" fmla="*/ 0 w 864"/>
                <a:gd name="T10" fmla="*/ 0 h 1296"/>
                <a:gd name="T11" fmla="*/ 864 w 864"/>
                <a:gd name="T12" fmla="*/ 1296 h 1296"/>
              </a:gdLst>
              <a:ahLst/>
              <a:cxnLst>
                <a:cxn ang="T6">
                  <a:pos x="T0" y="T1"/>
                </a:cxn>
                <a:cxn ang="T7">
                  <a:pos x="T2" y="T3"/>
                </a:cxn>
                <a:cxn ang="T8">
                  <a:pos x="T4" y="T5"/>
                </a:cxn>
              </a:cxnLst>
              <a:rect l="T9" t="T10" r="T11" b="T12"/>
              <a:pathLst>
                <a:path w="864" h="1296">
                  <a:moveTo>
                    <a:pt x="0" y="0"/>
                  </a:moveTo>
                  <a:cubicBezTo>
                    <a:pt x="24" y="300"/>
                    <a:pt x="48" y="600"/>
                    <a:pt x="192" y="816"/>
                  </a:cubicBezTo>
                  <a:cubicBezTo>
                    <a:pt x="336" y="1032"/>
                    <a:pt x="600" y="1164"/>
                    <a:pt x="864" y="1296"/>
                  </a:cubicBezTo>
                </a:path>
              </a:pathLst>
            </a:custGeom>
            <a:noFill/>
            <a:ln w="28575" cap="flat" cmpd="sng">
              <a:solidFill>
                <a:srgbClr val="C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8411" name="Text Box 23"/>
            <p:cNvSpPr txBox="1">
              <a:spLocks noChangeArrowheads="1"/>
            </p:cNvSpPr>
            <p:nvPr/>
          </p:nvSpPr>
          <p:spPr bwMode="auto">
            <a:xfrm>
              <a:off x="3924300" y="3625334"/>
              <a:ext cx="479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solidFill>
                    <a:srgbClr val="C00000"/>
                  </a:solidFill>
                </a:rPr>
                <a:t>U</a:t>
              </a:r>
              <a:r>
                <a:rPr lang="en-US" altLang="en-US" sz="1800" baseline="-25000" dirty="0">
                  <a:solidFill>
                    <a:srgbClr val="C00000"/>
                  </a:solidFill>
                </a:rPr>
                <a:t>3</a:t>
              </a:r>
            </a:p>
          </p:txBody>
        </p:sp>
      </p:grpSp>
      <p:grpSp>
        <p:nvGrpSpPr>
          <p:cNvPr id="20" name="Group 73"/>
          <p:cNvGrpSpPr>
            <a:grpSpLocks/>
          </p:cNvGrpSpPr>
          <p:nvPr/>
        </p:nvGrpSpPr>
        <p:grpSpPr bwMode="auto">
          <a:xfrm>
            <a:off x="152400" y="1346200"/>
            <a:ext cx="2138363" cy="3784600"/>
            <a:chOff x="152400" y="1346200"/>
            <a:chExt cx="2138392" cy="3785378"/>
          </a:xfrm>
        </p:grpSpPr>
        <p:sp>
          <p:nvSpPr>
            <p:cNvPr id="58406" name="Line 14"/>
            <p:cNvSpPr>
              <a:spLocks noChangeShapeType="1"/>
            </p:cNvSpPr>
            <p:nvPr/>
          </p:nvSpPr>
          <p:spPr bwMode="auto">
            <a:xfrm>
              <a:off x="800100" y="1524000"/>
              <a:ext cx="1143000" cy="30480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8407" name="Text Box 58"/>
            <p:cNvSpPr txBox="1">
              <a:spLocks noChangeArrowheads="1"/>
            </p:cNvSpPr>
            <p:nvPr/>
          </p:nvSpPr>
          <p:spPr bwMode="auto">
            <a:xfrm>
              <a:off x="665192" y="4793024"/>
              <a:ext cx="1625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600" i="1">
                  <a:solidFill>
                    <a:srgbClr val="000099"/>
                  </a:solidFill>
                </a:rPr>
                <a:t>I</a:t>
              </a:r>
              <a:r>
                <a:rPr lang="en-US" altLang="en-US" sz="1600">
                  <a:solidFill>
                    <a:srgbClr val="000099"/>
                  </a:solidFill>
                </a:rPr>
                <a:t> = </a:t>
              </a:r>
              <a:r>
                <a:rPr lang="en-US" altLang="en-US" sz="1600" i="1">
                  <a:solidFill>
                    <a:srgbClr val="000099"/>
                  </a:solidFill>
                </a:rPr>
                <a:t>p</a:t>
              </a:r>
              <a:r>
                <a:rPr lang="en-US" altLang="en-US" sz="1600" i="1" baseline="-25000">
                  <a:solidFill>
                    <a:srgbClr val="000099"/>
                  </a:solidFill>
                </a:rPr>
                <a:t>x</a:t>
              </a:r>
              <a:r>
                <a:rPr lang="en-US" altLang="en-US" sz="1600">
                  <a:solidFill>
                    <a:srgbClr val="000099"/>
                  </a:solidFill>
                </a:rPr>
                <a:t>’x + </a:t>
              </a:r>
              <a:r>
                <a:rPr lang="en-US" altLang="en-US" sz="1600" i="1">
                  <a:solidFill>
                    <a:srgbClr val="000099"/>
                  </a:solidFill>
                </a:rPr>
                <a:t>p</a:t>
              </a:r>
              <a:r>
                <a:rPr lang="en-US" altLang="en-US" sz="1600" i="1" baseline="-25000">
                  <a:solidFill>
                    <a:srgbClr val="000099"/>
                  </a:solidFill>
                </a:rPr>
                <a:t>y</a:t>
              </a:r>
              <a:r>
                <a:rPr lang="en-US" altLang="en-US" sz="1600" i="1">
                  <a:solidFill>
                    <a:srgbClr val="000099"/>
                  </a:solidFill>
                </a:rPr>
                <a:t>y</a:t>
              </a:r>
              <a:endParaRPr lang="en-US" altLang="en-US" sz="1600">
                <a:solidFill>
                  <a:srgbClr val="000099"/>
                </a:solidFill>
              </a:endParaRPr>
            </a:p>
          </p:txBody>
        </p:sp>
        <p:sp>
          <p:nvSpPr>
            <p:cNvPr id="58408" name="Line 59"/>
            <p:cNvSpPr>
              <a:spLocks noChangeShapeType="1"/>
            </p:cNvSpPr>
            <p:nvPr/>
          </p:nvSpPr>
          <p:spPr bwMode="auto">
            <a:xfrm flipV="1">
              <a:off x="1535502" y="3848100"/>
              <a:ext cx="102798" cy="976942"/>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8409" name="Text Box 58"/>
            <p:cNvSpPr txBox="1">
              <a:spLocks noChangeArrowheads="1"/>
            </p:cNvSpPr>
            <p:nvPr/>
          </p:nvSpPr>
          <p:spPr bwMode="auto">
            <a:xfrm>
              <a:off x="152400" y="1346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solidFill>
                    <a:srgbClr val="000099"/>
                  </a:solidFill>
                </a:rPr>
                <a:t>I /</a:t>
              </a:r>
              <a:r>
                <a:rPr lang="en-US" altLang="en-US" sz="1800">
                  <a:solidFill>
                    <a:srgbClr val="000099"/>
                  </a:solidFill>
                </a:rPr>
                <a:t> </a:t>
              </a:r>
              <a:r>
                <a:rPr lang="en-US" altLang="en-US" sz="1800" i="1">
                  <a:solidFill>
                    <a:srgbClr val="000099"/>
                  </a:solidFill>
                </a:rPr>
                <a:t>p</a:t>
              </a:r>
              <a:r>
                <a:rPr lang="en-US" altLang="en-US" sz="1800" i="1" baseline="-25000">
                  <a:solidFill>
                    <a:srgbClr val="000099"/>
                  </a:solidFill>
                </a:rPr>
                <a:t>y</a:t>
              </a:r>
              <a:endParaRPr lang="en-US" altLang="en-US" sz="1800">
                <a:solidFill>
                  <a:srgbClr val="000099"/>
                </a:solidFill>
              </a:endParaRPr>
            </a:p>
          </p:txBody>
        </p:sp>
      </p:grpSp>
      <p:grpSp>
        <p:nvGrpSpPr>
          <p:cNvPr id="21" name="Group 70"/>
          <p:cNvGrpSpPr>
            <a:grpSpLocks/>
          </p:cNvGrpSpPr>
          <p:nvPr/>
        </p:nvGrpSpPr>
        <p:grpSpPr bwMode="auto">
          <a:xfrm>
            <a:off x="800100" y="1268413"/>
            <a:ext cx="3276600" cy="3303587"/>
            <a:chOff x="800100" y="1269132"/>
            <a:chExt cx="3276600" cy="3302868"/>
          </a:xfrm>
        </p:grpSpPr>
        <p:sp>
          <p:nvSpPr>
            <p:cNvPr id="58402" name="Line 12"/>
            <p:cNvSpPr>
              <a:spLocks noChangeShapeType="1"/>
            </p:cNvSpPr>
            <p:nvPr/>
          </p:nvSpPr>
          <p:spPr bwMode="auto">
            <a:xfrm>
              <a:off x="800100" y="1524000"/>
              <a:ext cx="3276600" cy="30480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nvGrpSpPr>
            <p:cNvPr id="58403" name="Group 69"/>
            <p:cNvGrpSpPr>
              <a:grpSpLocks/>
            </p:cNvGrpSpPr>
            <p:nvPr/>
          </p:nvGrpSpPr>
          <p:grpSpPr bwMode="auto">
            <a:xfrm>
              <a:off x="1075426" y="1269132"/>
              <a:ext cx="1617213" cy="496408"/>
              <a:chOff x="1075426" y="1269132"/>
              <a:chExt cx="1617213" cy="496408"/>
            </a:xfrm>
          </p:grpSpPr>
          <p:sp>
            <p:nvSpPr>
              <p:cNvPr id="58404" name="Text Box 54"/>
              <p:cNvSpPr txBox="1">
                <a:spLocks noChangeArrowheads="1"/>
              </p:cNvSpPr>
              <p:nvPr/>
            </p:nvSpPr>
            <p:spPr bwMode="auto">
              <a:xfrm>
                <a:off x="1105139" y="1269132"/>
                <a:ext cx="15875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600" i="1">
                    <a:solidFill>
                      <a:srgbClr val="000099"/>
                    </a:solidFill>
                  </a:rPr>
                  <a:t>I</a:t>
                </a:r>
                <a:r>
                  <a:rPr lang="en-US" altLang="en-US" sz="1600">
                    <a:solidFill>
                      <a:srgbClr val="000099"/>
                    </a:solidFill>
                  </a:rPr>
                  <a:t> = </a:t>
                </a:r>
                <a:r>
                  <a:rPr lang="en-US" altLang="en-US" sz="1600" i="1">
                    <a:solidFill>
                      <a:srgbClr val="000099"/>
                    </a:solidFill>
                  </a:rPr>
                  <a:t>p</a:t>
                </a:r>
                <a:r>
                  <a:rPr lang="en-US" altLang="en-US" sz="1600" i="1" baseline="-25000">
                    <a:solidFill>
                      <a:srgbClr val="000099"/>
                    </a:solidFill>
                  </a:rPr>
                  <a:t>x</a:t>
                </a:r>
                <a:r>
                  <a:rPr lang="en-US" altLang="en-US" sz="1600">
                    <a:solidFill>
                      <a:srgbClr val="000099"/>
                    </a:solidFill>
                  </a:rPr>
                  <a:t>’’’x + </a:t>
                </a:r>
                <a:r>
                  <a:rPr lang="en-US" altLang="en-US" sz="1600" i="1">
                    <a:solidFill>
                      <a:srgbClr val="000099"/>
                    </a:solidFill>
                  </a:rPr>
                  <a:t>p</a:t>
                </a:r>
                <a:r>
                  <a:rPr lang="en-US" altLang="en-US" sz="1600" i="1" baseline="-25000">
                    <a:solidFill>
                      <a:srgbClr val="000099"/>
                    </a:solidFill>
                  </a:rPr>
                  <a:t>y</a:t>
                </a:r>
                <a:r>
                  <a:rPr lang="en-US" altLang="en-US" sz="1600" i="1">
                    <a:solidFill>
                      <a:srgbClr val="000099"/>
                    </a:solidFill>
                  </a:rPr>
                  <a:t>y</a:t>
                </a:r>
                <a:endParaRPr lang="en-US" altLang="en-US" sz="1600">
                  <a:solidFill>
                    <a:srgbClr val="000099"/>
                  </a:solidFill>
                </a:endParaRPr>
              </a:p>
            </p:txBody>
          </p:sp>
          <p:sp>
            <p:nvSpPr>
              <p:cNvPr id="58405" name="Line 56"/>
              <p:cNvSpPr>
                <a:spLocks noChangeShapeType="1"/>
              </p:cNvSpPr>
              <p:nvPr/>
            </p:nvSpPr>
            <p:spPr bwMode="auto">
              <a:xfrm flipV="1">
                <a:off x="1075426" y="1536220"/>
                <a:ext cx="258794" cy="229320"/>
              </a:xfrm>
              <a:prstGeom prst="line">
                <a:avLst/>
              </a:prstGeom>
              <a:noFill/>
              <a:ln w="19050">
                <a:solidFill>
                  <a:srgbClr val="000099"/>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grpSp>
        <p:nvGrpSpPr>
          <p:cNvPr id="23" name="Group 74"/>
          <p:cNvGrpSpPr>
            <a:grpSpLocks/>
          </p:cNvGrpSpPr>
          <p:nvPr/>
        </p:nvGrpSpPr>
        <p:grpSpPr bwMode="auto">
          <a:xfrm>
            <a:off x="1677988" y="3048000"/>
            <a:ext cx="479425" cy="1862138"/>
            <a:chOff x="1678557" y="3048000"/>
            <a:chExt cx="479425" cy="1862138"/>
          </a:xfrm>
        </p:grpSpPr>
        <p:sp>
          <p:nvSpPr>
            <p:cNvPr id="58399" name="Oval 25"/>
            <p:cNvSpPr>
              <a:spLocks noChangeArrowheads="1"/>
            </p:cNvSpPr>
            <p:nvPr/>
          </p:nvSpPr>
          <p:spPr bwMode="auto">
            <a:xfrm>
              <a:off x="1866900" y="3048000"/>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sp>
          <p:nvSpPr>
            <p:cNvPr id="58400" name="Line 28"/>
            <p:cNvSpPr>
              <a:spLocks noChangeShapeType="1"/>
            </p:cNvSpPr>
            <p:nvPr/>
          </p:nvSpPr>
          <p:spPr bwMode="auto">
            <a:xfrm>
              <a:off x="1912908" y="3124200"/>
              <a:ext cx="0" cy="1447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8401" name="Text Box 31"/>
            <p:cNvSpPr txBox="1">
              <a:spLocks noChangeArrowheads="1"/>
            </p:cNvSpPr>
            <p:nvPr/>
          </p:nvSpPr>
          <p:spPr bwMode="auto">
            <a:xfrm>
              <a:off x="1678557" y="4540250"/>
              <a:ext cx="47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 x”</a:t>
              </a:r>
            </a:p>
          </p:txBody>
        </p:sp>
      </p:grpSp>
      <p:grpSp>
        <p:nvGrpSpPr>
          <p:cNvPr id="24" name="Group 71"/>
          <p:cNvGrpSpPr>
            <a:grpSpLocks/>
          </p:cNvGrpSpPr>
          <p:nvPr/>
        </p:nvGrpSpPr>
        <p:grpSpPr bwMode="auto">
          <a:xfrm>
            <a:off x="2287588" y="3048000"/>
            <a:ext cx="635000" cy="1862138"/>
            <a:chOff x="2288157" y="3048000"/>
            <a:chExt cx="635000" cy="1862138"/>
          </a:xfrm>
        </p:grpSpPr>
        <p:sp>
          <p:nvSpPr>
            <p:cNvPr id="58396" name="Line 29"/>
            <p:cNvSpPr>
              <a:spLocks noChangeShapeType="1"/>
            </p:cNvSpPr>
            <p:nvPr/>
          </p:nvSpPr>
          <p:spPr bwMode="auto">
            <a:xfrm>
              <a:off x="2522508" y="3124200"/>
              <a:ext cx="0" cy="1447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8397" name="Text Box 32"/>
            <p:cNvSpPr txBox="1">
              <a:spLocks noChangeArrowheads="1"/>
            </p:cNvSpPr>
            <p:nvPr/>
          </p:nvSpPr>
          <p:spPr bwMode="auto">
            <a:xfrm>
              <a:off x="2288157" y="4540250"/>
              <a:ext cx="63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 x”’</a:t>
              </a:r>
            </a:p>
          </p:txBody>
        </p:sp>
        <p:sp>
          <p:nvSpPr>
            <p:cNvPr id="58398" name="Oval 24"/>
            <p:cNvSpPr>
              <a:spLocks noChangeArrowheads="1"/>
            </p:cNvSpPr>
            <p:nvPr/>
          </p:nvSpPr>
          <p:spPr bwMode="auto">
            <a:xfrm>
              <a:off x="2476500" y="3048000"/>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grpSp>
        <p:nvGrpSpPr>
          <p:cNvPr id="25" name="Group 75"/>
          <p:cNvGrpSpPr>
            <a:grpSpLocks/>
          </p:cNvGrpSpPr>
          <p:nvPr/>
        </p:nvGrpSpPr>
        <p:grpSpPr bwMode="auto">
          <a:xfrm>
            <a:off x="1144588" y="2971800"/>
            <a:ext cx="479425" cy="1938338"/>
            <a:chOff x="1145157" y="2971800"/>
            <a:chExt cx="479425" cy="1938338"/>
          </a:xfrm>
        </p:grpSpPr>
        <p:sp>
          <p:nvSpPr>
            <p:cNvPr id="58393" name="Oval 26"/>
            <p:cNvSpPr>
              <a:spLocks noChangeArrowheads="1"/>
            </p:cNvSpPr>
            <p:nvPr/>
          </p:nvSpPr>
          <p:spPr bwMode="auto">
            <a:xfrm>
              <a:off x="1333500" y="2971800"/>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sp>
          <p:nvSpPr>
            <p:cNvPr id="58394" name="Line 27"/>
            <p:cNvSpPr>
              <a:spLocks noChangeShapeType="1"/>
            </p:cNvSpPr>
            <p:nvPr/>
          </p:nvSpPr>
          <p:spPr bwMode="auto">
            <a:xfrm>
              <a:off x="1379508" y="3048000"/>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8395" name="Text Box 30"/>
            <p:cNvSpPr txBox="1">
              <a:spLocks noChangeArrowheads="1"/>
            </p:cNvSpPr>
            <p:nvPr/>
          </p:nvSpPr>
          <p:spPr bwMode="auto">
            <a:xfrm>
              <a:off x="1145157" y="4540250"/>
              <a:ext cx="47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p>
          </p:txBody>
        </p:sp>
      </p:grpSp>
      <p:sp>
        <p:nvSpPr>
          <p:cNvPr id="80" name="Text Placeholder 2"/>
          <p:cNvSpPr txBox="1">
            <a:spLocks/>
          </p:cNvSpPr>
          <p:nvPr/>
        </p:nvSpPr>
        <p:spPr>
          <a:xfrm>
            <a:off x="6205040" y="5571927"/>
            <a:ext cx="1028700" cy="507336"/>
          </a:xfrm>
          <a:prstGeom prst="rect">
            <a:avLst/>
          </a:prstGeom>
        </p:spPr>
        <p:txBody>
          <a:bodyPr>
            <a:noAutofit/>
          </a:bodyPr>
          <a:lstStyle>
            <a:lvl1pPr marL="0" indent="0" algn="l" defTabSz="914400" rtl="0" eaLnBrk="1" latinLnBrk="0" hangingPunct="1">
              <a:spcBef>
                <a:spcPct val="20000"/>
              </a:spcBef>
              <a:buFont typeface="Arial" panose="020B0604020202020204" pitchFamily="34" charset="0"/>
              <a:buNone/>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en-US" altLang="en-US" b="1" dirty="0"/>
              <a:t>Panel B</a:t>
            </a:r>
          </a:p>
        </p:txBody>
      </p:sp>
    </p:spTree>
    <p:extLst>
      <p:ext uri="{BB962C8B-B14F-4D97-AF65-F5344CB8AC3E}">
        <p14:creationId xmlns:p14="http://schemas.microsoft.com/office/powerpoint/2010/main" val="3805015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nodeType="afterGroup">
                            <p:stCondLst>
                              <p:cond delay="1000"/>
                            </p:stCondLst>
                            <p:childTnLst>
                              <p:par>
                                <p:cTn id="42" presetID="22" presetClass="entr" presetSubtype="1"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up)">
                                      <p:cBhvr>
                                        <p:cTn id="44" dur="500"/>
                                        <p:tgtEl>
                                          <p:spTgt spid="23"/>
                                        </p:tgtEl>
                                      </p:cBhvr>
                                    </p:animEffect>
                                  </p:childTnLst>
                                </p:cTn>
                              </p:par>
                            </p:childTnLst>
                          </p:cTn>
                        </p:par>
                        <p:par>
                          <p:cTn id="45" fill="hold" nodeType="afterGroup">
                            <p:stCondLst>
                              <p:cond delay="1500"/>
                            </p:stCondLst>
                            <p:childTnLst>
                              <p:par>
                                <p:cTn id="46" presetID="22" presetClass="entr" presetSubtype="8"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par>
                          <p:cTn id="49" fill="hold" nodeType="afterGroup">
                            <p:stCondLst>
                              <p:cond delay="2000"/>
                            </p:stCondLst>
                            <p:childTnLst>
                              <p:par>
                                <p:cTn id="50" presetID="22" presetClass="entr" presetSubtype="1"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up)">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childTnLst>
                          </p:cTn>
                        </p:par>
                        <p:par>
                          <p:cTn id="62" fill="hold" nodeType="afterGroup">
                            <p:stCondLst>
                              <p:cond delay="1000"/>
                            </p:stCondLst>
                            <p:childTnLst>
                              <p:par>
                                <p:cTn id="63" presetID="22" presetClass="entr" presetSubtype="1"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childTnLst>
                          </p:cTn>
                        </p:par>
                        <p:par>
                          <p:cTn id="66" fill="hold" nodeType="afterGroup">
                            <p:stCondLst>
                              <p:cond delay="1500"/>
                            </p:stCondLst>
                            <p:childTnLst>
                              <p:par>
                                <p:cTn id="67" presetID="22" presetClass="entr" presetSubtype="8" fill="hold"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childTnLst>
                          </p:cTn>
                        </p:par>
                        <p:par>
                          <p:cTn id="70" fill="hold" nodeType="afterGroup">
                            <p:stCondLst>
                              <p:cond delay="2000"/>
                            </p:stCondLst>
                            <p:childTnLst>
                              <p:par>
                                <p:cTn id="71" presetID="22" presetClass="entr" presetSubtype="1" fill="hold"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wipe(up)">
                                      <p:cBhvr>
                                        <p:cTn id="73" dur="500"/>
                                        <p:tgtEl>
                                          <p:spTgt spid="17"/>
                                        </p:tgtEl>
                                      </p:cBhvr>
                                    </p:animEffect>
                                  </p:childTnLst>
                                </p:cTn>
                              </p:par>
                            </p:childTnLst>
                          </p:cTn>
                        </p:par>
                        <p:par>
                          <p:cTn id="74" fill="hold" nodeType="afterGroup">
                            <p:stCondLst>
                              <p:cond delay="2500"/>
                            </p:stCondLst>
                            <p:childTnLst>
                              <p:par>
                                <p:cTn id="75" presetID="22" presetClass="entr" presetSubtype="8" fill="hold" nodeType="after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wipe(left)">
                                      <p:cBhvr>
                                        <p:cTn id="77" dur="500"/>
                                        <p:tgtEl>
                                          <p:spTgt spid="2"/>
                                        </p:tgtEl>
                                      </p:cBhvr>
                                    </p:animEffect>
                                  </p:childTnLst>
                                </p:cTn>
                              </p:par>
                            </p:childTnLst>
                          </p:cTn>
                        </p:par>
                        <p:par>
                          <p:cTn id="78" fill="hold">
                            <p:stCondLst>
                              <p:cond delay="3000"/>
                            </p:stCondLst>
                            <p:childTnLst>
                              <p:par>
                                <p:cTn id="79" presetID="22" presetClass="entr" presetSubtype="8" fill="hold" grpId="0" nodeType="afterEffect">
                                  <p:stCondLst>
                                    <p:cond delay="0"/>
                                  </p:stCondLst>
                                  <p:childTnLst>
                                    <p:set>
                                      <p:cBhvr>
                                        <p:cTn id="80" dur="1" fill="hold">
                                          <p:stCondLst>
                                            <p:cond delay="0"/>
                                          </p:stCondLst>
                                        </p:cTn>
                                        <p:tgtEl>
                                          <p:spTgt spid="58371">
                                            <p:txEl>
                                              <p:pRg st="0" end="0"/>
                                            </p:txEl>
                                          </p:spTgt>
                                        </p:tgtEl>
                                        <p:attrNameLst>
                                          <p:attrName>style.visibility</p:attrName>
                                        </p:attrNameLst>
                                      </p:cBhvr>
                                      <p:to>
                                        <p:strVal val="visible"/>
                                      </p:to>
                                    </p:set>
                                    <p:animEffect transition="in" filter="wipe(left)">
                                      <p:cBhvr>
                                        <p:cTn id="81" dur="500"/>
                                        <p:tgtEl>
                                          <p:spTgt spid="58371">
                                            <p:txEl>
                                              <p:pRg st="0" end="0"/>
                                            </p:txEl>
                                          </p:spTgt>
                                        </p:tgtEl>
                                      </p:cBhvr>
                                    </p:animEffect>
                                  </p:childTnLst>
                                </p:cTn>
                              </p:par>
                            </p:childTnLst>
                          </p:cTn>
                        </p:par>
                        <p:par>
                          <p:cTn id="82" fill="hold">
                            <p:stCondLst>
                              <p:cond delay="3500"/>
                            </p:stCondLst>
                            <p:childTnLst>
                              <p:par>
                                <p:cTn id="83" presetID="22" presetClass="entr" presetSubtype="8" fill="hold" grpId="0" nodeType="afterEffect">
                                  <p:stCondLst>
                                    <p:cond delay="0"/>
                                  </p:stCondLst>
                                  <p:childTnLst>
                                    <p:set>
                                      <p:cBhvr>
                                        <p:cTn id="84" dur="1" fill="hold">
                                          <p:stCondLst>
                                            <p:cond delay="0"/>
                                          </p:stCondLst>
                                        </p:cTn>
                                        <p:tgtEl>
                                          <p:spTgt spid="80">
                                            <p:txEl>
                                              <p:pRg st="0" end="0"/>
                                            </p:txEl>
                                          </p:spTgt>
                                        </p:tgtEl>
                                        <p:attrNameLst>
                                          <p:attrName>style.visibility</p:attrName>
                                        </p:attrNameLst>
                                      </p:cBhvr>
                                      <p:to>
                                        <p:strVal val="visible"/>
                                      </p:to>
                                    </p:set>
                                    <p:animEffect transition="in" filter="wipe(left)">
                                      <p:cBhvr>
                                        <p:cTn id="85" dur="500"/>
                                        <p:tgtEl>
                                          <p:spTgt spid="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P spid="8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a:t>Shifts in the demand curve</a:t>
            </a:r>
          </a:p>
        </p:txBody>
      </p:sp>
      <p:sp>
        <p:nvSpPr>
          <p:cNvPr id="60419" name="Content Placeholder 2"/>
          <p:cNvSpPr>
            <a:spLocks noGrp="1"/>
          </p:cNvSpPr>
          <p:nvPr>
            <p:ph idx="1"/>
          </p:nvPr>
        </p:nvSpPr>
        <p:spPr/>
        <p:txBody>
          <a:bodyPr/>
          <a:lstStyle/>
          <a:p>
            <a:r>
              <a:rPr lang="en-US" altLang="en-US" dirty="0"/>
              <a:t>Three factors are held constant when a demand curve is derived</a:t>
            </a:r>
          </a:p>
          <a:p>
            <a:pPr lvl="1"/>
            <a:r>
              <a:rPr lang="en-US" altLang="en-US" dirty="0"/>
              <a:t>Income </a:t>
            </a:r>
          </a:p>
          <a:p>
            <a:pPr lvl="1"/>
            <a:r>
              <a:rPr lang="en-US" altLang="en-US" dirty="0"/>
              <a:t>Prices of other goods (</a:t>
            </a:r>
            <a:r>
              <a:rPr lang="en-US" altLang="en-US" i="1" dirty="0" err="1"/>
              <a:t>p</a:t>
            </a:r>
            <a:r>
              <a:rPr lang="en-US" altLang="en-US" i="1" baseline="-25000" dirty="0" err="1"/>
              <a:t>y</a:t>
            </a:r>
            <a:r>
              <a:rPr lang="en-US" altLang="en-US" dirty="0"/>
              <a:t>)</a:t>
            </a:r>
          </a:p>
          <a:p>
            <a:pPr lvl="1"/>
            <a:r>
              <a:rPr lang="en-US" altLang="en-US" dirty="0"/>
              <a:t>The individual’s preferences</a:t>
            </a:r>
          </a:p>
          <a:p>
            <a:pPr>
              <a:lnSpc>
                <a:spcPct val="110000"/>
              </a:lnSpc>
            </a:pPr>
            <a:r>
              <a:rPr lang="en-US" altLang="en-US" dirty="0"/>
              <a:t>If any of these factors change, the demand curve will shift to a new position</a:t>
            </a:r>
          </a:p>
        </p:txBody>
      </p:sp>
      <p:sp>
        <p:nvSpPr>
          <p:cNvPr id="6" name="Slide Number Placeholder 5"/>
          <p:cNvSpPr>
            <a:spLocks noGrp="1"/>
          </p:cNvSpPr>
          <p:nvPr>
            <p:ph type="sldNum" sz="quarter" idx="11"/>
          </p:nvPr>
        </p:nvSpPr>
        <p:spPr/>
        <p:txBody>
          <a:bodyPr/>
          <a:lstStyle/>
          <a:p>
            <a:pPr>
              <a:defRPr/>
            </a:pPr>
            <a:fld id="{D4A567E8-B917-4D47-B343-367CD757DA5C}" type="slidenum">
              <a:rPr lang="en-US" smtClean="0"/>
              <a:pPr>
                <a:defRPr/>
              </a:pPr>
              <a:t>19</a:t>
            </a:fld>
            <a:endParaRPr lang="en-US"/>
          </a:p>
        </p:txBody>
      </p:sp>
    </p:spTree>
    <p:extLst>
      <p:ext uri="{BB962C8B-B14F-4D97-AF65-F5344CB8AC3E}">
        <p14:creationId xmlns:p14="http://schemas.microsoft.com/office/powerpoint/2010/main" val="182175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Demand Functions</a:t>
            </a:r>
          </a:p>
        </p:txBody>
      </p:sp>
      <p:sp>
        <p:nvSpPr>
          <p:cNvPr id="38915" name="Content Placeholder 2"/>
          <p:cNvSpPr>
            <a:spLocks noGrp="1"/>
          </p:cNvSpPr>
          <p:nvPr>
            <p:ph idx="1"/>
          </p:nvPr>
        </p:nvSpPr>
        <p:spPr/>
        <p:txBody>
          <a:bodyPr/>
          <a:lstStyle/>
          <a:p>
            <a:r>
              <a:rPr lang="en-US" altLang="en-US" dirty="0"/>
              <a:t>The optimal levels of </a:t>
            </a:r>
            <a:r>
              <a:rPr lang="en-US" altLang="en-US" i="1" dirty="0"/>
              <a:t>x</a:t>
            </a:r>
            <a:r>
              <a:rPr lang="en-US" altLang="en-US" baseline="-25000" dirty="0"/>
              <a:t>1</a:t>
            </a:r>
            <a:r>
              <a:rPr lang="en-US" altLang="en-US" dirty="0"/>
              <a:t>,</a:t>
            </a:r>
            <a:r>
              <a:rPr lang="en-US" altLang="en-US" i="1" dirty="0"/>
              <a:t>x</a:t>
            </a:r>
            <a:r>
              <a:rPr lang="en-US" altLang="en-US" baseline="-25000" dirty="0"/>
              <a:t>2</a:t>
            </a:r>
            <a:r>
              <a:rPr lang="en-US" altLang="en-US" dirty="0"/>
              <a:t>,…,</a:t>
            </a:r>
            <a:r>
              <a:rPr lang="en-US" altLang="en-US" i="1" dirty="0" err="1"/>
              <a:t>x</a:t>
            </a:r>
            <a:r>
              <a:rPr lang="en-US" altLang="en-US" i="1" baseline="-25000" dirty="0" err="1"/>
              <a:t>n</a:t>
            </a:r>
            <a:r>
              <a:rPr lang="en-US" altLang="en-US" dirty="0"/>
              <a:t> </a:t>
            </a:r>
          </a:p>
          <a:p>
            <a:pPr lvl="1"/>
            <a:r>
              <a:rPr lang="en-US" altLang="en-US" dirty="0"/>
              <a:t>Can be expressed as functions of all prices and income</a:t>
            </a:r>
          </a:p>
          <a:p>
            <a:pPr lvl="1"/>
            <a:r>
              <a:rPr lang="en-US" altLang="en-US" dirty="0"/>
              <a:t>These can be expressed as </a:t>
            </a:r>
            <a:r>
              <a:rPr lang="en-US" altLang="en-US" i="1" dirty="0"/>
              <a:t>n</a:t>
            </a:r>
            <a:r>
              <a:rPr lang="en-US" altLang="en-US" dirty="0"/>
              <a:t> demand functions of the form:</a:t>
            </a:r>
          </a:p>
          <a:p>
            <a:pPr lvl="2">
              <a:lnSpc>
                <a:spcPct val="90000"/>
              </a:lnSpc>
              <a:buFontTx/>
              <a:buNone/>
            </a:pPr>
            <a:r>
              <a:rPr lang="en-US" altLang="en-US" sz="3200" i="1" dirty="0">
                <a:solidFill>
                  <a:srgbClr val="FF0000"/>
                </a:solidFill>
              </a:rPr>
              <a:t>x</a:t>
            </a:r>
            <a:r>
              <a:rPr lang="en-US" altLang="en-US" sz="3200" baseline="-25000" dirty="0">
                <a:solidFill>
                  <a:srgbClr val="FF0000"/>
                </a:solidFill>
              </a:rPr>
              <a:t>1</a:t>
            </a:r>
            <a:r>
              <a:rPr lang="en-US" altLang="en-US" sz="3200" dirty="0">
                <a:solidFill>
                  <a:srgbClr val="FF0000"/>
                </a:solidFill>
              </a:rPr>
              <a:t>* = </a:t>
            </a:r>
            <a:r>
              <a:rPr lang="en-US" altLang="en-US" sz="3200" i="1" dirty="0">
                <a:solidFill>
                  <a:srgbClr val="FF0000"/>
                </a:solidFill>
              </a:rPr>
              <a:t>d</a:t>
            </a:r>
            <a:r>
              <a:rPr lang="en-US" altLang="en-US" sz="3200" baseline="-25000" dirty="0">
                <a:solidFill>
                  <a:srgbClr val="FF0000"/>
                </a:solidFill>
              </a:rPr>
              <a:t>1</a:t>
            </a:r>
            <a:r>
              <a:rPr lang="en-US" altLang="en-US" sz="3200" dirty="0">
                <a:solidFill>
                  <a:srgbClr val="FF0000"/>
                </a:solidFill>
              </a:rPr>
              <a:t>(</a:t>
            </a:r>
            <a:r>
              <a:rPr lang="en-US" altLang="en-US" sz="3200" i="1" dirty="0">
                <a:solidFill>
                  <a:srgbClr val="FF0000"/>
                </a:solidFill>
              </a:rPr>
              <a:t>p</a:t>
            </a:r>
            <a:r>
              <a:rPr lang="en-US" altLang="en-US" sz="3200" baseline="-25000" dirty="0">
                <a:solidFill>
                  <a:srgbClr val="FF0000"/>
                </a:solidFill>
              </a:rPr>
              <a:t>1</a:t>
            </a:r>
            <a:r>
              <a:rPr lang="en-US" altLang="en-US" sz="3200" dirty="0">
                <a:solidFill>
                  <a:srgbClr val="FF0000"/>
                </a:solidFill>
              </a:rPr>
              <a:t>,</a:t>
            </a:r>
            <a:r>
              <a:rPr lang="en-US" altLang="en-US" sz="3200" i="1" dirty="0">
                <a:solidFill>
                  <a:srgbClr val="FF0000"/>
                </a:solidFill>
              </a:rPr>
              <a:t>p</a:t>
            </a:r>
            <a:r>
              <a:rPr lang="en-US" altLang="en-US" sz="3200" baseline="-25000" dirty="0">
                <a:solidFill>
                  <a:srgbClr val="FF0000"/>
                </a:solidFill>
              </a:rPr>
              <a:t>2</a:t>
            </a:r>
            <a:r>
              <a:rPr lang="en-US" altLang="en-US" sz="3200" dirty="0">
                <a:solidFill>
                  <a:srgbClr val="FF0000"/>
                </a:solidFill>
              </a:rPr>
              <a:t>,…,</a:t>
            </a:r>
            <a:r>
              <a:rPr lang="en-US" altLang="en-US" sz="3200" i="1" dirty="0" err="1">
                <a:solidFill>
                  <a:srgbClr val="FF0000"/>
                </a:solidFill>
              </a:rPr>
              <a:t>p</a:t>
            </a:r>
            <a:r>
              <a:rPr lang="en-US" altLang="en-US" sz="3200" i="1" baseline="-25000" dirty="0" err="1">
                <a:solidFill>
                  <a:srgbClr val="FF0000"/>
                </a:solidFill>
              </a:rPr>
              <a:t>n</a:t>
            </a:r>
            <a:r>
              <a:rPr lang="en-US" altLang="en-US" sz="3200" dirty="0" err="1">
                <a:solidFill>
                  <a:srgbClr val="FF0000"/>
                </a:solidFill>
              </a:rPr>
              <a:t>,</a:t>
            </a:r>
            <a:r>
              <a:rPr lang="en-US" altLang="en-US" sz="3200" i="1" dirty="0" err="1">
                <a:solidFill>
                  <a:srgbClr val="FF0000"/>
                </a:solidFill>
                <a:latin typeface="Verdana" pitchFamily="34" charset="0"/>
              </a:rPr>
              <a:t>I</a:t>
            </a:r>
            <a:r>
              <a:rPr lang="en-US" altLang="en-US" sz="3200" dirty="0">
                <a:solidFill>
                  <a:srgbClr val="FF0000"/>
                </a:solidFill>
              </a:rPr>
              <a:t>)</a:t>
            </a:r>
          </a:p>
          <a:p>
            <a:pPr lvl="2">
              <a:lnSpc>
                <a:spcPct val="130000"/>
              </a:lnSpc>
              <a:buFontTx/>
              <a:buNone/>
            </a:pPr>
            <a:r>
              <a:rPr lang="en-US" altLang="en-US" sz="3200" i="1" dirty="0">
                <a:solidFill>
                  <a:srgbClr val="FF0000"/>
                </a:solidFill>
              </a:rPr>
              <a:t>x</a:t>
            </a:r>
            <a:r>
              <a:rPr lang="en-US" altLang="en-US" sz="3200" baseline="-25000" dirty="0">
                <a:solidFill>
                  <a:srgbClr val="FF0000"/>
                </a:solidFill>
              </a:rPr>
              <a:t>2</a:t>
            </a:r>
            <a:r>
              <a:rPr lang="en-US" altLang="en-US" sz="3200" dirty="0">
                <a:solidFill>
                  <a:srgbClr val="FF0000"/>
                </a:solidFill>
              </a:rPr>
              <a:t>* = </a:t>
            </a:r>
            <a:r>
              <a:rPr lang="en-US" altLang="en-US" sz="3200" i="1" dirty="0">
                <a:solidFill>
                  <a:srgbClr val="FF0000"/>
                </a:solidFill>
              </a:rPr>
              <a:t>d</a:t>
            </a:r>
            <a:r>
              <a:rPr lang="en-US" altLang="en-US" sz="3200" baseline="-25000" dirty="0">
                <a:solidFill>
                  <a:srgbClr val="FF0000"/>
                </a:solidFill>
              </a:rPr>
              <a:t>2</a:t>
            </a:r>
            <a:r>
              <a:rPr lang="en-US" altLang="en-US" sz="3200" dirty="0">
                <a:solidFill>
                  <a:srgbClr val="FF0000"/>
                </a:solidFill>
              </a:rPr>
              <a:t>(</a:t>
            </a:r>
            <a:r>
              <a:rPr lang="en-US" altLang="en-US" sz="3200" i="1" dirty="0">
                <a:solidFill>
                  <a:srgbClr val="FF0000"/>
                </a:solidFill>
              </a:rPr>
              <a:t>p</a:t>
            </a:r>
            <a:r>
              <a:rPr lang="en-US" altLang="en-US" sz="3200" baseline="-25000" dirty="0">
                <a:solidFill>
                  <a:srgbClr val="FF0000"/>
                </a:solidFill>
              </a:rPr>
              <a:t>1</a:t>
            </a:r>
            <a:r>
              <a:rPr lang="en-US" altLang="en-US" sz="3200" dirty="0">
                <a:solidFill>
                  <a:srgbClr val="FF0000"/>
                </a:solidFill>
              </a:rPr>
              <a:t>,</a:t>
            </a:r>
            <a:r>
              <a:rPr lang="en-US" altLang="en-US" sz="3200" i="1" dirty="0">
                <a:solidFill>
                  <a:srgbClr val="FF0000"/>
                </a:solidFill>
              </a:rPr>
              <a:t>p</a:t>
            </a:r>
            <a:r>
              <a:rPr lang="en-US" altLang="en-US" sz="3200" baseline="-25000" dirty="0">
                <a:solidFill>
                  <a:srgbClr val="FF0000"/>
                </a:solidFill>
              </a:rPr>
              <a:t>2</a:t>
            </a:r>
            <a:r>
              <a:rPr lang="en-US" altLang="en-US" sz="3200" dirty="0">
                <a:solidFill>
                  <a:srgbClr val="FF0000"/>
                </a:solidFill>
              </a:rPr>
              <a:t>,…,</a:t>
            </a:r>
            <a:r>
              <a:rPr lang="en-US" altLang="en-US" sz="3200" i="1" dirty="0" err="1">
                <a:solidFill>
                  <a:srgbClr val="FF0000"/>
                </a:solidFill>
              </a:rPr>
              <a:t>p</a:t>
            </a:r>
            <a:r>
              <a:rPr lang="en-US" altLang="en-US" sz="3200" i="1" baseline="-25000" dirty="0" err="1">
                <a:solidFill>
                  <a:srgbClr val="FF0000"/>
                </a:solidFill>
              </a:rPr>
              <a:t>n</a:t>
            </a:r>
            <a:r>
              <a:rPr lang="en-US" altLang="en-US" sz="3200" dirty="0" err="1">
                <a:solidFill>
                  <a:srgbClr val="FF0000"/>
                </a:solidFill>
              </a:rPr>
              <a:t>,</a:t>
            </a:r>
            <a:r>
              <a:rPr lang="en-US" altLang="en-US" sz="3200" i="1" dirty="0" err="1">
                <a:solidFill>
                  <a:srgbClr val="FF0000"/>
                </a:solidFill>
                <a:latin typeface="Verdana" pitchFamily="34" charset="0"/>
              </a:rPr>
              <a:t>I</a:t>
            </a:r>
            <a:r>
              <a:rPr lang="en-US" altLang="en-US" sz="3200" dirty="0">
                <a:solidFill>
                  <a:srgbClr val="FF0000"/>
                </a:solidFill>
              </a:rPr>
              <a:t>)</a:t>
            </a:r>
          </a:p>
          <a:p>
            <a:pPr lvl="2">
              <a:lnSpc>
                <a:spcPct val="70000"/>
              </a:lnSpc>
              <a:buFontTx/>
              <a:buNone/>
            </a:pPr>
            <a:r>
              <a:rPr lang="en-US" altLang="en-US" sz="3200" dirty="0">
                <a:solidFill>
                  <a:srgbClr val="FF0000"/>
                </a:solidFill>
              </a:rPr>
              <a:t>…</a:t>
            </a:r>
            <a:endParaRPr lang="en-US" altLang="en-US" sz="3200" i="1" dirty="0">
              <a:solidFill>
                <a:srgbClr val="FF0000"/>
              </a:solidFill>
            </a:endParaRPr>
          </a:p>
          <a:p>
            <a:pPr lvl="2">
              <a:lnSpc>
                <a:spcPct val="60000"/>
              </a:lnSpc>
              <a:buFontTx/>
              <a:buNone/>
            </a:pPr>
            <a:r>
              <a:rPr lang="en-US" altLang="en-US" sz="3200" i="1" dirty="0" err="1">
                <a:solidFill>
                  <a:srgbClr val="FF0000"/>
                </a:solidFill>
              </a:rPr>
              <a:t>x</a:t>
            </a:r>
            <a:r>
              <a:rPr lang="en-US" altLang="en-US" sz="3200" i="1" baseline="-25000" dirty="0" err="1">
                <a:solidFill>
                  <a:srgbClr val="FF0000"/>
                </a:solidFill>
              </a:rPr>
              <a:t>n</a:t>
            </a:r>
            <a:r>
              <a:rPr lang="en-US" altLang="en-US" sz="3200" dirty="0">
                <a:solidFill>
                  <a:srgbClr val="FF0000"/>
                </a:solidFill>
              </a:rPr>
              <a:t>* = </a:t>
            </a:r>
            <a:r>
              <a:rPr lang="en-US" altLang="en-US" sz="2600" i="1" dirty="0" err="1">
                <a:solidFill>
                  <a:srgbClr val="FF0000"/>
                </a:solidFill>
              </a:rPr>
              <a:t>d</a:t>
            </a:r>
            <a:r>
              <a:rPr lang="en-US" altLang="en-US" sz="2600" i="1" baseline="-25000" dirty="0" err="1">
                <a:solidFill>
                  <a:srgbClr val="FF0000"/>
                </a:solidFill>
              </a:rPr>
              <a:t>n</a:t>
            </a:r>
            <a:r>
              <a:rPr lang="en-US" altLang="en-US" sz="2600" dirty="0">
                <a:solidFill>
                  <a:srgbClr val="FF0000"/>
                </a:solidFill>
              </a:rPr>
              <a:t>(</a:t>
            </a:r>
            <a:r>
              <a:rPr lang="en-US" altLang="en-US" sz="2600" i="1" dirty="0">
                <a:solidFill>
                  <a:srgbClr val="FF0000"/>
                </a:solidFill>
              </a:rPr>
              <a:t>p</a:t>
            </a:r>
            <a:r>
              <a:rPr lang="en-US" altLang="en-US" sz="2600" baseline="-25000" dirty="0">
                <a:solidFill>
                  <a:srgbClr val="FF0000"/>
                </a:solidFill>
              </a:rPr>
              <a:t>1</a:t>
            </a:r>
            <a:r>
              <a:rPr lang="en-US" altLang="en-US" sz="2600" dirty="0">
                <a:solidFill>
                  <a:srgbClr val="FF0000"/>
                </a:solidFill>
              </a:rPr>
              <a:t>,</a:t>
            </a:r>
            <a:r>
              <a:rPr lang="en-US" altLang="en-US" sz="2600" i="1" dirty="0">
                <a:solidFill>
                  <a:srgbClr val="FF0000"/>
                </a:solidFill>
              </a:rPr>
              <a:t>p</a:t>
            </a:r>
            <a:r>
              <a:rPr lang="en-US" altLang="en-US" sz="2600" baseline="-25000" dirty="0">
                <a:solidFill>
                  <a:srgbClr val="FF0000"/>
                </a:solidFill>
              </a:rPr>
              <a:t>2</a:t>
            </a:r>
            <a:r>
              <a:rPr lang="en-US" altLang="en-US" sz="2600" dirty="0">
                <a:solidFill>
                  <a:srgbClr val="FF0000"/>
                </a:solidFill>
              </a:rPr>
              <a:t>,…,</a:t>
            </a:r>
            <a:r>
              <a:rPr lang="en-US" altLang="en-US" sz="2600" i="1" dirty="0" err="1">
                <a:solidFill>
                  <a:srgbClr val="FF0000"/>
                </a:solidFill>
              </a:rPr>
              <a:t>p</a:t>
            </a:r>
            <a:r>
              <a:rPr lang="en-US" altLang="en-US" sz="2600" i="1" baseline="-25000" dirty="0" err="1">
                <a:solidFill>
                  <a:srgbClr val="FF0000"/>
                </a:solidFill>
              </a:rPr>
              <a:t>n</a:t>
            </a:r>
            <a:r>
              <a:rPr lang="en-US" altLang="en-US" sz="2600" dirty="0" err="1">
                <a:solidFill>
                  <a:srgbClr val="FF0000"/>
                </a:solidFill>
              </a:rPr>
              <a:t>,</a:t>
            </a:r>
            <a:r>
              <a:rPr lang="en-US" altLang="en-US" sz="2600" i="1" dirty="0" err="1">
                <a:solidFill>
                  <a:srgbClr val="FF0000"/>
                </a:solidFill>
                <a:latin typeface="Verdana" pitchFamily="34" charset="0"/>
              </a:rPr>
              <a:t>I</a:t>
            </a:r>
            <a:r>
              <a:rPr lang="en-US" altLang="en-US" sz="2600" dirty="0">
                <a:solidFill>
                  <a:srgbClr val="FF0000"/>
                </a:solidFill>
              </a:rPr>
              <a:t>)</a:t>
            </a:r>
          </a:p>
          <a:p>
            <a:endParaRPr lang="en-US" altLang="en-US" dirty="0"/>
          </a:p>
          <a:p>
            <a:endParaRPr lang="en-US" altLang="en-US" dirty="0"/>
          </a:p>
        </p:txBody>
      </p:sp>
      <p:sp>
        <p:nvSpPr>
          <p:cNvPr id="6" name="Slide Number Placeholder 5"/>
          <p:cNvSpPr>
            <a:spLocks noGrp="1"/>
          </p:cNvSpPr>
          <p:nvPr>
            <p:ph type="sldNum" sz="quarter" idx="11"/>
          </p:nvPr>
        </p:nvSpPr>
        <p:spPr/>
        <p:txBody>
          <a:bodyPr/>
          <a:lstStyle/>
          <a:p>
            <a:pPr>
              <a:defRPr/>
            </a:pPr>
            <a:fld id="{CDB6F5D3-1604-4360-B344-40FBE4E6A705}" type="slidenum">
              <a:rPr lang="en-US" smtClean="0"/>
              <a:pPr>
                <a:defRPr/>
              </a:pPr>
              <a:t>2</a:t>
            </a:fld>
            <a:endParaRPr lang="en-US"/>
          </a:p>
        </p:txBody>
      </p:sp>
    </p:spTree>
    <p:extLst>
      <p:ext uri="{BB962C8B-B14F-4D97-AF65-F5344CB8AC3E}">
        <p14:creationId xmlns:p14="http://schemas.microsoft.com/office/powerpoint/2010/main" val="55285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dirty="0"/>
              <a:t>Quantity demanded vs. Demand</a:t>
            </a:r>
          </a:p>
        </p:txBody>
      </p:sp>
      <p:sp>
        <p:nvSpPr>
          <p:cNvPr id="61443" name="Content Placeholder 2"/>
          <p:cNvSpPr>
            <a:spLocks noGrp="1"/>
          </p:cNvSpPr>
          <p:nvPr>
            <p:ph idx="1"/>
          </p:nvPr>
        </p:nvSpPr>
        <p:spPr/>
        <p:txBody>
          <a:bodyPr/>
          <a:lstStyle/>
          <a:p>
            <a:r>
              <a:rPr lang="en-US" altLang="en-US"/>
              <a:t>A change in quantity demanded</a:t>
            </a:r>
          </a:p>
          <a:p>
            <a:pPr lvl="1"/>
            <a:r>
              <a:rPr lang="en-US" altLang="en-US"/>
              <a:t>Movement along a given demand curve</a:t>
            </a:r>
          </a:p>
          <a:p>
            <a:pPr lvl="2"/>
            <a:r>
              <a:rPr lang="en-US" altLang="en-US"/>
              <a:t>Caused by a change in the price of the good</a:t>
            </a:r>
          </a:p>
          <a:p>
            <a:r>
              <a:rPr lang="en-US" altLang="en-US"/>
              <a:t>A change in demand</a:t>
            </a:r>
          </a:p>
          <a:p>
            <a:pPr lvl="1"/>
            <a:r>
              <a:rPr lang="en-US" altLang="en-US"/>
              <a:t>Shift in the demand curve</a:t>
            </a:r>
          </a:p>
          <a:p>
            <a:pPr lvl="2"/>
            <a:r>
              <a:rPr lang="en-US" altLang="en-US"/>
              <a:t>Caused by changes in income, prices of other goods, or preferences</a:t>
            </a:r>
          </a:p>
        </p:txBody>
      </p:sp>
      <p:sp>
        <p:nvSpPr>
          <p:cNvPr id="6" name="Slide Number Placeholder 5"/>
          <p:cNvSpPr>
            <a:spLocks noGrp="1"/>
          </p:cNvSpPr>
          <p:nvPr>
            <p:ph type="sldNum" sz="quarter" idx="11"/>
          </p:nvPr>
        </p:nvSpPr>
        <p:spPr/>
        <p:txBody>
          <a:bodyPr/>
          <a:lstStyle/>
          <a:p>
            <a:pPr>
              <a:defRPr/>
            </a:pPr>
            <a:fld id="{EDC9B816-26A4-42DD-8DB6-0D9045B07DA0}" type="slidenum">
              <a:rPr lang="en-US" smtClean="0"/>
              <a:pPr>
                <a:defRPr/>
              </a:pPr>
              <a:t>20</a:t>
            </a:fld>
            <a:endParaRPr lang="en-US"/>
          </a:p>
        </p:txBody>
      </p:sp>
    </p:spTree>
    <p:extLst>
      <p:ext uri="{BB962C8B-B14F-4D97-AF65-F5344CB8AC3E}">
        <p14:creationId xmlns:p14="http://schemas.microsoft.com/office/powerpoint/2010/main" val="351833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304800" y="0"/>
            <a:ext cx="8610600" cy="990600"/>
          </a:xfrm>
        </p:spPr>
        <p:txBody>
          <a:bodyPr>
            <a:noAutofit/>
          </a:bodyPr>
          <a:lstStyle/>
          <a:p>
            <a:r>
              <a:rPr lang="en-US" altLang="en-US" sz="3600" dirty="0"/>
              <a:t>Compensated (HICKSIAN) Demand </a:t>
            </a:r>
            <a:br>
              <a:rPr lang="en-US" altLang="en-US" sz="3600" dirty="0"/>
            </a:br>
            <a:r>
              <a:rPr lang="en-US" altLang="en-US" sz="3600" dirty="0"/>
              <a:t>Curves and Functions</a:t>
            </a:r>
          </a:p>
        </p:txBody>
      </p:sp>
      <p:sp>
        <p:nvSpPr>
          <p:cNvPr id="63491" name="Content Placeholder 2"/>
          <p:cNvSpPr>
            <a:spLocks noGrp="1"/>
          </p:cNvSpPr>
          <p:nvPr>
            <p:ph idx="1"/>
          </p:nvPr>
        </p:nvSpPr>
        <p:spPr/>
        <p:txBody>
          <a:bodyPr/>
          <a:lstStyle/>
          <a:p>
            <a:r>
              <a:rPr lang="en-US" altLang="en-US" dirty="0"/>
              <a:t>Actual level of utility </a:t>
            </a:r>
          </a:p>
          <a:p>
            <a:pPr lvl="1"/>
            <a:r>
              <a:rPr lang="en-US" altLang="en-US" dirty="0"/>
              <a:t>Varies along the demand curve</a:t>
            </a:r>
          </a:p>
          <a:p>
            <a:r>
              <a:rPr lang="en-US" altLang="en-US" dirty="0"/>
              <a:t>As the price of </a:t>
            </a:r>
            <a:r>
              <a:rPr lang="en-US" altLang="en-US" i="1" dirty="0"/>
              <a:t>x</a:t>
            </a:r>
            <a:r>
              <a:rPr lang="en-US" altLang="en-US" dirty="0"/>
              <a:t> falls, the individual moves to higher indifference curves (i.e. higher utility)</a:t>
            </a:r>
          </a:p>
          <a:p>
            <a:pPr lvl="1"/>
            <a:r>
              <a:rPr lang="en-US" altLang="en-US" dirty="0"/>
              <a:t>Assumption: nominal income is held constant as the demand curve is derived</a:t>
            </a:r>
          </a:p>
          <a:p>
            <a:pPr lvl="1"/>
            <a:r>
              <a:rPr lang="en-US" altLang="en-US" dirty="0"/>
              <a:t>“Real” income rises as the price of </a:t>
            </a:r>
            <a:r>
              <a:rPr lang="en-US" altLang="en-US" i="1" dirty="0"/>
              <a:t>x</a:t>
            </a:r>
            <a:r>
              <a:rPr lang="en-US" altLang="en-US" dirty="0"/>
              <a:t> falls</a:t>
            </a:r>
          </a:p>
          <a:p>
            <a:endParaRPr lang="en-US" altLang="en-US" dirty="0"/>
          </a:p>
        </p:txBody>
      </p:sp>
      <p:sp>
        <p:nvSpPr>
          <p:cNvPr id="6" name="Slide Number Placeholder 5"/>
          <p:cNvSpPr>
            <a:spLocks noGrp="1"/>
          </p:cNvSpPr>
          <p:nvPr>
            <p:ph type="sldNum" sz="quarter" idx="11"/>
          </p:nvPr>
        </p:nvSpPr>
        <p:spPr/>
        <p:txBody>
          <a:bodyPr/>
          <a:lstStyle/>
          <a:p>
            <a:pPr>
              <a:defRPr/>
            </a:pPr>
            <a:fld id="{2E003A23-2FB1-4F7A-9FEF-D31C7AA6E5A4}" type="slidenum">
              <a:rPr lang="en-US" smtClean="0"/>
              <a:pPr>
                <a:defRPr/>
              </a:pPr>
              <a:t>21</a:t>
            </a:fld>
            <a:endParaRPr lang="en-US"/>
          </a:p>
        </p:txBody>
      </p:sp>
    </p:spTree>
    <p:extLst>
      <p:ext uri="{BB962C8B-B14F-4D97-AF65-F5344CB8AC3E}">
        <p14:creationId xmlns:p14="http://schemas.microsoft.com/office/powerpoint/2010/main" val="38646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304800" y="0"/>
            <a:ext cx="8610600" cy="990600"/>
          </a:xfrm>
        </p:spPr>
        <p:txBody>
          <a:bodyPr>
            <a:noAutofit/>
          </a:bodyPr>
          <a:lstStyle/>
          <a:p>
            <a:r>
              <a:rPr lang="en-US" altLang="en-US" sz="3600" dirty="0"/>
              <a:t>Compensated (HICKSIAN) Demand </a:t>
            </a:r>
            <a:br>
              <a:rPr lang="en-US" altLang="en-US" sz="3600" dirty="0"/>
            </a:br>
            <a:r>
              <a:rPr lang="en-US" altLang="en-US" sz="3600" dirty="0"/>
              <a:t>Curves and Functions</a:t>
            </a:r>
          </a:p>
        </p:txBody>
      </p:sp>
      <p:sp>
        <p:nvSpPr>
          <p:cNvPr id="64515" name="Content Placeholder 2"/>
          <p:cNvSpPr>
            <a:spLocks noGrp="1"/>
          </p:cNvSpPr>
          <p:nvPr>
            <p:ph idx="1"/>
          </p:nvPr>
        </p:nvSpPr>
        <p:spPr/>
        <p:txBody>
          <a:bodyPr/>
          <a:lstStyle/>
          <a:p>
            <a:r>
              <a:rPr lang="en-US" altLang="en-US" dirty="0"/>
              <a:t>Alternative approach</a:t>
            </a:r>
          </a:p>
          <a:p>
            <a:pPr lvl="1"/>
            <a:r>
              <a:rPr lang="en-US" altLang="en-US" dirty="0"/>
              <a:t>Hold real income (or utility) constant while examining reactions to changes in </a:t>
            </a:r>
            <a:r>
              <a:rPr lang="en-US" altLang="en-US" i="1" dirty="0" err="1"/>
              <a:t>p</a:t>
            </a:r>
            <a:r>
              <a:rPr lang="en-US" altLang="en-US" i="1" baseline="-25000" dirty="0" err="1"/>
              <a:t>x</a:t>
            </a:r>
            <a:endParaRPr lang="en-US" altLang="en-US" dirty="0"/>
          </a:p>
          <a:p>
            <a:pPr lvl="2"/>
            <a:r>
              <a:rPr lang="en-US" altLang="en-US" dirty="0"/>
              <a:t>The effects of the price change are “compensated” so as to force the individual to remain on the same indifference curve</a:t>
            </a:r>
          </a:p>
          <a:p>
            <a:pPr lvl="2"/>
            <a:r>
              <a:rPr lang="en-US" altLang="en-US" dirty="0"/>
              <a:t>Reactions to price changes include only substitution effects</a:t>
            </a:r>
          </a:p>
          <a:p>
            <a:endParaRPr lang="en-US" altLang="en-US" dirty="0"/>
          </a:p>
        </p:txBody>
      </p:sp>
      <p:sp>
        <p:nvSpPr>
          <p:cNvPr id="6" name="Slide Number Placeholder 5"/>
          <p:cNvSpPr>
            <a:spLocks noGrp="1"/>
          </p:cNvSpPr>
          <p:nvPr>
            <p:ph type="sldNum" sz="quarter" idx="11"/>
          </p:nvPr>
        </p:nvSpPr>
        <p:spPr/>
        <p:txBody>
          <a:bodyPr/>
          <a:lstStyle/>
          <a:p>
            <a:pPr>
              <a:defRPr/>
            </a:pPr>
            <a:fld id="{47A254C7-634F-4394-9772-20E43DE14B07}" type="slidenum">
              <a:rPr lang="en-US" smtClean="0"/>
              <a:pPr>
                <a:defRPr/>
              </a:pPr>
              <a:t>22</a:t>
            </a:fld>
            <a:endParaRPr lang="en-US"/>
          </a:p>
        </p:txBody>
      </p:sp>
    </p:spTree>
    <p:extLst>
      <p:ext uri="{BB962C8B-B14F-4D97-AF65-F5344CB8AC3E}">
        <p14:creationId xmlns:p14="http://schemas.microsoft.com/office/powerpoint/2010/main" val="3225964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304800" y="0"/>
            <a:ext cx="8610600" cy="990600"/>
          </a:xfrm>
        </p:spPr>
        <p:txBody>
          <a:bodyPr>
            <a:noAutofit/>
          </a:bodyPr>
          <a:lstStyle/>
          <a:p>
            <a:r>
              <a:rPr lang="en-US" altLang="en-US" sz="3600" dirty="0"/>
              <a:t>Compensated (HICKSIAN) Demand </a:t>
            </a:r>
            <a:br>
              <a:rPr lang="en-US" altLang="en-US" sz="3600" dirty="0"/>
            </a:br>
            <a:r>
              <a:rPr lang="en-US" altLang="en-US" sz="3600" dirty="0"/>
              <a:t>Curves and Functions</a:t>
            </a:r>
          </a:p>
        </p:txBody>
      </p:sp>
      <p:sp>
        <p:nvSpPr>
          <p:cNvPr id="65539" name="Content Placeholder 2"/>
          <p:cNvSpPr>
            <a:spLocks noGrp="1"/>
          </p:cNvSpPr>
          <p:nvPr>
            <p:ph idx="1"/>
          </p:nvPr>
        </p:nvSpPr>
        <p:spPr/>
        <p:txBody>
          <a:bodyPr/>
          <a:lstStyle/>
          <a:p>
            <a:r>
              <a:rPr lang="en-US" altLang="en-US" dirty="0"/>
              <a:t>Compensated (</a:t>
            </a:r>
            <a:r>
              <a:rPr lang="en-US" altLang="en-US" dirty="0" err="1"/>
              <a:t>Hicksian</a:t>
            </a:r>
            <a:r>
              <a:rPr lang="en-US" altLang="en-US" dirty="0"/>
              <a:t>) demand curve</a:t>
            </a:r>
          </a:p>
          <a:p>
            <a:pPr lvl="1"/>
            <a:r>
              <a:rPr lang="en-US" altLang="en-US" dirty="0"/>
              <a:t>Shows the relationship between the price of a good and the quantity purchased </a:t>
            </a:r>
          </a:p>
          <a:p>
            <a:pPr lvl="2"/>
            <a:r>
              <a:rPr lang="en-US" altLang="en-US" dirty="0"/>
              <a:t>Assuming that other prices and </a:t>
            </a:r>
            <a:r>
              <a:rPr lang="en-US" altLang="en-US" i="1" dirty="0"/>
              <a:t>utility</a:t>
            </a:r>
            <a:r>
              <a:rPr lang="en-US" altLang="en-US" dirty="0"/>
              <a:t> are held constant</a:t>
            </a:r>
          </a:p>
          <a:p>
            <a:pPr lvl="1"/>
            <a:r>
              <a:rPr lang="en-US" altLang="en-US" dirty="0"/>
              <a:t>Is a two-dimensional representation of the compensated demand function</a:t>
            </a:r>
          </a:p>
          <a:p>
            <a:pPr algn="ctr">
              <a:lnSpc>
                <a:spcPct val="120000"/>
              </a:lnSpc>
              <a:buFontTx/>
              <a:buNone/>
            </a:pPr>
            <a:r>
              <a:rPr lang="en-US" altLang="en-US" sz="3200" i="1" dirty="0">
                <a:solidFill>
                  <a:srgbClr val="FF0000"/>
                </a:solidFill>
              </a:rPr>
              <a:t>x</a:t>
            </a:r>
            <a:r>
              <a:rPr lang="en-US" altLang="en-US" sz="3200" dirty="0">
                <a:solidFill>
                  <a:srgbClr val="FF0000"/>
                </a:solidFill>
              </a:rPr>
              <a:t>* = </a:t>
            </a:r>
            <a:r>
              <a:rPr lang="en-US" altLang="en-US" sz="3200" i="1" dirty="0">
                <a:solidFill>
                  <a:srgbClr val="FF0000"/>
                </a:solidFill>
              </a:rPr>
              <a:t>x</a:t>
            </a:r>
            <a:r>
              <a:rPr lang="en-US" altLang="en-US" sz="3200" i="1" baseline="30000" dirty="0">
                <a:solidFill>
                  <a:srgbClr val="FF0000"/>
                </a:solidFill>
              </a:rPr>
              <a:t>c</a:t>
            </a:r>
            <a:r>
              <a:rPr lang="en-US" altLang="en-US" sz="3200" dirty="0">
                <a:solidFill>
                  <a:srgbClr val="FF0000"/>
                </a:solidFill>
              </a:rPr>
              <a:t>(</a:t>
            </a:r>
            <a:r>
              <a:rPr lang="en-US" altLang="en-US" sz="3200" i="1" dirty="0" err="1">
                <a:solidFill>
                  <a:srgbClr val="FF0000"/>
                </a:solidFill>
              </a:rPr>
              <a:t>p</a:t>
            </a:r>
            <a:r>
              <a:rPr lang="en-US" altLang="en-US" sz="3200" i="1" baseline="-25000" dirty="0" err="1">
                <a:solidFill>
                  <a:srgbClr val="FF0000"/>
                </a:solidFill>
              </a:rPr>
              <a:t>x</a:t>
            </a:r>
            <a:r>
              <a:rPr lang="en-US" altLang="en-US" sz="3200" dirty="0" err="1">
                <a:solidFill>
                  <a:srgbClr val="FF0000"/>
                </a:solidFill>
              </a:rPr>
              <a:t>,</a:t>
            </a:r>
            <a:r>
              <a:rPr lang="en-US" altLang="en-US" sz="3200" i="1" dirty="0" err="1">
                <a:solidFill>
                  <a:srgbClr val="FF0000"/>
                </a:solidFill>
              </a:rPr>
              <a:t>p</a:t>
            </a:r>
            <a:r>
              <a:rPr lang="en-US" altLang="en-US" sz="3200" i="1" baseline="-25000" dirty="0" err="1">
                <a:solidFill>
                  <a:srgbClr val="FF0000"/>
                </a:solidFill>
              </a:rPr>
              <a:t>y</a:t>
            </a:r>
            <a:r>
              <a:rPr lang="en-US" altLang="en-US" sz="3200" dirty="0" err="1">
                <a:solidFill>
                  <a:srgbClr val="FF0000"/>
                </a:solidFill>
              </a:rPr>
              <a:t>,</a:t>
            </a:r>
            <a:r>
              <a:rPr lang="en-US" altLang="en-US" sz="3200" i="1" dirty="0" err="1">
                <a:solidFill>
                  <a:srgbClr val="FF0000"/>
                </a:solidFill>
              </a:rPr>
              <a:t>U</a:t>
            </a:r>
            <a:r>
              <a:rPr lang="en-US" altLang="en-US" sz="3200" dirty="0">
                <a:solidFill>
                  <a:srgbClr val="FF0000"/>
                </a:solidFill>
              </a:rPr>
              <a:t>)</a:t>
            </a:r>
          </a:p>
          <a:p>
            <a:endParaRPr lang="en-US" altLang="en-US" dirty="0"/>
          </a:p>
        </p:txBody>
      </p:sp>
      <p:sp>
        <p:nvSpPr>
          <p:cNvPr id="6" name="Slide Number Placeholder 5"/>
          <p:cNvSpPr>
            <a:spLocks noGrp="1"/>
          </p:cNvSpPr>
          <p:nvPr>
            <p:ph type="sldNum" sz="quarter" idx="11"/>
          </p:nvPr>
        </p:nvSpPr>
        <p:spPr/>
        <p:txBody>
          <a:bodyPr/>
          <a:lstStyle/>
          <a:p>
            <a:pPr>
              <a:defRPr/>
            </a:pPr>
            <a:fld id="{2610EAF4-649B-4178-BFA1-1FBF10C3D2CE}" type="slidenum">
              <a:rPr lang="en-US" smtClean="0"/>
              <a:pPr>
                <a:defRPr/>
              </a:pPr>
              <a:t>23</a:t>
            </a:fld>
            <a:endParaRPr lang="en-US"/>
          </a:p>
        </p:txBody>
      </p:sp>
    </p:spTree>
    <p:extLst>
      <p:ext uri="{BB962C8B-B14F-4D97-AF65-F5344CB8AC3E}">
        <p14:creationId xmlns:p14="http://schemas.microsoft.com/office/powerpoint/2010/main" val="361993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5.6	Construction of a Compensated Demand 	</a:t>
            </a:r>
            <a:r>
              <a:rPr lang="en-US" altLang="en-US" dirty="0">
                <a:solidFill>
                  <a:srgbClr val="002D56"/>
                </a:solidFill>
              </a:rPr>
              <a:t>Curve</a:t>
            </a:r>
          </a:p>
        </p:txBody>
      </p:sp>
      <p:sp>
        <p:nvSpPr>
          <p:cNvPr id="66563" name="Text Placeholder 2"/>
          <p:cNvSpPr>
            <a:spLocks noGrp="1"/>
          </p:cNvSpPr>
          <p:nvPr>
            <p:ph sz="half" idx="1"/>
          </p:nvPr>
        </p:nvSpPr>
        <p:spPr>
          <a:xfrm>
            <a:off x="209550" y="5257800"/>
            <a:ext cx="8605838" cy="1044022"/>
          </a:xfrm>
        </p:spPr>
        <p:txBody>
          <a:bodyPr>
            <a:normAutofit/>
          </a:bodyPr>
          <a:lstStyle/>
          <a:p>
            <a:pPr>
              <a:spcBef>
                <a:spcPct val="0"/>
              </a:spcBef>
            </a:pPr>
            <a:r>
              <a:rPr lang="en-US" altLang="en-US" dirty="0"/>
              <a:t>The curve x</a:t>
            </a:r>
            <a:r>
              <a:rPr lang="en-US" altLang="en-US" baseline="30000" dirty="0"/>
              <a:t>c</a:t>
            </a:r>
            <a:r>
              <a:rPr lang="en-US" altLang="en-US" dirty="0"/>
              <a:t> shows how the quantity of x demanded changes when </a:t>
            </a:r>
            <a:r>
              <a:rPr lang="en-US" altLang="en-US" dirty="0" err="1"/>
              <a:t>p</a:t>
            </a:r>
            <a:r>
              <a:rPr lang="en-US" altLang="en-US" baseline="-25000" dirty="0" err="1"/>
              <a:t>x</a:t>
            </a:r>
            <a:r>
              <a:rPr lang="en-US" altLang="en-US" dirty="0"/>
              <a:t> changes, holding </a:t>
            </a:r>
            <a:r>
              <a:rPr lang="en-US" altLang="en-US" dirty="0" err="1"/>
              <a:t>p</a:t>
            </a:r>
            <a:r>
              <a:rPr lang="en-US" altLang="en-US" baseline="-25000" dirty="0" err="1"/>
              <a:t>y</a:t>
            </a:r>
            <a:r>
              <a:rPr lang="en-US" altLang="en-US" dirty="0"/>
              <a:t> and utility constant. That is, the individual’s income is ‘‘compensated’’ to keep utility constant. Hence x</a:t>
            </a:r>
            <a:r>
              <a:rPr lang="en-US" altLang="en-US" baseline="30000" dirty="0"/>
              <a:t>c</a:t>
            </a:r>
            <a:r>
              <a:rPr lang="en-US" altLang="en-US" dirty="0"/>
              <a:t> reflects only substitution effects of changing prices.</a:t>
            </a:r>
          </a:p>
        </p:txBody>
      </p:sp>
      <p:sp>
        <p:nvSpPr>
          <p:cNvPr id="74" name="Slide Number Placeholder 73"/>
          <p:cNvSpPr>
            <a:spLocks noGrp="1"/>
          </p:cNvSpPr>
          <p:nvPr>
            <p:ph type="sldNum" sz="quarter" idx="11"/>
          </p:nvPr>
        </p:nvSpPr>
        <p:spPr/>
        <p:txBody>
          <a:bodyPr/>
          <a:lstStyle/>
          <a:p>
            <a:pPr>
              <a:defRPr/>
            </a:pPr>
            <a:fld id="{90869F41-6C67-4FBC-BC95-EE11B95DBB65}" type="slidenum">
              <a:rPr lang="en-US" smtClean="0"/>
              <a:pPr>
                <a:defRPr/>
              </a:pPr>
              <a:t>24</a:t>
            </a:fld>
            <a:endParaRPr lang="en-US" dirty="0"/>
          </a:p>
        </p:txBody>
      </p:sp>
      <p:grpSp>
        <p:nvGrpSpPr>
          <p:cNvPr id="2" name="Group 69"/>
          <p:cNvGrpSpPr>
            <a:grpSpLocks/>
          </p:cNvGrpSpPr>
          <p:nvPr/>
        </p:nvGrpSpPr>
        <p:grpSpPr bwMode="auto">
          <a:xfrm>
            <a:off x="5551488" y="1970088"/>
            <a:ext cx="3263900" cy="1949450"/>
            <a:chOff x="3473" y="1961"/>
            <a:chExt cx="2056" cy="1228"/>
          </a:xfrm>
        </p:grpSpPr>
        <p:sp>
          <p:nvSpPr>
            <p:cNvPr id="66633" name="Freeform 33"/>
            <p:cNvSpPr>
              <a:spLocks/>
            </p:cNvSpPr>
            <p:nvPr/>
          </p:nvSpPr>
          <p:spPr bwMode="auto">
            <a:xfrm rot="-410879">
              <a:off x="3473" y="1961"/>
              <a:ext cx="1685" cy="1207"/>
            </a:xfrm>
            <a:custGeom>
              <a:avLst/>
              <a:gdLst>
                <a:gd name="T0" fmla="*/ 0 w 10000"/>
                <a:gd name="T1" fmla="*/ 0 h 10000"/>
                <a:gd name="T2" fmla="*/ 105 w 10000"/>
                <a:gd name="T3" fmla="*/ 75 h 10000"/>
                <a:gd name="T4" fmla="*/ 284 w 10000"/>
                <a:gd name="T5" fmla="*/ 146 h 10000"/>
                <a:gd name="T6" fmla="*/ 0 60000 65536"/>
                <a:gd name="T7" fmla="*/ 0 60000 65536"/>
                <a:gd name="T8" fmla="*/ 0 60000 65536"/>
                <a:gd name="T9" fmla="*/ 0 w 10000"/>
                <a:gd name="T10" fmla="*/ 0 h 10000"/>
                <a:gd name="T11" fmla="*/ 10000 w 10000"/>
                <a:gd name="T12" fmla="*/ 10000 h 10000"/>
              </a:gdLst>
              <a:ahLst/>
              <a:cxnLst>
                <a:cxn ang="T6">
                  <a:pos x="T0" y="T1"/>
                </a:cxn>
                <a:cxn ang="T7">
                  <a:pos x="T2" y="T3"/>
                </a:cxn>
                <a:cxn ang="T8">
                  <a:pos x="T4" y="T5"/>
                </a:cxn>
              </a:cxnLst>
              <a:rect l="T9" t="T10" r="T11" b="T12"/>
              <a:pathLst>
                <a:path w="10000" h="10000">
                  <a:moveTo>
                    <a:pt x="0" y="0"/>
                  </a:moveTo>
                  <a:cubicBezTo>
                    <a:pt x="997" y="1823"/>
                    <a:pt x="2037" y="3503"/>
                    <a:pt x="3703" y="5169"/>
                  </a:cubicBezTo>
                  <a:cubicBezTo>
                    <a:pt x="5370" y="6836"/>
                    <a:pt x="8140" y="8774"/>
                    <a:pt x="10000" y="10000"/>
                  </a:cubicBezTo>
                </a:path>
              </a:pathLst>
            </a:custGeom>
            <a:noFill/>
            <a:ln w="28575" cap="flat" cmpd="sng">
              <a:solidFill>
                <a:srgbClr val="C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6634" name="Text Box 46"/>
            <p:cNvSpPr txBox="1">
              <a:spLocks noChangeArrowheads="1"/>
            </p:cNvSpPr>
            <p:nvPr/>
          </p:nvSpPr>
          <p:spPr bwMode="auto">
            <a:xfrm>
              <a:off x="5227" y="2956"/>
              <a:ext cx="3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dirty="0">
                  <a:solidFill>
                    <a:srgbClr val="C00000"/>
                  </a:solidFill>
                </a:rPr>
                <a:t>x</a:t>
              </a:r>
              <a:r>
                <a:rPr lang="en-US" altLang="en-US" sz="1800" i="1" baseline="30000" dirty="0">
                  <a:solidFill>
                    <a:srgbClr val="C00000"/>
                  </a:solidFill>
                </a:rPr>
                <a:t>c</a:t>
              </a:r>
              <a:endParaRPr lang="en-US" altLang="en-US" sz="1800" baseline="30000" dirty="0">
                <a:solidFill>
                  <a:srgbClr val="C00000"/>
                </a:solidFill>
              </a:endParaRPr>
            </a:p>
          </p:txBody>
        </p:sp>
      </p:grpSp>
      <p:grpSp>
        <p:nvGrpSpPr>
          <p:cNvPr id="3" name="Group 86"/>
          <p:cNvGrpSpPr>
            <a:grpSpLocks/>
          </p:cNvGrpSpPr>
          <p:nvPr/>
        </p:nvGrpSpPr>
        <p:grpSpPr bwMode="auto">
          <a:xfrm>
            <a:off x="209550" y="762000"/>
            <a:ext cx="4603750" cy="4151313"/>
            <a:chOff x="209550" y="762000"/>
            <a:chExt cx="4603750" cy="4151313"/>
          </a:xfrm>
        </p:grpSpPr>
        <p:grpSp>
          <p:nvGrpSpPr>
            <p:cNvPr id="66627" name="Group 83"/>
            <p:cNvGrpSpPr>
              <a:grpSpLocks/>
            </p:cNvGrpSpPr>
            <p:nvPr/>
          </p:nvGrpSpPr>
          <p:grpSpPr bwMode="auto">
            <a:xfrm>
              <a:off x="209550" y="762000"/>
              <a:ext cx="1466850" cy="3810000"/>
              <a:chOff x="209550" y="762000"/>
              <a:chExt cx="1466850" cy="3810000"/>
            </a:xfrm>
          </p:grpSpPr>
          <p:sp>
            <p:nvSpPr>
              <p:cNvPr id="66631" name="Line 4"/>
              <p:cNvSpPr>
                <a:spLocks noChangeShapeType="1"/>
              </p:cNvSpPr>
              <p:nvPr/>
            </p:nvSpPr>
            <p:spPr bwMode="auto">
              <a:xfrm>
                <a:off x="800100" y="1219200"/>
                <a:ext cx="0" cy="3352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6632" name="Text Box 8"/>
              <p:cNvSpPr txBox="1">
                <a:spLocks noChangeArrowheads="1"/>
              </p:cNvSpPr>
              <p:nvPr/>
            </p:nvSpPr>
            <p:spPr bwMode="auto">
              <a:xfrm>
                <a:off x="209550" y="762000"/>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Quantity of </a:t>
                </a:r>
                <a:r>
                  <a:rPr lang="en-US" altLang="en-US" sz="1800" i="1"/>
                  <a:t>y</a:t>
                </a:r>
                <a:endParaRPr lang="en-US" altLang="en-US" sz="1800"/>
              </a:p>
            </p:txBody>
          </p:sp>
        </p:grpSp>
        <p:grpSp>
          <p:nvGrpSpPr>
            <p:cNvPr id="66628" name="Group 82"/>
            <p:cNvGrpSpPr>
              <a:grpSpLocks/>
            </p:cNvGrpSpPr>
            <p:nvPr/>
          </p:nvGrpSpPr>
          <p:grpSpPr bwMode="auto">
            <a:xfrm>
              <a:off x="800100" y="4546600"/>
              <a:ext cx="4013200" cy="366713"/>
              <a:chOff x="800100" y="4546600"/>
              <a:chExt cx="4013200" cy="366713"/>
            </a:xfrm>
          </p:grpSpPr>
          <p:sp>
            <p:nvSpPr>
              <p:cNvPr id="66629" name="Line 5"/>
              <p:cNvSpPr>
                <a:spLocks noChangeShapeType="1"/>
              </p:cNvSpPr>
              <p:nvPr/>
            </p:nvSpPr>
            <p:spPr bwMode="auto">
              <a:xfrm>
                <a:off x="800100" y="4572000"/>
                <a:ext cx="3581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6630" name="Text Box 9"/>
              <p:cNvSpPr txBox="1">
                <a:spLocks noChangeArrowheads="1"/>
              </p:cNvSpPr>
              <p:nvPr/>
            </p:nvSpPr>
            <p:spPr bwMode="auto">
              <a:xfrm>
                <a:off x="3346450" y="4546600"/>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Quantity of </a:t>
                </a:r>
                <a:r>
                  <a:rPr lang="en-US" altLang="en-US" sz="1800" i="1"/>
                  <a:t>x</a:t>
                </a:r>
                <a:endParaRPr lang="en-US" altLang="en-US" sz="1800"/>
              </a:p>
            </p:txBody>
          </p:sp>
        </p:grpSp>
      </p:grpSp>
      <p:grpSp>
        <p:nvGrpSpPr>
          <p:cNvPr id="7" name="Group 87"/>
          <p:cNvGrpSpPr>
            <a:grpSpLocks/>
          </p:cNvGrpSpPr>
          <p:nvPr/>
        </p:nvGrpSpPr>
        <p:grpSpPr bwMode="auto">
          <a:xfrm>
            <a:off x="4559300" y="838200"/>
            <a:ext cx="4356100" cy="4081463"/>
            <a:chOff x="4559300" y="838200"/>
            <a:chExt cx="4356100" cy="4081016"/>
          </a:xfrm>
        </p:grpSpPr>
        <p:grpSp>
          <p:nvGrpSpPr>
            <p:cNvPr id="66621" name="Group 85"/>
            <p:cNvGrpSpPr>
              <a:grpSpLocks/>
            </p:cNvGrpSpPr>
            <p:nvPr/>
          </p:nvGrpSpPr>
          <p:grpSpPr bwMode="auto">
            <a:xfrm>
              <a:off x="4991100" y="4552503"/>
              <a:ext cx="3924300" cy="366713"/>
              <a:chOff x="4991100" y="4552503"/>
              <a:chExt cx="3924300" cy="366713"/>
            </a:xfrm>
          </p:grpSpPr>
          <p:sp>
            <p:nvSpPr>
              <p:cNvPr id="66625" name="Line 6"/>
              <p:cNvSpPr>
                <a:spLocks noChangeShapeType="1"/>
              </p:cNvSpPr>
              <p:nvPr/>
            </p:nvSpPr>
            <p:spPr bwMode="auto">
              <a:xfrm>
                <a:off x="4991100" y="4572000"/>
                <a:ext cx="3505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6626" name="Text Box 10"/>
              <p:cNvSpPr txBox="1">
                <a:spLocks noChangeArrowheads="1"/>
              </p:cNvSpPr>
              <p:nvPr/>
            </p:nvSpPr>
            <p:spPr bwMode="auto">
              <a:xfrm>
                <a:off x="7448550" y="4552503"/>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Quantity of </a:t>
                </a:r>
                <a:r>
                  <a:rPr lang="en-US" altLang="en-US" sz="1800" i="1"/>
                  <a:t>x</a:t>
                </a:r>
                <a:endParaRPr lang="en-US" altLang="en-US" sz="1800"/>
              </a:p>
            </p:txBody>
          </p:sp>
        </p:grpSp>
        <p:grpSp>
          <p:nvGrpSpPr>
            <p:cNvPr id="66622" name="Group 84"/>
            <p:cNvGrpSpPr>
              <a:grpSpLocks/>
            </p:cNvGrpSpPr>
            <p:nvPr/>
          </p:nvGrpSpPr>
          <p:grpSpPr bwMode="auto">
            <a:xfrm>
              <a:off x="4559300" y="838200"/>
              <a:ext cx="431800" cy="3733800"/>
              <a:chOff x="4559300" y="838200"/>
              <a:chExt cx="431800" cy="3733800"/>
            </a:xfrm>
          </p:grpSpPr>
          <p:sp>
            <p:nvSpPr>
              <p:cNvPr id="66623" name="Line 7"/>
              <p:cNvSpPr>
                <a:spLocks noChangeShapeType="1"/>
              </p:cNvSpPr>
              <p:nvPr/>
            </p:nvSpPr>
            <p:spPr bwMode="auto">
              <a:xfrm>
                <a:off x="4991100" y="1219200"/>
                <a:ext cx="0" cy="3352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6624" name="Text Box 11"/>
              <p:cNvSpPr txBox="1">
                <a:spLocks noChangeArrowheads="1"/>
              </p:cNvSpPr>
              <p:nvPr/>
            </p:nvSpPr>
            <p:spPr bwMode="auto">
              <a:xfrm>
                <a:off x="4559300" y="838200"/>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p</a:t>
                </a:r>
                <a:r>
                  <a:rPr lang="en-US" altLang="en-US" sz="1800" i="1" baseline="-25000"/>
                  <a:t>x</a:t>
                </a:r>
                <a:endParaRPr lang="en-US" altLang="en-US" sz="1800" baseline="-25000"/>
              </a:p>
            </p:txBody>
          </p:sp>
        </p:grpSp>
      </p:grpSp>
      <p:grpSp>
        <p:nvGrpSpPr>
          <p:cNvPr id="10" name="Group 77"/>
          <p:cNvGrpSpPr>
            <a:grpSpLocks/>
          </p:cNvGrpSpPr>
          <p:nvPr/>
        </p:nvGrpSpPr>
        <p:grpSpPr bwMode="auto">
          <a:xfrm>
            <a:off x="6172200" y="2855913"/>
            <a:ext cx="479425" cy="2078037"/>
            <a:chOff x="5994400" y="2856550"/>
            <a:chExt cx="479425" cy="2077917"/>
          </a:xfrm>
        </p:grpSpPr>
        <p:sp>
          <p:nvSpPr>
            <p:cNvPr id="66618" name="Text Box 37"/>
            <p:cNvSpPr txBox="1">
              <a:spLocks noChangeArrowheads="1"/>
            </p:cNvSpPr>
            <p:nvPr/>
          </p:nvSpPr>
          <p:spPr bwMode="auto">
            <a:xfrm>
              <a:off x="5994400" y="4565135"/>
              <a:ext cx="479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p>
          </p:txBody>
        </p:sp>
        <p:sp>
          <p:nvSpPr>
            <p:cNvPr id="66619" name="Line 38"/>
            <p:cNvSpPr>
              <a:spLocks noChangeShapeType="1"/>
            </p:cNvSpPr>
            <p:nvPr/>
          </p:nvSpPr>
          <p:spPr bwMode="auto">
            <a:xfrm flipV="1">
              <a:off x="6210300" y="2895601"/>
              <a:ext cx="0" cy="1676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6620" name="Oval 44"/>
            <p:cNvSpPr>
              <a:spLocks noChangeArrowheads="1"/>
            </p:cNvSpPr>
            <p:nvPr/>
          </p:nvSpPr>
          <p:spPr bwMode="auto">
            <a:xfrm>
              <a:off x="6184900" y="2856550"/>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grpSp>
        <p:nvGrpSpPr>
          <p:cNvPr id="11" name="Group 80"/>
          <p:cNvGrpSpPr>
            <a:grpSpLocks/>
          </p:cNvGrpSpPr>
          <p:nvPr/>
        </p:nvGrpSpPr>
        <p:grpSpPr bwMode="auto">
          <a:xfrm>
            <a:off x="4503738" y="2698750"/>
            <a:ext cx="1855787" cy="368300"/>
            <a:chOff x="4504068" y="2698235"/>
            <a:chExt cx="1855759" cy="369332"/>
          </a:xfrm>
        </p:grpSpPr>
        <p:sp>
          <p:nvSpPr>
            <p:cNvPr id="66616" name="Line 39"/>
            <p:cNvSpPr>
              <a:spLocks noChangeShapeType="1"/>
            </p:cNvSpPr>
            <p:nvPr/>
          </p:nvSpPr>
          <p:spPr bwMode="auto">
            <a:xfrm flipH="1">
              <a:off x="4991099" y="2893355"/>
              <a:ext cx="1368728" cy="224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6617" name="Text Box 48"/>
            <p:cNvSpPr txBox="1">
              <a:spLocks noChangeArrowheads="1"/>
            </p:cNvSpPr>
            <p:nvPr/>
          </p:nvSpPr>
          <p:spPr bwMode="auto">
            <a:xfrm>
              <a:off x="4504068" y="2698235"/>
              <a:ext cx="669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p</a:t>
              </a:r>
              <a:r>
                <a:rPr lang="en-US" altLang="en-US" sz="1800" i="1" baseline="-25000"/>
                <a:t>x</a:t>
              </a:r>
              <a:r>
                <a:rPr lang="en-US" altLang="en-US" sz="1800"/>
                <a:t>’’</a:t>
              </a:r>
            </a:p>
          </p:txBody>
        </p:sp>
      </p:grpSp>
      <p:grpSp>
        <p:nvGrpSpPr>
          <p:cNvPr id="12" name="Group 89"/>
          <p:cNvGrpSpPr>
            <a:grpSpLocks/>
          </p:cNvGrpSpPr>
          <p:nvPr/>
        </p:nvGrpSpPr>
        <p:grpSpPr bwMode="auto">
          <a:xfrm>
            <a:off x="949325" y="1211263"/>
            <a:ext cx="2830513" cy="2314575"/>
            <a:chOff x="1167627" y="911066"/>
            <a:chExt cx="2831204" cy="2314440"/>
          </a:xfrm>
        </p:grpSpPr>
        <p:sp>
          <p:nvSpPr>
            <p:cNvPr id="66614" name="Freeform 19"/>
            <p:cNvSpPr>
              <a:spLocks/>
            </p:cNvSpPr>
            <p:nvPr/>
          </p:nvSpPr>
          <p:spPr bwMode="auto">
            <a:xfrm>
              <a:off x="1345310" y="1348390"/>
              <a:ext cx="2653521" cy="1877116"/>
            </a:xfrm>
            <a:custGeom>
              <a:avLst/>
              <a:gdLst>
                <a:gd name="T0" fmla="*/ 0 w 10958"/>
                <a:gd name="T1" fmla="*/ 0 h 30488"/>
                <a:gd name="T2" fmla="*/ 189754108 w 10958"/>
                <a:gd name="T3" fmla="*/ 82698889 h 30488"/>
                <a:gd name="T4" fmla="*/ 642559882 w 10958"/>
                <a:gd name="T5" fmla="*/ 115231023 h 30488"/>
                <a:gd name="T6" fmla="*/ 0 60000 65536"/>
                <a:gd name="T7" fmla="*/ 0 60000 65536"/>
                <a:gd name="T8" fmla="*/ 0 60000 65536"/>
                <a:gd name="T9" fmla="*/ 0 w 10958"/>
                <a:gd name="T10" fmla="*/ 0 h 30488"/>
                <a:gd name="T11" fmla="*/ 10958 w 10958"/>
                <a:gd name="T12" fmla="*/ 30488 h 30488"/>
              </a:gdLst>
              <a:ahLst/>
              <a:cxnLst>
                <a:cxn ang="T6">
                  <a:pos x="T0" y="T1"/>
                </a:cxn>
                <a:cxn ang="T7">
                  <a:pos x="T2" y="T3"/>
                </a:cxn>
                <a:cxn ang="T8">
                  <a:pos x="T4" y="T5"/>
                </a:cxn>
              </a:cxnLst>
              <a:rect l="T9" t="T10" r="T11" b="T12"/>
              <a:pathLst>
                <a:path w="10958" h="30488">
                  <a:moveTo>
                    <a:pt x="0" y="0"/>
                  </a:moveTo>
                  <a:cubicBezTo>
                    <a:pt x="278" y="2315"/>
                    <a:pt x="1400" y="15198"/>
                    <a:pt x="3236" y="21816"/>
                  </a:cubicBezTo>
                  <a:cubicBezTo>
                    <a:pt x="5016" y="28212"/>
                    <a:pt x="7564" y="30488"/>
                    <a:pt x="10958" y="30398"/>
                  </a:cubicBezTo>
                </a:path>
              </a:pathLst>
            </a:custGeom>
            <a:noFill/>
            <a:ln w="28575" cap="flat" cmpd="sng">
              <a:solidFill>
                <a:srgbClr val="C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66615" name="Text Box 22"/>
            <p:cNvSpPr txBox="1">
              <a:spLocks noChangeArrowheads="1"/>
            </p:cNvSpPr>
            <p:nvPr/>
          </p:nvSpPr>
          <p:spPr bwMode="auto">
            <a:xfrm>
              <a:off x="1167627" y="911066"/>
              <a:ext cx="479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AC4C2E"/>
                  </a:solidFill>
                </a:rPr>
                <a:t>U</a:t>
              </a:r>
              <a:r>
                <a:rPr lang="en-US" altLang="en-US" sz="1800" baseline="-25000">
                  <a:solidFill>
                    <a:srgbClr val="AC4C2E"/>
                  </a:solidFill>
                </a:rPr>
                <a:t>2</a:t>
              </a:r>
            </a:p>
          </p:txBody>
        </p:sp>
      </p:grpSp>
      <p:grpSp>
        <p:nvGrpSpPr>
          <p:cNvPr id="13" name="Group 76"/>
          <p:cNvGrpSpPr>
            <a:grpSpLocks/>
          </p:cNvGrpSpPr>
          <p:nvPr/>
        </p:nvGrpSpPr>
        <p:grpSpPr bwMode="auto">
          <a:xfrm>
            <a:off x="5461000" y="2320925"/>
            <a:ext cx="479425" cy="2613025"/>
            <a:chOff x="5461000" y="2320507"/>
            <a:chExt cx="479425" cy="2613960"/>
          </a:xfrm>
        </p:grpSpPr>
        <p:sp>
          <p:nvSpPr>
            <p:cNvPr id="66611" name="Text Box 34"/>
            <p:cNvSpPr txBox="1">
              <a:spLocks noChangeArrowheads="1"/>
            </p:cNvSpPr>
            <p:nvPr/>
          </p:nvSpPr>
          <p:spPr bwMode="auto">
            <a:xfrm>
              <a:off x="5461000" y="4565135"/>
              <a:ext cx="479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p>
          </p:txBody>
        </p:sp>
        <p:sp>
          <p:nvSpPr>
            <p:cNvPr id="66612" name="Line 35"/>
            <p:cNvSpPr>
              <a:spLocks noChangeShapeType="1"/>
            </p:cNvSpPr>
            <p:nvPr/>
          </p:nvSpPr>
          <p:spPr bwMode="auto">
            <a:xfrm flipV="1">
              <a:off x="5694153" y="2362201"/>
              <a:ext cx="0" cy="2209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6613" name="Oval 43"/>
            <p:cNvSpPr>
              <a:spLocks noChangeArrowheads="1"/>
            </p:cNvSpPr>
            <p:nvPr/>
          </p:nvSpPr>
          <p:spPr bwMode="auto">
            <a:xfrm>
              <a:off x="5652459" y="2320507"/>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grpSp>
        <p:nvGrpSpPr>
          <p:cNvPr id="14" name="Group 79"/>
          <p:cNvGrpSpPr>
            <a:grpSpLocks/>
          </p:cNvGrpSpPr>
          <p:nvPr/>
        </p:nvGrpSpPr>
        <p:grpSpPr bwMode="auto">
          <a:xfrm>
            <a:off x="4502150" y="2178050"/>
            <a:ext cx="1127125" cy="368300"/>
            <a:chOff x="4502001" y="2177535"/>
            <a:chExt cx="1127454" cy="369332"/>
          </a:xfrm>
        </p:grpSpPr>
        <p:sp>
          <p:nvSpPr>
            <p:cNvPr id="66609" name="Line 36"/>
            <p:cNvSpPr>
              <a:spLocks noChangeShapeType="1"/>
            </p:cNvSpPr>
            <p:nvPr/>
          </p:nvSpPr>
          <p:spPr bwMode="auto">
            <a:xfrm flipH="1">
              <a:off x="5019855" y="2362201"/>
              <a:ext cx="609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6610" name="Text Box 47"/>
            <p:cNvSpPr txBox="1">
              <a:spLocks noChangeArrowheads="1"/>
            </p:cNvSpPr>
            <p:nvPr/>
          </p:nvSpPr>
          <p:spPr bwMode="auto">
            <a:xfrm>
              <a:off x="4502001" y="2177535"/>
              <a:ext cx="669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p</a:t>
              </a:r>
              <a:r>
                <a:rPr lang="en-US" altLang="en-US" sz="1800" i="1" baseline="-25000"/>
                <a:t>x</a:t>
              </a:r>
              <a:r>
                <a:rPr lang="en-US" altLang="en-US" sz="1800"/>
                <a:t>’</a:t>
              </a:r>
            </a:p>
          </p:txBody>
        </p:sp>
      </p:grpSp>
      <p:grpSp>
        <p:nvGrpSpPr>
          <p:cNvPr id="15" name="Group 78"/>
          <p:cNvGrpSpPr>
            <a:grpSpLocks/>
          </p:cNvGrpSpPr>
          <p:nvPr/>
        </p:nvGrpSpPr>
        <p:grpSpPr bwMode="auto">
          <a:xfrm>
            <a:off x="6935788" y="3254375"/>
            <a:ext cx="479425" cy="1679575"/>
            <a:chOff x="6553200" y="3253596"/>
            <a:chExt cx="479425" cy="1680870"/>
          </a:xfrm>
        </p:grpSpPr>
        <p:sp>
          <p:nvSpPr>
            <p:cNvPr id="66606" name="Text Box 40"/>
            <p:cNvSpPr txBox="1">
              <a:spLocks noChangeArrowheads="1"/>
            </p:cNvSpPr>
            <p:nvPr/>
          </p:nvSpPr>
          <p:spPr bwMode="auto">
            <a:xfrm>
              <a:off x="6553200" y="4565134"/>
              <a:ext cx="479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p>
          </p:txBody>
        </p:sp>
        <p:sp>
          <p:nvSpPr>
            <p:cNvPr id="66607" name="Line 41"/>
            <p:cNvSpPr>
              <a:spLocks noChangeShapeType="1"/>
            </p:cNvSpPr>
            <p:nvPr/>
          </p:nvSpPr>
          <p:spPr bwMode="auto">
            <a:xfrm flipV="1">
              <a:off x="6799053" y="3289300"/>
              <a:ext cx="0" cy="1295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6608" name="Oval 45"/>
            <p:cNvSpPr>
              <a:spLocks noChangeArrowheads="1"/>
            </p:cNvSpPr>
            <p:nvPr/>
          </p:nvSpPr>
          <p:spPr bwMode="auto">
            <a:xfrm>
              <a:off x="6766704" y="3253596"/>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grpSp>
        <p:nvGrpSpPr>
          <p:cNvPr id="16" name="Group 81"/>
          <p:cNvGrpSpPr>
            <a:grpSpLocks/>
          </p:cNvGrpSpPr>
          <p:nvPr/>
        </p:nvGrpSpPr>
        <p:grpSpPr bwMode="auto">
          <a:xfrm>
            <a:off x="4502150" y="3111500"/>
            <a:ext cx="2676525" cy="368300"/>
            <a:chOff x="4502001" y="3110984"/>
            <a:chExt cx="2676750" cy="369332"/>
          </a:xfrm>
        </p:grpSpPr>
        <p:sp>
          <p:nvSpPr>
            <p:cNvPr id="66604" name="Line 42"/>
            <p:cNvSpPr>
              <a:spLocks noChangeShapeType="1"/>
            </p:cNvSpPr>
            <p:nvPr/>
          </p:nvSpPr>
          <p:spPr bwMode="auto">
            <a:xfrm flipH="1" flipV="1">
              <a:off x="4991100" y="3302000"/>
              <a:ext cx="2187651" cy="77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6605" name="Text Box 49"/>
            <p:cNvSpPr txBox="1">
              <a:spLocks noChangeArrowheads="1"/>
            </p:cNvSpPr>
            <p:nvPr/>
          </p:nvSpPr>
          <p:spPr bwMode="auto">
            <a:xfrm>
              <a:off x="4502001" y="3110984"/>
              <a:ext cx="657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p</a:t>
              </a:r>
              <a:r>
                <a:rPr lang="en-US" altLang="en-US" sz="1800" i="1" baseline="-25000"/>
                <a:t>x</a:t>
              </a:r>
              <a:r>
                <a:rPr lang="en-US" altLang="en-US" sz="1800"/>
                <a:t>’’’</a:t>
              </a:r>
            </a:p>
          </p:txBody>
        </p:sp>
      </p:grpSp>
      <p:grpSp>
        <p:nvGrpSpPr>
          <p:cNvPr id="17" name="Group 131"/>
          <p:cNvGrpSpPr>
            <a:grpSpLocks/>
          </p:cNvGrpSpPr>
          <p:nvPr/>
        </p:nvGrpSpPr>
        <p:grpSpPr bwMode="auto">
          <a:xfrm>
            <a:off x="1106488" y="1711325"/>
            <a:ext cx="522287" cy="3198813"/>
            <a:chOff x="1106637" y="1711918"/>
            <a:chExt cx="522916" cy="3198220"/>
          </a:xfrm>
        </p:grpSpPr>
        <p:sp>
          <p:nvSpPr>
            <p:cNvPr id="66599" name="Line 13"/>
            <p:cNvSpPr>
              <a:spLocks noChangeShapeType="1"/>
            </p:cNvSpPr>
            <p:nvPr/>
          </p:nvSpPr>
          <p:spPr bwMode="auto">
            <a:xfrm>
              <a:off x="1106637" y="1711918"/>
              <a:ext cx="522916" cy="1059746"/>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nvGrpSpPr>
            <p:cNvPr id="66600" name="Group 75"/>
            <p:cNvGrpSpPr>
              <a:grpSpLocks/>
            </p:cNvGrpSpPr>
            <p:nvPr/>
          </p:nvGrpSpPr>
          <p:grpSpPr bwMode="auto">
            <a:xfrm>
              <a:off x="1144588" y="2166568"/>
              <a:ext cx="479425" cy="2743570"/>
              <a:chOff x="1145157" y="2166568"/>
              <a:chExt cx="479425" cy="2743570"/>
            </a:xfrm>
          </p:grpSpPr>
          <p:sp>
            <p:nvSpPr>
              <p:cNvPr id="66601" name="Oval 26"/>
              <p:cNvSpPr>
                <a:spLocks noChangeArrowheads="1"/>
              </p:cNvSpPr>
              <p:nvPr/>
            </p:nvSpPr>
            <p:spPr bwMode="auto">
              <a:xfrm>
                <a:off x="1333500" y="2166568"/>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sp>
            <p:nvSpPr>
              <p:cNvPr id="66602" name="Line 27"/>
              <p:cNvSpPr>
                <a:spLocks noChangeShapeType="1"/>
              </p:cNvSpPr>
              <p:nvPr/>
            </p:nvSpPr>
            <p:spPr bwMode="auto">
              <a:xfrm>
                <a:off x="1378993" y="2238233"/>
                <a:ext cx="515" cy="233376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6603" name="Text Box 30"/>
              <p:cNvSpPr txBox="1">
                <a:spLocks noChangeArrowheads="1"/>
              </p:cNvSpPr>
              <p:nvPr/>
            </p:nvSpPr>
            <p:spPr bwMode="auto">
              <a:xfrm>
                <a:off x="1145157" y="4540250"/>
                <a:ext cx="47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p>
            </p:txBody>
          </p:sp>
        </p:grpSp>
      </p:grpSp>
      <p:grpSp>
        <p:nvGrpSpPr>
          <p:cNvPr id="19" name="Group 127"/>
          <p:cNvGrpSpPr>
            <a:grpSpLocks/>
          </p:cNvGrpSpPr>
          <p:nvPr/>
        </p:nvGrpSpPr>
        <p:grpSpPr bwMode="auto">
          <a:xfrm>
            <a:off x="1746250" y="2947988"/>
            <a:ext cx="928688" cy="1962150"/>
            <a:chOff x="1746913" y="2947916"/>
            <a:chExt cx="928048" cy="1962222"/>
          </a:xfrm>
        </p:grpSpPr>
        <p:grpSp>
          <p:nvGrpSpPr>
            <p:cNvPr id="66594" name="Group 74"/>
            <p:cNvGrpSpPr>
              <a:grpSpLocks/>
            </p:cNvGrpSpPr>
            <p:nvPr/>
          </p:nvGrpSpPr>
          <p:grpSpPr bwMode="auto">
            <a:xfrm>
              <a:off x="1964596" y="3157184"/>
              <a:ext cx="479425" cy="1752954"/>
              <a:chOff x="1678557" y="3157184"/>
              <a:chExt cx="479425" cy="1752954"/>
            </a:xfrm>
          </p:grpSpPr>
          <p:sp>
            <p:nvSpPr>
              <p:cNvPr id="66596" name="Oval 25"/>
              <p:cNvSpPr>
                <a:spLocks noChangeArrowheads="1"/>
              </p:cNvSpPr>
              <p:nvPr/>
            </p:nvSpPr>
            <p:spPr bwMode="auto">
              <a:xfrm>
                <a:off x="1880548" y="3157184"/>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sp>
            <p:nvSpPr>
              <p:cNvPr id="66597" name="Line 28"/>
              <p:cNvSpPr>
                <a:spLocks noChangeShapeType="1"/>
              </p:cNvSpPr>
              <p:nvPr/>
            </p:nvSpPr>
            <p:spPr bwMode="auto">
              <a:xfrm>
                <a:off x="1911251" y="3234518"/>
                <a:ext cx="1657" cy="1337481"/>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6598" name="Text Box 31"/>
              <p:cNvSpPr txBox="1">
                <a:spLocks noChangeArrowheads="1"/>
              </p:cNvSpPr>
              <p:nvPr/>
            </p:nvSpPr>
            <p:spPr bwMode="auto">
              <a:xfrm>
                <a:off x="1678557" y="4540250"/>
                <a:ext cx="47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 x”</a:t>
                </a:r>
              </a:p>
            </p:txBody>
          </p:sp>
        </p:grpSp>
        <p:sp>
          <p:nvSpPr>
            <p:cNvPr id="66595" name="Line 13"/>
            <p:cNvSpPr>
              <a:spLocks noChangeShapeType="1"/>
            </p:cNvSpPr>
            <p:nvPr/>
          </p:nvSpPr>
          <p:spPr bwMode="auto">
            <a:xfrm>
              <a:off x="1746913" y="2947916"/>
              <a:ext cx="928048" cy="51861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21" name="Group 129"/>
          <p:cNvGrpSpPr>
            <a:grpSpLocks/>
          </p:cNvGrpSpPr>
          <p:nvPr/>
        </p:nvGrpSpPr>
        <p:grpSpPr bwMode="auto">
          <a:xfrm>
            <a:off x="2620963" y="3452813"/>
            <a:ext cx="1241425" cy="1457325"/>
            <a:chOff x="2620369" y="3452884"/>
            <a:chExt cx="1241945" cy="1457254"/>
          </a:xfrm>
        </p:grpSpPr>
        <p:grpSp>
          <p:nvGrpSpPr>
            <p:cNvPr id="66589" name="Group 71"/>
            <p:cNvGrpSpPr>
              <a:grpSpLocks/>
            </p:cNvGrpSpPr>
            <p:nvPr/>
          </p:nvGrpSpPr>
          <p:grpSpPr bwMode="auto">
            <a:xfrm>
              <a:off x="3010932" y="3457440"/>
              <a:ext cx="635000" cy="1452698"/>
              <a:chOff x="2288157" y="3457440"/>
              <a:chExt cx="635000" cy="1452698"/>
            </a:xfrm>
          </p:grpSpPr>
          <p:sp>
            <p:nvSpPr>
              <p:cNvPr id="66591" name="Line 29"/>
              <p:cNvSpPr>
                <a:spLocks noChangeShapeType="1"/>
              </p:cNvSpPr>
              <p:nvPr/>
            </p:nvSpPr>
            <p:spPr bwMode="auto">
              <a:xfrm flipH="1">
                <a:off x="2522508" y="3507474"/>
                <a:ext cx="2884" cy="106452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6592" name="Text Box 32"/>
              <p:cNvSpPr txBox="1">
                <a:spLocks noChangeArrowheads="1"/>
              </p:cNvSpPr>
              <p:nvPr/>
            </p:nvSpPr>
            <p:spPr bwMode="auto">
              <a:xfrm>
                <a:off x="2288157" y="4540250"/>
                <a:ext cx="63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 x”’</a:t>
                </a:r>
              </a:p>
            </p:txBody>
          </p:sp>
          <p:sp>
            <p:nvSpPr>
              <p:cNvPr id="66593" name="Oval 24"/>
              <p:cNvSpPr>
                <a:spLocks noChangeArrowheads="1"/>
              </p:cNvSpPr>
              <p:nvPr/>
            </p:nvSpPr>
            <p:spPr bwMode="auto">
              <a:xfrm>
                <a:off x="2490148" y="3457440"/>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sp>
          <p:nvSpPr>
            <p:cNvPr id="66590" name="Line 13"/>
            <p:cNvSpPr>
              <a:spLocks noChangeShapeType="1"/>
            </p:cNvSpPr>
            <p:nvPr/>
          </p:nvSpPr>
          <p:spPr bwMode="auto">
            <a:xfrm>
              <a:off x="2620369" y="3452884"/>
              <a:ext cx="1241945" cy="10918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23" name="Group 126"/>
          <p:cNvGrpSpPr>
            <a:grpSpLocks/>
          </p:cNvGrpSpPr>
          <p:nvPr/>
        </p:nvGrpSpPr>
        <p:grpSpPr bwMode="auto">
          <a:xfrm>
            <a:off x="1146175" y="1241425"/>
            <a:ext cx="2190750" cy="628650"/>
            <a:chOff x="1146412" y="1241947"/>
            <a:chExt cx="2191045" cy="627796"/>
          </a:xfrm>
        </p:grpSpPr>
        <p:cxnSp>
          <p:nvCxnSpPr>
            <p:cNvPr id="66587" name="Straight Arrow Connector 118"/>
            <p:cNvCxnSpPr>
              <a:cxnSpLocks noChangeShapeType="1"/>
            </p:cNvCxnSpPr>
            <p:nvPr/>
          </p:nvCxnSpPr>
          <p:spPr bwMode="auto">
            <a:xfrm flipV="1">
              <a:off x="1146412" y="1514901"/>
              <a:ext cx="696036" cy="354842"/>
            </a:xfrm>
            <a:prstGeom prst="straightConnector1">
              <a:avLst/>
            </a:prstGeom>
            <a:noFill/>
            <a:ln w="19050" algn="ctr">
              <a:solidFill>
                <a:srgbClr val="000099"/>
              </a:solidFill>
              <a:round/>
              <a:headEnd type="arrow" w="med" len="med"/>
              <a:tailEnd/>
            </a:ln>
            <a:extLst>
              <a:ext uri="{909E8E84-426E-40DD-AFC4-6F175D3DCCD1}">
                <a14:hiddenFill xmlns:a14="http://schemas.microsoft.com/office/drawing/2010/main">
                  <a:noFill/>
                </a14:hiddenFill>
              </a:ext>
            </a:extLst>
          </p:spPr>
        </p:cxnSp>
        <p:sp>
          <p:nvSpPr>
            <p:cNvPr id="66588" name="TextBox 123"/>
            <p:cNvSpPr txBox="1">
              <a:spLocks noChangeArrowheads="1"/>
            </p:cNvSpPr>
            <p:nvPr/>
          </p:nvSpPr>
          <p:spPr bwMode="auto">
            <a:xfrm>
              <a:off x="1774209" y="1241947"/>
              <a:ext cx="1563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000099"/>
                  </a:solidFill>
                </a:rPr>
                <a:t>Slope = p’</a:t>
              </a:r>
              <a:r>
                <a:rPr lang="en-US" altLang="en-US" sz="1800" baseline="-25000">
                  <a:solidFill>
                    <a:srgbClr val="000099"/>
                  </a:solidFill>
                </a:rPr>
                <a:t>x</a:t>
              </a:r>
              <a:r>
                <a:rPr lang="en-US" altLang="en-US" sz="1800">
                  <a:solidFill>
                    <a:srgbClr val="000099"/>
                  </a:solidFill>
                </a:rPr>
                <a:t>/p</a:t>
              </a:r>
              <a:r>
                <a:rPr lang="en-US" altLang="en-US" sz="1800" baseline="-25000">
                  <a:solidFill>
                    <a:srgbClr val="000099"/>
                  </a:solidFill>
                </a:rPr>
                <a:t>y</a:t>
              </a:r>
            </a:p>
          </p:txBody>
        </p:sp>
      </p:grpSp>
      <p:grpSp>
        <p:nvGrpSpPr>
          <p:cNvPr id="24" name="Group 128"/>
          <p:cNvGrpSpPr>
            <a:grpSpLocks/>
          </p:cNvGrpSpPr>
          <p:nvPr/>
        </p:nvGrpSpPr>
        <p:grpSpPr bwMode="auto">
          <a:xfrm>
            <a:off x="1722438" y="2008188"/>
            <a:ext cx="1644650" cy="969962"/>
            <a:chOff x="1721892" y="2008496"/>
            <a:chExt cx="1645002" cy="968990"/>
          </a:xfrm>
        </p:grpSpPr>
        <p:cxnSp>
          <p:nvCxnSpPr>
            <p:cNvPr id="66585" name="Straight Arrow Connector 119"/>
            <p:cNvCxnSpPr>
              <a:cxnSpLocks noChangeShapeType="1"/>
            </p:cNvCxnSpPr>
            <p:nvPr/>
          </p:nvCxnSpPr>
          <p:spPr bwMode="auto">
            <a:xfrm rot="5400000" flipH="1" flipV="1">
              <a:off x="1774210" y="2404281"/>
              <a:ext cx="616423" cy="529988"/>
            </a:xfrm>
            <a:prstGeom prst="straightConnector1">
              <a:avLst/>
            </a:prstGeom>
            <a:noFill/>
            <a:ln w="19050" algn="ctr">
              <a:solidFill>
                <a:srgbClr val="000099"/>
              </a:solidFill>
              <a:round/>
              <a:headEnd type="arrow" w="med" len="med"/>
              <a:tailEnd/>
            </a:ln>
            <a:extLst>
              <a:ext uri="{909E8E84-426E-40DD-AFC4-6F175D3DCCD1}">
                <a14:hiddenFill xmlns:a14="http://schemas.microsoft.com/office/drawing/2010/main">
                  <a:noFill/>
                </a14:hiddenFill>
              </a:ext>
            </a:extLst>
          </p:spPr>
        </p:cxnSp>
        <p:sp>
          <p:nvSpPr>
            <p:cNvPr id="66586" name="TextBox 124"/>
            <p:cNvSpPr txBox="1">
              <a:spLocks noChangeArrowheads="1"/>
            </p:cNvSpPr>
            <p:nvPr/>
          </p:nvSpPr>
          <p:spPr bwMode="auto">
            <a:xfrm>
              <a:off x="1721892" y="2008496"/>
              <a:ext cx="1645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000099"/>
                  </a:solidFill>
                </a:rPr>
                <a:t>Slope = p”</a:t>
              </a:r>
              <a:r>
                <a:rPr lang="en-US" altLang="en-US" sz="1800" baseline="-25000">
                  <a:solidFill>
                    <a:srgbClr val="000099"/>
                  </a:solidFill>
                </a:rPr>
                <a:t>x</a:t>
              </a:r>
              <a:r>
                <a:rPr lang="en-US" altLang="en-US" sz="1800">
                  <a:solidFill>
                    <a:srgbClr val="000099"/>
                  </a:solidFill>
                </a:rPr>
                <a:t>/p</a:t>
              </a:r>
              <a:r>
                <a:rPr lang="en-US" altLang="en-US" sz="1800" baseline="-25000">
                  <a:solidFill>
                    <a:srgbClr val="000099"/>
                  </a:solidFill>
                </a:rPr>
                <a:t>y</a:t>
              </a:r>
            </a:p>
          </p:txBody>
        </p:sp>
      </p:grpSp>
      <p:grpSp>
        <p:nvGrpSpPr>
          <p:cNvPr id="25" name="Group 130"/>
          <p:cNvGrpSpPr>
            <a:grpSpLocks/>
          </p:cNvGrpSpPr>
          <p:nvPr/>
        </p:nvGrpSpPr>
        <p:grpSpPr bwMode="auto">
          <a:xfrm>
            <a:off x="2584450" y="2460625"/>
            <a:ext cx="1644650" cy="1050925"/>
            <a:chOff x="2583977" y="2461147"/>
            <a:chExt cx="1645002" cy="1050876"/>
          </a:xfrm>
        </p:grpSpPr>
        <p:cxnSp>
          <p:nvCxnSpPr>
            <p:cNvPr id="66583" name="Straight Arrow Connector 120"/>
            <p:cNvCxnSpPr>
              <a:cxnSpLocks noChangeShapeType="1"/>
            </p:cNvCxnSpPr>
            <p:nvPr/>
          </p:nvCxnSpPr>
          <p:spPr bwMode="auto">
            <a:xfrm rot="5400000" flipH="1" flipV="1">
              <a:off x="3241344" y="3068471"/>
              <a:ext cx="673289" cy="213816"/>
            </a:xfrm>
            <a:prstGeom prst="straightConnector1">
              <a:avLst/>
            </a:prstGeom>
            <a:noFill/>
            <a:ln w="19050" algn="ctr">
              <a:solidFill>
                <a:srgbClr val="000099"/>
              </a:solidFill>
              <a:round/>
              <a:headEnd type="arrow" w="med" len="med"/>
              <a:tailEnd/>
            </a:ln>
            <a:extLst>
              <a:ext uri="{909E8E84-426E-40DD-AFC4-6F175D3DCCD1}">
                <a14:hiddenFill xmlns:a14="http://schemas.microsoft.com/office/drawing/2010/main">
                  <a:noFill/>
                </a14:hiddenFill>
              </a:ext>
            </a:extLst>
          </p:spPr>
        </p:cxnSp>
        <p:sp>
          <p:nvSpPr>
            <p:cNvPr id="66584" name="TextBox 125"/>
            <p:cNvSpPr txBox="1">
              <a:spLocks noChangeArrowheads="1"/>
            </p:cNvSpPr>
            <p:nvPr/>
          </p:nvSpPr>
          <p:spPr bwMode="auto">
            <a:xfrm>
              <a:off x="2583977" y="2461147"/>
              <a:ext cx="1645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000099"/>
                  </a:solidFill>
                </a:rPr>
                <a:t>Slope = p”’</a:t>
              </a:r>
              <a:r>
                <a:rPr lang="en-US" altLang="en-US" sz="1800" baseline="-25000">
                  <a:solidFill>
                    <a:srgbClr val="000099"/>
                  </a:solidFill>
                </a:rPr>
                <a:t>x</a:t>
              </a:r>
              <a:r>
                <a:rPr lang="en-US" altLang="en-US" sz="1800">
                  <a:solidFill>
                    <a:srgbClr val="000099"/>
                  </a:solidFill>
                </a:rPr>
                <a:t>/p</a:t>
              </a:r>
              <a:r>
                <a:rPr lang="en-US" altLang="en-US" sz="1800" baseline="-25000">
                  <a:solidFill>
                    <a:srgbClr val="000099"/>
                  </a:solidFill>
                </a:rPr>
                <a:t>y</a:t>
              </a:r>
            </a:p>
          </p:txBody>
        </p:sp>
      </p:grpSp>
    </p:spTree>
    <p:extLst>
      <p:ext uri="{BB962C8B-B14F-4D97-AF65-F5344CB8AC3E}">
        <p14:creationId xmlns:p14="http://schemas.microsoft.com/office/powerpoint/2010/main" val="4207177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up)">
                                      <p:cBhvr>
                                        <p:cTn id="36" dur="500"/>
                                        <p:tgtEl>
                                          <p:spTgt spid="19"/>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childTnLst>
                          </p:cTn>
                        </p:par>
                        <p:par>
                          <p:cTn id="41" fill="hold" nodeType="afterGroup">
                            <p:stCondLst>
                              <p:cond delay="1000"/>
                            </p:stCondLst>
                            <p:childTnLst>
                              <p:par>
                                <p:cTn id="42" presetID="22" presetClass="entr" presetSubtype="8"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par>
                          <p:cTn id="45" fill="hold" nodeType="afterGroup">
                            <p:stCondLst>
                              <p:cond delay="1500"/>
                            </p:stCondLst>
                            <p:childTnLst>
                              <p:par>
                                <p:cTn id="46" presetID="22" presetClass="entr" presetSubtype="1"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up)">
                                      <p:cBhvr>
                                        <p:cTn id="48" dur="500"/>
                                        <p:tgtEl>
                                          <p:spTgt spid="1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up)">
                                      <p:cBhvr>
                                        <p:cTn id="53" dur="500"/>
                                        <p:tgtEl>
                                          <p:spTgt spid="21"/>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par>
                          <p:cTn id="58" fill="hold" nodeType="afterGroup">
                            <p:stCondLst>
                              <p:cond delay="1000"/>
                            </p:stCondLst>
                            <p:childTnLst>
                              <p:par>
                                <p:cTn id="59" presetID="22" presetClass="entr" presetSubtype="8" fill="hold"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par>
                          <p:cTn id="62" fill="hold" nodeType="afterGroup">
                            <p:stCondLst>
                              <p:cond delay="1500"/>
                            </p:stCondLst>
                            <p:childTnLst>
                              <p:par>
                                <p:cTn id="63" presetID="22" presetClass="entr" presetSubtype="1" fill="hold"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up)">
                                      <p:cBhvr>
                                        <p:cTn id="65" dur="500"/>
                                        <p:tgtEl>
                                          <p:spTgt spid="15"/>
                                        </p:tgtEl>
                                      </p:cBhvr>
                                    </p:animEffect>
                                  </p:childTnLst>
                                </p:cTn>
                              </p:par>
                            </p:childTnLst>
                          </p:cTn>
                        </p:par>
                        <p:par>
                          <p:cTn id="66" fill="hold" nodeType="afterGroup">
                            <p:stCondLst>
                              <p:cond delay="2000"/>
                            </p:stCondLst>
                            <p:childTnLst>
                              <p:par>
                                <p:cTn id="67" presetID="22" presetClass="entr" presetSubtype="8" fill="hold" nodeType="after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left)">
                                      <p:cBhvr>
                                        <p:cTn id="69" dur="500"/>
                                        <p:tgtEl>
                                          <p:spTgt spid="2"/>
                                        </p:tgtEl>
                                      </p:cBhvr>
                                    </p:animEffect>
                                  </p:childTnLst>
                                </p:cTn>
                              </p:par>
                            </p:childTnLst>
                          </p:cTn>
                        </p:par>
                        <p:par>
                          <p:cTn id="70" fill="hold">
                            <p:stCondLst>
                              <p:cond delay="2500"/>
                            </p:stCondLst>
                            <p:childTnLst>
                              <p:par>
                                <p:cTn id="71" presetID="22" presetClass="entr" presetSubtype="8" fill="hold" grpId="0" nodeType="afterEffect">
                                  <p:stCondLst>
                                    <p:cond delay="0"/>
                                  </p:stCondLst>
                                  <p:childTnLst>
                                    <p:set>
                                      <p:cBhvr>
                                        <p:cTn id="72" dur="1" fill="hold">
                                          <p:stCondLst>
                                            <p:cond delay="0"/>
                                          </p:stCondLst>
                                        </p:cTn>
                                        <p:tgtEl>
                                          <p:spTgt spid="66563">
                                            <p:txEl>
                                              <p:pRg st="0" end="0"/>
                                            </p:txEl>
                                          </p:spTgt>
                                        </p:tgtEl>
                                        <p:attrNameLst>
                                          <p:attrName>style.visibility</p:attrName>
                                        </p:attrNameLst>
                                      </p:cBhvr>
                                      <p:to>
                                        <p:strVal val="visible"/>
                                      </p:to>
                                    </p:set>
                                    <p:animEffect transition="in" filter="wipe(left)">
                                      <p:cBhvr>
                                        <p:cTn id="73" dur="500"/>
                                        <p:tgtEl>
                                          <p:spTgt spid="665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a:xfrm>
            <a:off x="304800" y="0"/>
            <a:ext cx="8610600" cy="990600"/>
          </a:xfrm>
        </p:spPr>
        <p:txBody>
          <a:bodyPr>
            <a:noAutofit/>
          </a:bodyPr>
          <a:lstStyle/>
          <a:p>
            <a:r>
              <a:rPr lang="en-US" altLang="en-US" sz="3600" dirty="0"/>
              <a:t>Compensated (HICKSIAN) Demand </a:t>
            </a:r>
            <a:br>
              <a:rPr lang="en-US" altLang="en-US" sz="3600" dirty="0"/>
            </a:br>
            <a:r>
              <a:rPr lang="en-US" altLang="en-US" sz="3600" dirty="0"/>
              <a:t>Curves and Functions</a:t>
            </a:r>
          </a:p>
        </p:txBody>
      </p:sp>
      <p:sp>
        <p:nvSpPr>
          <p:cNvPr id="3076" name="Content Placeholder 2"/>
          <p:cNvSpPr>
            <a:spLocks noGrp="1"/>
          </p:cNvSpPr>
          <p:nvPr>
            <p:ph idx="1"/>
          </p:nvPr>
        </p:nvSpPr>
        <p:spPr/>
        <p:txBody>
          <a:bodyPr/>
          <a:lstStyle/>
          <a:p>
            <a:r>
              <a:rPr lang="en-US" altLang="en-US" dirty="0"/>
              <a:t>Shephard’s lemma</a:t>
            </a:r>
          </a:p>
          <a:p>
            <a:pPr lvl="1"/>
            <a:r>
              <a:rPr lang="en-US" altLang="en-US" dirty="0"/>
              <a:t>Compensated demand function for a good</a:t>
            </a:r>
          </a:p>
          <a:p>
            <a:pPr lvl="2"/>
            <a:r>
              <a:rPr lang="en-US" altLang="en-US" dirty="0"/>
              <a:t>Can always be found from the expenditure function by differentiation with respect to good’s price </a:t>
            </a:r>
          </a:p>
          <a:p>
            <a:pPr lvl="2"/>
            <a:r>
              <a:rPr lang="en-US" altLang="en-US" dirty="0" err="1"/>
              <a:t>Lagrangian</a:t>
            </a:r>
            <a:r>
              <a:rPr lang="en-US" altLang="en-US" dirty="0"/>
              <a:t>: </a:t>
            </a:r>
            <a:r>
              <a:rPr lang="en-US" altLang="en-US" b="1" dirty="0">
                <a:solidFill>
                  <a:srgbClr val="FF0000"/>
                </a:solidFill>
                <a:latin typeface="Arial Unicode MS" pitchFamily="34" charset="-128"/>
                <a:ea typeface="Arial Unicode MS" pitchFamily="34" charset="-128"/>
                <a:cs typeface="Arial Unicode MS" pitchFamily="34" charset="-128"/>
              </a:rPr>
              <a:t>ℒ</a:t>
            </a:r>
            <a:r>
              <a:rPr lang="en-US" altLang="en-US" dirty="0">
                <a:solidFill>
                  <a:srgbClr val="FF0000"/>
                </a:solidFill>
              </a:rPr>
              <a:t> =</a:t>
            </a:r>
            <a:r>
              <a:rPr lang="en-US" altLang="en-US" dirty="0" err="1">
                <a:solidFill>
                  <a:srgbClr val="FF0000"/>
                </a:solidFill>
              </a:rPr>
              <a:t>p</a:t>
            </a:r>
            <a:r>
              <a:rPr lang="en-US" altLang="en-US" baseline="-25000" dirty="0" err="1">
                <a:solidFill>
                  <a:srgbClr val="FF0000"/>
                </a:solidFill>
              </a:rPr>
              <a:t>x</a:t>
            </a:r>
            <a:r>
              <a:rPr lang="en-US" altLang="en-US" dirty="0" err="1">
                <a:solidFill>
                  <a:srgbClr val="FF0000"/>
                </a:solidFill>
              </a:rPr>
              <a:t>x+p</a:t>
            </a:r>
            <a:r>
              <a:rPr lang="en-US" altLang="en-US" baseline="-25000" dirty="0" err="1">
                <a:solidFill>
                  <a:srgbClr val="FF0000"/>
                </a:solidFill>
              </a:rPr>
              <a:t>y</a:t>
            </a:r>
            <a:r>
              <a:rPr lang="en-US" altLang="en-US" dirty="0" err="1">
                <a:solidFill>
                  <a:srgbClr val="FF0000"/>
                </a:solidFill>
              </a:rPr>
              <a:t>y</a:t>
            </a:r>
            <a:r>
              <a:rPr lang="en-US" altLang="en-US" dirty="0">
                <a:solidFill>
                  <a:srgbClr val="FF0000"/>
                </a:solidFill>
              </a:rPr>
              <a:t>+</a:t>
            </a:r>
            <a:r>
              <a:rPr lang="el-GR" altLang="en-US" dirty="0">
                <a:solidFill>
                  <a:srgbClr val="FF0000"/>
                </a:solidFill>
              </a:rPr>
              <a:t>λ</a:t>
            </a:r>
            <a:r>
              <a:rPr lang="en-US" altLang="en-US" dirty="0">
                <a:solidFill>
                  <a:srgbClr val="FF0000"/>
                </a:solidFill>
              </a:rPr>
              <a:t>[U(</a:t>
            </a:r>
            <a:r>
              <a:rPr lang="en-US" altLang="en-US" dirty="0" err="1">
                <a:solidFill>
                  <a:srgbClr val="FF0000"/>
                </a:solidFill>
              </a:rPr>
              <a:t>x,y</a:t>
            </a:r>
            <a:r>
              <a:rPr lang="en-US" altLang="en-US" dirty="0">
                <a:solidFill>
                  <a:srgbClr val="FF0000"/>
                </a:solidFill>
              </a:rPr>
              <a:t>)-Ū]</a:t>
            </a:r>
          </a:p>
          <a:p>
            <a:pPr lvl="2"/>
            <a:r>
              <a:rPr lang="en-US" altLang="en-US" dirty="0"/>
              <a:t>Yields the expenditure function: </a:t>
            </a:r>
            <a:r>
              <a:rPr lang="en-US" altLang="en-US" dirty="0">
                <a:solidFill>
                  <a:srgbClr val="FF0000"/>
                </a:solidFill>
              </a:rPr>
              <a:t>E(</a:t>
            </a:r>
            <a:r>
              <a:rPr lang="en-US" altLang="en-US" dirty="0" err="1">
                <a:solidFill>
                  <a:srgbClr val="FF0000"/>
                </a:solidFill>
              </a:rPr>
              <a:t>p</a:t>
            </a:r>
            <a:r>
              <a:rPr lang="en-US" altLang="en-US" baseline="-25000" dirty="0" err="1">
                <a:solidFill>
                  <a:srgbClr val="FF0000"/>
                </a:solidFill>
              </a:rPr>
              <a:t>x</a:t>
            </a:r>
            <a:r>
              <a:rPr lang="en-US" altLang="en-US" dirty="0" err="1">
                <a:solidFill>
                  <a:srgbClr val="FF0000"/>
                </a:solidFill>
              </a:rPr>
              <a:t>,p</a:t>
            </a:r>
            <a:r>
              <a:rPr lang="en-US" altLang="en-US" baseline="-25000" dirty="0" err="1">
                <a:solidFill>
                  <a:srgbClr val="FF0000"/>
                </a:solidFill>
              </a:rPr>
              <a:t>y</a:t>
            </a:r>
            <a:r>
              <a:rPr lang="en-US" altLang="en-US" dirty="0" err="1">
                <a:solidFill>
                  <a:srgbClr val="FF0000"/>
                </a:solidFill>
              </a:rPr>
              <a:t>,U</a:t>
            </a:r>
            <a:r>
              <a:rPr lang="en-US" altLang="en-US" dirty="0">
                <a:solidFill>
                  <a:srgbClr val="FF0000"/>
                </a:solidFill>
              </a:rPr>
              <a:t>)</a:t>
            </a:r>
          </a:p>
          <a:p>
            <a:pPr lvl="2"/>
            <a:r>
              <a:rPr lang="en-US" altLang="en-US" dirty="0"/>
              <a:t>Envelope theorem:</a:t>
            </a:r>
          </a:p>
        </p:txBody>
      </p:sp>
      <p:sp>
        <p:nvSpPr>
          <p:cNvPr id="6" name="Slide Number Placeholder 5"/>
          <p:cNvSpPr>
            <a:spLocks noGrp="1"/>
          </p:cNvSpPr>
          <p:nvPr>
            <p:ph type="sldNum" sz="quarter" idx="11"/>
          </p:nvPr>
        </p:nvSpPr>
        <p:spPr/>
        <p:txBody>
          <a:bodyPr/>
          <a:lstStyle/>
          <a:p>
            <a:pPr>
              <a:defRPr/>
            </a:pPr>
            <a:fld id="{3990F76B-05A5-497E-A51F-CF763C66349F}" type="slidenum">
              <a:rPr lang="en-US" smtClean="0"/>
              <a:pPr>
                <a:defRPr/>
              </a:pPr>
              <a:t>25</a:t>
            </a:fld>
            <a:endParaRPr lang="en-US"/>
          </a:p>
        </p:txBody>
      </p:sp>
      <p:graphicFrame>
        <p:nvGraphicFramePr>
          <p:cNvPr id="7" name="Object 3"/>
          <p:cNvGraphicFramePr>
            <a:graphicFrameLocks noChangeAspect="1"/>
          </p:cNvGraphicFramePr>
          <p:nvPr>
            <p:extLst>
              <p:ext uri="{D42A27DB-BD31-4B8C-83A1-F6EECF244321}">
                <p14:modId xmlns:p14="http://schemas.microsoft.com/office/powerpoint/2010/main" val="470486533"/>
              </p:ext>
            </p:extLst>
          </p:nvPr>
        </p:nvGraphicFramePr>
        <p:xfrm>
          <a:off x="3087688" y="5410200"/>
          <a:ext cx="5110162" cy="1022350"/>
        </p:xfrm>
        <a:graphic>
          <a:graphicData uri="http://schemas.openxmlformats.org/presentationml/2006/ole">
            <mc:AlternateContent xmlns:mc="http://schemas.openxmlformats.org/markup-compatibility/2006">
              <mc:Choice xmlns:v="urn:schemas-microsoft-com:vml" Requires="v">
                <p:oleObj spid="_x0000_s103480" name="Equation" r:id="rId4" imgW="2286000" imgH="457200" progId="Equation.DSMT4">
                  <p:embed/>
                </p:oleObj>
              </mc:Choice>
              <mc:Fallback>
                <p:oleObj name="Equation" r:id="rId4" imgW="2286000" imgH="457200" progId="Equation.DSMT4">
                  <p:embed/>
                  <p:pic>
                    <p:nvPicPr>
                      <p:cNvPr id="0" name=""/>
                      <p:cNvPicPr>
                        <a:picLocks noChangeAspect="1" noChangeArrowheads="1"/>
                      </p:cNvPicPr>
                      <p:nvPr/>
                    </p:nvPicPr>
                    <p:blipFill>
                      <a:blip r:embed="rId5"/>
                      <a:srcRect/>
                      <a:stretch>
                        <a:fillRect/>
                      </a:stretch>
                    </p:blipFill>
                    <p:spPr bwMode="auto">
                      <a:xfrm>
                        <a:off x="3087688" y="5410200"/>
                        <a:ext cx="5110162"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06447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304800" y="0"/>
            <a:ext cx="8610600" cy="990600"/>
          </a:xfrm>
        </p:spPr>
        <p:txBody>
          <a:bodyPr>
            <a:noAutofit/>
          </a:bodyPr>
          <a:lstStyle/>
          <a:p>
            <a:r>
              <a:rPr lang="en-US" altLang="en-US" sz="3600" dirty="0"/>
              <a:t>Compensated (HICKSIAN) Demand </a:t>
            </a:r>
            <a:br>
              <a:rPr lang="en-US" altLang="en-US" sz="3600" dirty="0"/>
            </a:br>
            <a:r>
              <a:rPr lang="en-US" altLang="en-US" sz="3600" dirty="0"/>
              <a:t>Curves and Functions</a:t>
            </a:r>
          </a:p>
        </p:txBody>
      </p:sp>
      <p:sp>
        <p:nvSpPr>
          <p:cNvPr id="67587" name="Content Placeholder 2"/>
          <p:cNvSpPr>
            <a:spLocks noGrp="1"/>
          </p:cNvSpPr>
          <p:nvPr>
            <p:ph idx="1"/>
          </p:nvPr>
        </p:nvSpPr>
        <p:spPr/>
        <p:txBody>
          <a:bodyPr/>
          <a:lstStyle/>
          <a:p>
            <a:r>
              <a:rPr lang="en-US" altLang="en-US" dirty="0"/>
              <a:t>Relationship between compensated and uncompensated demand curves</a:t>
            </a:r>
          </a:p>
          <a:p>
            <a:pPr lvl="1"/>
            <a:r>
              <a:rPr lang="en-US" altLang="en-US" dirty="0"/>
              <a:t>Normal good</a:t>
            </a:r>
          </a:p>
          <a:p>
            <a:pPr lvl="2"/>
            <a:r>
              <a:rPr lang="en-US" altLang="en-US" dirty="0"/>
              <a:t>Compensated demand curve is less responsive to price changes than is the uncompensated demand curve</a:t>
            </a:r>
          </a:p>
          <a:p>
            <a:pPr lvl="3">
              <a:lnSpc>
                <a:spcPct val="110000"/>
              </a:lnSpc>
            </a:pPr>
            <a:r>
              <a:rPr lang="en-US" altLang="en-US" dirty="0"/>
              <a:t>Uncompensated demand curve reflects both income and substitution effects</a:t>
            </a:r>
          </a:p>
          <a:p>
            <a:pPr lvl="3">
              <a:lnSpc>
                <a:spcPct val="110000"/>
              </a:lnSpc>
            </a:pPr>
            <a:r>
              <a:rPr lang="en-US" altLang="en-US" dirty="0"/>
              <a:t>Compensated demand curve reflects only substitution effects</a:t>
            </a:r>
          </a:p>
          <a:p>
            <a:endParaRPr lang="en-US" altLang="en-US" dirty="0"/>
          </a:p>
        </p:txBody>
      </p:sp>
      <p:sp>
        <p:nvSpPr>
          <p:cNvPr id="6" name="Slide Number Placeholder 5"/>
          <p:cNvSpPr>
            <a:spLocks noGrp="1"/>
          </p:cNvSpPr>
          <p:nvPr>
            <p:ph type="sldNum" sz="quarter" idx="11"/>
          </p:nvPr>
        </p:nvSpPr>
        <p:spPr/>
        <p:txBody>
          <a:bodyPr/>
          <a:lstStyle/>
          <a:p>
            <a:pPr>
              <a:defRPr/>
            </a:pPr>
            <a:fld id="{6DB45668-B6ED-438E-AEFA-9D105A804BE4}" type="slidenum">
              <a:rPr lang="en-US" smtClean="0"/>
              <a:pPr>
                <a:defRPr/>
              </a:pPr>
              <a:t>26</a:t>
            </a:fld>
            <a:endParaRPr lang="en-US"/>
          </a:p>
        </p:txBody>
      </p:sp>
    </p:spTree>
    <p:extLst>
      <p:ext uri="{BB962C8B-B14F-4D97-AF65-F5344CB8AC3E}">
        <p14:creationId xmlns:p14="http://schemas.microsoft.com/office/powerpoint/2010/main" val="2895309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bwMode="auto">
          <a:xfrm>
            <a:off x="1143000" y="-1"/>
            <a:ext cx="8001000" cy="10565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5.7	Comparison of Compensated and 	</a:t>
            </a:r>
            <a:r>
              <a:rPr lang="en-US" altLang="en-US" dirty="0">
                <a:solidFill>
                  <a:srgbClr val="002D56"/>
                </a:solidFill>
              </a:rPr>
              <a:t>Uncompensated Demand Curves</a:t>
            </a:r>
          </a:p>
        </p:txBody>
      </p:sp>
      <p:sp>
        <p:nvSpPr>
          <p:cNvPr id="54" name="Slide Number Placeholder 53"/>
          <p:cNvSpPr>
            <a:spLocks noGrp="1"/>
          </p:cNvSpPr>
          <p:nvPr>
            <p:ph type="sldNum" sz="quarter" idx="11"/>
          </p:nvPr>
        </p:nvSpPr>
        <p:spPr/>
        <p:txBody>
          <a:bodyPr/>
          <a:lstStyle/>
          <a:p>
            <a:pPr>
              <a:defRPr/>
            </a:pPr>
            <a:fld id="{782B437C-0E46-41C4-9862-F4E8E7984F63}" type="slidenum">
              <a:rPr lang="en-US" smtClean="0"/>
              <a:pPr>
                <a:defRPr/>
              </a:pPr>
              <a:t>27</a:t>
            </a:fld>
            <a:endParaRPr lang="en-US" dirty="0"/>
          </a:p>
        </p:txBody>
      </p:sp>
      <p:grpSp>
        <p:nvGrpSpPr>
          <p:cNvPr id="2" name="Group 87"/>
          <p:cNvGrpSpPr>
            <a:grpSpLocks/>
          </p:cNvGrpSpPr>
          <p:nvPr/>
        </p:nvGrpSpPr>
        <p:grpSpPr bwMode="auto">
          <a:xfrm>
            <a:off x="2112963" y="914400"/>
            <a:ext cx="4356100" cy="3721141"/>
            <a:chOff x="4559300" y="1198484"/>
            <a:chExt cx="4356100" cy="3720732"/>
          </a:xfrm>
        </p:grpSpPr>
        <p:grpSp>
          <p:nvGrpSpPr>
            <p:cNvPr id="68657" name="Group 85"/>
            <p:cNvGrpSpPr>
              <a:grpSpLocks/>
            </p:cNvGrpSpPr>
            <p:nvPr/>
          </p:nvGrpSpPr>
          <p:grpSpPr bwMode="auto">
            <a:xfrm>
              <a:off x="4991100" y="4552503"/>
              <a:ext cx="3924300" cy="366713"/>
              <a:chOff x="4991100" y="4552503"/>
              <a:chExt cx="3924300" cy="366713"/>
            </a:xfrm>
          </p:grpSpPr>
          <p:sp>
            <p:nvSpPr>
              <p:cNvPr id="68661" name="Line 6"/>
              <p:cNvSpPr>
                <a:spLocks noChangeShapeType="1"/>
              </p:cNvSpPr>
              <p:nvPr/>
            </p:nvSpPr>
            <p:spPr bwMode="auto">
              <a:xfrm>
                <a:off x="4991100" y="4572000"/>
                <a:ext cx="3505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8662" name="Text Box 10"/>
              <p:cNvSpPr txBox="1">
                <a:spLocks noChangeArrowheads="1"/>
              </p:cNvSpPr>
              <p:nvPr/>
            </p:nvSpPr>
            <p:spPr bwMode="auto">
              <a:xfrm>
                <a:off x="7448550" y="4552503"/>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Quantity of </a:t>
                </a:r>
                <a:r>
                  <a:rPr lang="en-US" altLang="en-US" sz="1800" i="1"/>
                  <a:t>x</a:t>
                </a:r>
                <a:endParaRPr lang="en-US" altLang="en-US" sz="1800"/>
              </a:p>
            </p:txBody>
          </p:sp>
        </p:grpSp>
        <p:grpSp>
          <p:nvGrpSpPr>
            <p:cNvPr id="68658" name="Group 84"/>
            <p:cNvGrpSpPr>
              <a:grpSpLocks/>
            </p:cNvGrpSpPr>
            <p:nvPr/>
          </p:nvGrpSpPr>
          <p:grpSpPr bwMode="auto">
            <a:xfrm>
              <a:off x="4559300" y="1198484"/>
              <a:ext cx="431800" cy="3373516"/>
              <a:chOff x="4559300" y="1198484"/>
              <a:chExt cx="431800" cy="3373516"/>
            </a:xfrm>
          </p:grpSpPr>
          <p:sp>
            <p:nvSpPr>
              <p:cNvPr id="68659" name="Line 7"/>
              <p:cNvSpPr>
                <a:spLocks noChangeShapeType="1"/>
              </p:cNvSpPr>
              <p:nvPr/>
            </p:nvSpPr>
            <p:spPr bwMode="auto">
              <a:xfrm>
                <a:off x="4991100" y="1219200"/>
                <a:ext cx="0" cy="3352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8660" name="Text Box 11"/>
              <p:cNvSpPr txBox="1">
                <a:spLocks noChangeArrowheads="1"/>
              </p:cNvSpPr>
              <p:nvPr/>
            </p:nvSpPr>
            <p:spPr bwMode="auto">
              <a:xfrm>
                <a:off x="4559300" y="1198484"/>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dirty="0" err="1"/>
                  <a:t>p</a:t>
                </a:r>
                <a:r>
                  <a:rPr lang="en-US" altLang="en-US" sz="1800" i="1" baseline="-25000" dirty="0" err="1"/>
                  <a:t>x</a:t>
                </a:r>
                <a:endParaRPr lang="en-US" altLang="en-US" sz="1800" baseline="-25000" dirty="0"/>
              </a:p>
            </p:txBody>
          </p:sp>
        </p:grpSp>
      </p:grpSp>
      <p:grpSp>
        <p:nvGrpSpPr>
          <p:cNvPr id="6" name="Group 80"/>
          <p:cNvGrpSpPr>
            <a:grpSpLocks/>
          </p:cNvGrpSpPr>
          <p:nvPr/>
        </p:nvGrpSpPr>
        <p:grpSpPr bwMode="auto">
          <a:xfrm>
            <a:off x="2057400" y="2414628"/>
            <a:ext cx="1855788" cy="368300"/>
            <a:chOff x="4504068" y="2698235"/>
            <a:chExt cx="1855759" cy="369332"/>
          </a:xfrm>
        </p:grpSpPr>
        <p:sp>
          <p:nvSpPr>
            <p:cNvPr id="68655" name="Line 39"/>
            <p:cNvSpPr>
              <a:spLocks noChangeShapeType="1"/>
            </p:cNvSpPr>
            <p:nvPr/>
          </p:nvSpPr>
          <p:spPr bwMode="auto">
            <a:xfrm flipH="1">
              <a:off x="4991099" y="2893355"/>
              <a:ext cx="1368728" cy="224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8656" name="Text Box 48"/>
            <p:cNvSpPr txBox="1">
              <a:spLocks noChangeArrowheads="1"/>
            </p:cNvSpPr>
            <p:nvPr/>
          </p:nvSpPr>
          <p:spPr bwMode="auto">
            <a:xfrm>
              <a:off x="4504068" y="2698235"/>
              <a:ext cx="669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p</a:t>
              </a:r>
              <a:r>
                <a:rPr lang="en-US" altLang="en-US" sz="1800" i="1" baseline="-25000"/>
                <a:t>x</a:t>
              </a:r>
              <a:r>
                <a:rPr lang="en-US" altLang="en-US" sz="1800"/>
                <a:t>’’</a:t>
              </a:r>
            </a:p>
          </p:txBody>
        </p:sp>
      </p:grpSp>
      <p:grpSp>
        <p:nvGrpSpPr>
          <p:cNvPr id="7" name="Group 79"/>
          <p:cNvGrpSpPr>
            <a:grpSpLocks/>
          </p:cNvGrpSpPr>
          <p:nvPr/>
        </p:nvGrpSpPr>
        <p:grpSpPr bwMode="auto">
          <a:xfrm>
            <a:off x="2055813" y="1893928"/>
            <a:ext cx="1473200" cy="368300"/>
            <a:chOff x="4502001" y="2177535"/>
            <a:chExt cx="1473243" cy="369332"/>
          </a:xfrm>
        </p:grpSpPr>
        <p:sp>
          <p:nvSpPr>
            <p:cNvPr id="68653" name="Line 36"/>
            <p:cNvSpPr>
              <a:spLocks noChangeShapeType="1"/>
            </p:cNvSpPr>
            <p:nvPr/>
          </p:nvSpPr>
          <p:spPr bwMode="auto">
            <a:xfrm flipH="1" flipV="1">
              <a:off x="5019855" y="2362200"/>
              <a:ext cx="955389" cy="1501"/>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8654" name="Text Box 47"/>
            <p:cNvSpPr txBox="1">
              <a:spLocks noChangeArrowheads="1"/>
            </p:cNvSpPr>
            <p:nvPr/>
          </p:nvSpPr>
          <p:spPr bwMode="auto">
            <a:xfrm>
              <a:off x="4502001" y="2177535"/>
              <a:ext cx="669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p</a:t>
              </a:r>
              <a:r>
                <a:rPr lang="en-US" altLang="en-US" sz="1800" i="1" baseline="-25000"/>
                <a:t>x</a:t>
              </a:r>
              <a:r>
                <a:rPr lang="en-US" altLang="en-US" sz="1800"/>
                <a:t>’</a:t>
              </a:r>
            </a:p>
          </p:txBody>
        </p:sp>
      </p:grpSp>
      <p:grpSp>
        <p:nvGrpSpPr>
          <p:cNvPr id="8" name="Group 81"/>
          <p:cNvGrpSpPr>
            <a:grpSpLocks/>
          </p:cNvGrpSpPr>
          <p:nvPr/>
        </p:nvGrpSpPr>
        <p:grpSpPr bwMode="auto">
          <a:xfrm>
            <a:off x="2055813" y="2827378"/>
            <a:ext cx="2676525" cy="368300"/>
            <a:chOff x="4502001" y="3110984"/>
            <a:chExt cx="2676750" cy="369332"/>
          </a:xfrm>
        </p:grpSpPr>
        <p:sp>
          <p:nvSpPr>
            <p:cNvPr id="68651" name="Line 42"/>
            <p:cNvSpPr>
              <a:spLocks noChangeShapeType="1"/>
            </p:cNvSpPr>
            <p:nvPr/>
          </p:nvSpPr>
          <p:spPr bwMode="auto">
            <a:xfrm flipH="1" flipV="1">
              <a:off x="4991100" y="3302000"/>
              <a:ext cx="2187651" cy="77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8652" name="Text Box 49"/>
            <p:cNvSpPr txBox="1">
              <a:spLocks noChangeArrowheads="1"/>
            </p:cNvSpPr>
            <p:nvPr/>
          </p:nvSpPr>
          <p:spPr bwMode="auto">
            <a:xfrm>
              <a:off x="4502001" y="3110984"/>
              <a:ext cx="657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a:t>p</a:t>
              </a:r>
              <a:r>
                <a:rPr lang="en-US" altLang="en-US" sz="1800" i="1" baseline="-25000"/>
                <a:t>x</a:t>
              </a:r>
              <a:r>
                <a:rPr lang="en-US" altLang="en-US" sz="1800"/>
                <a:t>’’’</a:t>
              </a:r>
            </a:p>
          </p:txBody>
        </p:sp>
      </p:grpSp>
      <p:grpSp>
        <p:nvGrpSpPr>
          <p:cNvPr id="9" name="Group 53"/>
          <p:cNvGrpSpPr>
            <a:grpSpLocks/>
          </p:cNvGrpSpPr>
          <p:nvPr/>
        </p:nvGrpSpPr>
        <p:grpSpPr bwMode="auto">
          <a:xfrm>
            <a:off x="3105150" y="1685966"/>
            <a:ext cx="5424488" cy="1949450"/>
            <a:chOff x="3105172" y="2005717"/>
            <a:chExt cx="5424489" cy="1949452"/>
          </a:xfrm>
        </p:grpSpPr>
        <p:grpSp>
          <p:nvGrpSpPr>
            <p:cNvPr id="68646" name="Group 69"/>
            <p:cNvGrpSpPr>
              <a:grpSpLocks/>
            </p:cNvGrpSpPr>
            <p:nvPr/>
          </p:nvGrpSpPr>
          <p:grpSpPr bwMode="auto">
            <a:xfrm>
              <a:off x="3105172" y="2005717"/>
              <a:ext cx="5424489" cy="1949452"/>
              <a:chOff x="3473" y="1961"/>
              <a:chExt cx="3417" cy="1228"/>
            </a:xfrm>
          </p:grpSpPr>
          <p:sp>
            <p:nvSpPr>
              <p:cNvPr id="68649" name="Freeform 33"/>
              <p:cNvSpPr>
                <a:spLocks/>
              </p:cNvSpPr>
              <p:nvPr/>
            </p:nvSpPr>
            <p:spPr bwMode="auto">
              <a:xfrm rot="-410879">
                <a:off x="3473" y="1961"/>
                <a:ext cx="1685" cy="1207"/>
              </a:xfrm>
              <a:custGeom>
                <a:avLst/>
                <a:gdLst>
                  <a:gd name="T0" fmla="*/ 0 w 10000"/>
                  <a:gd name="T1" fmla="*/ 0 h 10000"/>
                  <a:gd name="T2" fmla="*/ 105 w 10000"/>
                  <a:gd name="T3" fmla="*/ 75 h 10000"/>
                  <a:gd name="T4" fmla="*/ 284 w 10000"/>
                  <a:gd name="T5" fmla="*/ 146 h 10000"/>
                  <a:gd name="T6" fmla="*/ 0 60000 65536"/>
                  <a:gd name="T7" fmla="*/ 0 60000 65536"/>
                  <a:gd name="T8" fmla="*/ 0 60000 65536"/>
                  <a:gd name="T9" fmla="*/ 0 w 10000"/>
                  <a:gd name="T10" fmla="*/ 0 h 10000"/>
                  <a:gd name="T11" fmla="*/ 10000 w 10000"/>
                  <a:gd name="T12" fmla="*/ 10000 h 10000"/>
                </a:gdLst>
                <a:ahLst/>
                <a:cxnLst>
                  <a:cxn ang="T6">
                    <a:pos x="T0" y="T1"/>
                  </a:cxn>
                  <a:cxn ang="T7">
                    <a:pos x="T2" y="T3"/>
                  </a:cxn>
                  <a:cxn ang="T8">
                    <a:pos x="T4" y="T5"/>
                  </a:cxn>
                </a:cxnLst>
                <a:rect l="T9" t="T10" r="T11" b="T12"/>
                <a:pathLst>
                  <a:path w="10000" h="10000">
                    <a:moveTo>
                      <a:pt x="0" y="0"/>
                    </a:moveTo>
                    <a:cubicBezTo>
                      <a:pt x="997" y="1823"/>
                      <a:pt x="2037" y="3503"/>
                      <a:pt x="3703" y="5169"/>
                    </a:cubicBezTo>
                    <a:cubicBezTo>
                      <a:pt x="5370" y="6836"/>
                      <a:pt x="8140" y="8774"/>
                      <a:pt x="10000" y="10000"/>
                    </a:cubicBezTo>
                  </a:path>
                </a:pathLst>
              </a:custGeom>
              <a:noFill/>
              <a:ln w="28575" cap="flat" cmpd="sng">
                <a:solidFill>
                  <a:schemeClr val="tx2">
                    <a:lumMod val="5000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8650" name="Text Box 46"/>
              <p:cNvSpPr txBox="1">
                <a:spLocks noChangeArrowheads="1"/>
              </p:cNvSpPr>
              <p:nvPr/>
            </p:nvSpPr>
            <p:spPr bwMode="auto">
              <a:xfrm>
                <a:off x="5227" y="2956"/>
                <a:ext cx="1663" cy="23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dirty="0">
                    <a:solidFill>
                      <a:srgbClr val="C00000"/>
                    </a:solidFill>
                  </a:rPr>
                  <a:t>x(</a:t>
                </a:r>
                <a:r>
                  <a:rPr lang="en-US" altLang="en-US" sz="1800" i="1" dirty="0" err="1">
                    <a:solidFill>
                      <a:srgbClr val="C00000"/>
                    </a:solidFill>
                  </a:rPr>
                  <a:t>p</a:t>
                </a:r>
                <a:r>
                  <a:rPr lang="en-US" altLang="en-US" sz="1800" i="1" baseline="-25000" dirty="0" err="1">
                    <a:solidFill>
                      <a:srgbClr val="C00000"/>
                    </a:solidFill>
                  </a:rPr>
                  <a:t>x</a:t>
                </a:r>
                <a:r>
                  <a:rPr lang="en-US" altLang="en-US" sz="1800" i="1" dirty="0" err="1">
                    <a:solidFill>
                      <a:srgbClr val="C00000"/>
                    </a:solidFill>
                  </a:rPr>
                  <a:t>,p</a:t>
                </a:r>
                <a:r>
                  <a:rPr lang="en-US" altLang="en-US" sz="1800" i="1" baseline="-25000" dirty="0" err="1">
                    <a:solidFill>
                      <a:srgbClr val="C00000"/>
                    </a:solidFill>
                  </a:rPr>
                  <a:t>y</a:t>
                </a:r>
                <a:r>
                  <a:rPr lang="en-US" altLang="en-US" sz="1800" i="1" dirty="0" err="1">
                    <a:solidFill>
                      <a:srgbClr val="C00000"/>
                    </a:solidFill>
                  </a:rPr>
                  <a:t>,I</a:t>
                </a:r>
                <a:r>
                  <a:rPr lang="en-US" altLang="en-US" sz="1800" i="1" dirty="0">
                    <a:solidFill>
                      <a:srgbClr val="C00000"/>
                    </a:solidFill>
                  </a:rPr>
                  <a:t>)</a:t>
                </a:r>
                <a:endParaRPr lang="en-US" altLang="en-US" sz="1800" baseline="30000" dirty="0">
                  <a:solidFill>
                    <a:srgbClr val="C00000"/>
                  </a:solidFill>
                </a:endParaRPr>
              </a:p>
            </p:txBody>
          </p:sp>
        </p:grpSp>
        <p:cxnSp>
          <p:nvCxnSpPr>
            <p:cNvPr id="68647" name="Straight Connector 49"/>
            <p:cNvCxnSpPr>
              <a:cxnSpLocks noChangeShapeType="1"/>
            </p:cNvCxnSpPr>
            <p:nvPr/>
          </p:nvCxnSpPr>
          <p:spPr bwMode="auto">
            <a:xfrm>
              <a:off x="6458536" y="3666812"/>
              <a:ext cx="109182" cy="0"/>
            </a:xfrm>
            <a:prstGeom prst="line">
              <a:avLst/>
            </a:prstGeom>
            <a:noFill/>
            <a:ln w="9525" algn="ctr">
              <a:solidFill>
                <a:schemeClr val="tx2">
                  <a:lumMod val="50000"/>
                </a:schemeClr>
              </a:solidFill>
              <a:round/>
              <a:headEnd/>
              <a:tailEnd/>
            </a:ln>
            <a:extLst>
              <a:ext uri="{909E8E84-426E-40DD-AFC4-6F175D3DCCD1}">
                <a14:hiddenFill xmlns:a14="http://schemas.microsoft.com/office/drawing/2010/main">
                  <a:noFill/>
                </a14:hiddenFill>
              </a:ext>
            </a:extLst>
          </p:spPr>
        </p:cxnSp>
        <p:cxnSp>
          <p:nvCxnSpPr>
            <p:cNvPr id="68648" name="Straight Connector 50"/>
            <p:cNvCxnSpPr>
              <a:cxnSpLocks noChangeShapeType="1"/>
            </p:cNvCxnSpPr>
            <p:nvPr/>
          </p:nvCxnSpPr>
          <p:spPr bwMode="auto">
            <a:xfrm>
              <a:off x="6699317" y="3666812"/>
              <a:ext cx="109182" cy="0"/>
            </a:xfrm>
            <a:prstGeom prst="line">
              <a:avLst/>
            </a:prstGeom>
            <a:noFill/>
            <a:ln w="9525" algn="ctr">
              <a:solidFill>
                <a:schemeClr val="tx2">
                  <a:lumMod val="50000"/>
                </a:schemeClr>
              </a:solidFill>
              <a:round/>
              <a:headEnd/>
              <a:tailEnd/>
            </a:ln>
            <a:extLst>
              <a:ext uri="{909E8E84-426E-40DD-AFC4-6F175D3DCCD1}">
                <a14:hiddenFill xmlns:a14="http://schemas.microsoft.com/office/drawing/2010/main">
                  <a:noFill/>
                </a14:hiddenFill>
              </a:ext>
            </a:extLst>
          </p:spPr>
        </p:cxnSp>
      </p:grpSp>
      <p:grpSp>
        <p:nvGrpSpPr>
          <p:cNvPr id="11" name="Group 54"/>
          <p:cNvGrpSpPr>
            <a:grpSpLocks/>
          </p:cNvGrpSpPr>
          <p:nvPr/>
        </p:nvGrpSpPr>
        <p:grpSpPr bwMode="auto">
          <a:xfrm>
            <a:off x="3006725" y="1743116"/>
            <a:ext cx="4198938" cy="2332037"/>
            <a:chOff x="3006930" y="2062348"/>
            <a:chExt cx="4198938" cy="2332038"/>
          </a:xfrm>
        </p:grpSpPr>
        <p:grpSp>
          <p:nvGrpSpPr>
            <p:cNvPr id="68641" name="Group 69"/>
            <p:cNvGrpSpPr>
              <a:grpSpLocks/>
            </p:cNvGrpSpPr>
            <p:nvPr/>
          </p:nvGrpSpPr>
          <p:grpSpPr bwMode="auto">
            <a:xfrm>
              <a:off x="3006930" y="2062348"/>
              <a:ext cx="4198938" cy="2332038"/>
              <a:chOff x="3456" y="2064"/>
              <a:chExt cx="2645" cy="1469"/>
            </a:xfrm>
          </p:grpSpPr>
          <p:sp>
            <p:nvSpPr>
              <p:cNvPr id="68644" name="Freeform 33"/>
              <p:cNvSpPr>
                <a:spLocks/>
              </p:cNvSpPr>
              <p:nvPr/>
            </p:nvSpPr>
            <p:spPr bwMode="auto">
              <a:xfrm rot="632563">
                <a:off x="3456" y="2064"/>
                <a:ext cx="1728" cy="1104"/>
              </a:xfrm>
              <a:custGeom>
                <a:avLst/>
                <a:gdLst>
                  <a:gd name="T0" fmla="*/ 0 w 1728"/>
                  <a:gd name="T1" fmla="*/ 0 h 1104"/>
                  <a:gd name="T2" fmla="*/ 624 w 1728"/>
                  <a:gd name="T3" fmla="*/ 624 h 1104"/>
                  <a:gd name="T4" fmla="*/ 1728 w 1728"/>
                  <a:gd name="T5" fmla="*/ 1104 h 1104"/>
                  <a:gd name="T6" fmla="*/ 0 60000 65536"/>
                  <a:gd name="T7" fmla="*/ 0 60000 65536"/>
                  <a:gd name="T8" fmla="*/ 0 60000 65536"/>
                  <a:gd name="T9" fmla="*/ 0 w 1728"/>
                  <a:gd name="T10" fmla="*/ 0 h 1104"/>
                  <a:gd name="T11" fmla="*/ 1728 w 1728"/>
                  <a:gd name="T12" fmla="*/ 1104 h 1104"/>
                </a:gdLst>
                <a:ahLst/>
                <a:cxnLst>
                  <a:cxn ang="T6">
                    <a:pos x="T0" y="T1"/>
                  </a:cxn>
                  <a:cxn ang="T7">
                    <a:pos x="T2" y="T3"/>
                  </a:cxn>
                  <a:cxn ang="T8">
                    <a:pos x="T4" y="T5"/>
                  </a:cxn>
                </a:cxnLst>
                <a:rect l="T9" t="T10" r="T11" b="T12"/>
                <a:pathLst>
                  <a:path w="1728" h="1104">
                    <a:moveTo>
                      <a:pt x="0" y="0"/>
                    </a:moveTo>
                    <a:cubicBezTo>
                      <a:pt x="168" y="220"/>
                      <a:pt x="336" y="440"/>
                      <a:pt x="624" y="624"/>
                    </a:cubicBezTo>
                    <a:cubicBezTo>
                      <a:pt x="912" y="808"/>
                      <a:pt x="1320" y="956"/>
                      <a:pt x="1728" y="1104"/>
                    </a:cubicBezTo>
                  </a:path>
                </a:pathLst>
              </a:custGeom>
              <a:noFill/>
              <a:ln w="28575"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8645" name="Text Box 46"/>
              <p:cNvSpPr txBox="1">
                <a:spLocks noChangeArrowheads="1"/>
              </p:cNvSpPr>
              <p:nvPr/>
            </p:nvSpPr>
            <p:spPr bwMode="auto">
              <a:xfrm>
                <a:off x="5079" y="3300"/>
                <a:ext cx="10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i="1" dirty="0">
                    <a:solidFill>
                      <a:srgbClr val="FF0000"/>
                    </a:solidFill>
                  </a:rPr>
                  <a:t>x</a:t>
                </a:r>
                <a:r>
                  <a:rPr lang="en-US" altLang="en-US" sz="1800" i="1" baseline="30000" dirty="0">
                    <a:solidFill>
                      <a:srgbClr val="FF0000"/>
                    </a:solidFill>
                  </a:rPr>
                  <a:t>c</a:t>
                </a:r>
                <a:r>
                  <a:rPr lang="en-US" altLang="en-US" sz="1800" i="1" dirty="0">
                    <a:solidFill>
                      <a:srgbClr val="FF0000"/>
                    </a:solidFill>
                  </a:rPr>
                  <a:t>(</a:t>
                </a:r>
                <a:r>
                  <a:rPr lang="en-US" altLang="en-US" sz="1800" i="1" dirty="0" err="1">
                    <a:solidFill>
                      <a:srgbClr val="FF0000"/>
                    </a:solidFill>
                  </a:rPr>
                  <a:t>p</a:t>
                </a:r>
                <a:r>
                  <a:rPr lang="en-US" altLang="en-US" sz="1800" i="1" baseline="-25000" dirty="0" err="1">
                    <a:solidFill>
                      <a:srgbClr val="FF0000"/>
                    </a:solidFill>
                  </a:rPr>
                  <a:t>x</a:t>
                </a:r>
                <a:r>
                  <a:rPr lang="en-US" altLang="en-US" sz="1800" i="1" dirty="0" err="1">
                    <a:solidFill>
                      <a:srgbClr val="FF0000"/>
                    </a:solidFill>
                  </a:rPr>
                  <a:t>,p</a:t>
                </a:r>
                <a:r>
                  <a:rPr lang="en-US" altLang="en-US" sz="1800" i="1" baseline="-25000" dirty="0" err="1">
                    <a:solidFill>
                      <a:srgbClr val="FF0000"/>
                    </a:solidFill>
                  </a:rPr>
                  <a:t>y</a:t>
                </a:r>
                <a:r>
                  <a:rPr lang="en-US" altLang="en-US" sz="1800" i="1" dirty="0" err="1">
                    <a:solidFill>
                      <a:srgbClr val="FF0000"/>
                    </a:solidFill>
                  </a:rPr>
                  <a:t>,U</a:t>
                </a:r>
                <a:r>
                  <a:rPr lang="en-US" altLang="en-US" sz="1800" i="1" dirty="0">
                    <a:solidFill>
                      <a:srgbClr val="FF0000"/>
                    </a:solidFill>
                  </a:rPr>
                  <a:t>)</a:t>
                </a:r>
                <a:endParaRPr lang="en-US" altLang="en-US" sz="1800" baseline="30000" dirty="0">
                  <a:solidFill>
                    <a:srgbClr val="FF0000"/>
                  </a:solidFill>
                </a:endParaRPr>
              </a:p>
            </p:txBody>
          </p:sp>
        </p:grpSp>
        <p:cxnSp>
          <p:nvCxnSpPr>
            <p:cNvPr id="68642" name="Straight Connector 51"/>
            <p:cNvCxnSpPr>
              <a:cxnSpLocks noChangeShapeType="1"/>
            </p:cNvCxnSpPr>
            <p:nvPr/>
          </p:nvCxnSpPr>
          <p:spPr bwMode="auto">
            <a:xfrm>
              <a:off x="6216056" y="4107583"/>
              <a:ext cx="109182" cy="0"/>
            </a:xfrm>
            <a:prstGeom prst="line">
              <a:avLst/>
            </a:prstGeom>
            <a:noFill/>
            <a:ln w="9525" algn="ctr">
              <a:solidFill>
                <a:srgbClr val="7B332D"/>
              </a:solidFill>
              <a:round/>
              <a:headEnd/>
              <a:tailEnd/>
            </a:ln>
            <a:extLst>
              <a:ext uri="{909E8E84-426E-40DD-AFC4-6F175D3DCCD1}">
                <a14:hiddenFill xmlns:a14="http://schemas.microsoft.com/office/drawing/2010/main">
                  <a:noFill/>
                </a14:hiddenFill>
              </a:ext>
            </a:extLst>
          </p:spPr>
        </p:cxnSp>
        <p:cxnSp>
          <p:nvCxnSpPr>
            <p:cNvPr id="68643" name="Straight Connector 52"/>
            <p:cNvCxnSpPr>
              <a:cxnSpLocks noChangeShapeType="1"/>
            </p:cNvCxnSpPr>
            <p:nvPr/>
          </p:nvCxnSpPr>
          <p:spPr bwMode="auto">
            <a:xfrm>
              <a:off x="6518023" y="4107583"/>
              <a:ext cx="109182" cy="0"/>
            </a:xfrm>
            <a:prstGeom prst="line">
              <a:avLst/>
            </a:prstGeom>
            <a:noFill/>
            <a:ln w="9525" algn="ctr">
              <a:solidFill>
                <a:srgbClr val="7B332D"/>
              </a:solidFill>
              <a:round/>
              <a:headEnd/>
              <a:tailEnd/>
            </a:ln>
            <a:extLst>
              <a:ext uri="{909E8E84-426E-40DD-AFC4-6F175D3DCCD1}">
                <a14:hiddenFill xmlns:a14="http://schemas.microsoft.com/office/drawing/2010/main">
                  <a:noFill/>
                </a14:hiddenFill>
              </a:ext>
            </a:extLst>
          </p:spPr>
        </p:cxnSp>
      </p:grpSp>
      <p:grpSp>
        <p:nvGrpSpPr>
          <p:cNvPr id="13" name="Group 78"/>
          <p:cNvGrpSpPr>
            <a:grpSpLocks/>
          </p:cNvGrpSpPr>
          <p:nvPr/>
        </p:nvGrpSpPr>
        <p:grpSpPr bwMode="auto">
          <a:xfrm>
            <a:off x="4489450" y="2970253"/>
            <a:ext cx="479425" cy="1679575"/>
            <a:chOff x="6553200" y="3253596"/>
            <a:chExt cx="479425" cy="1680870"/>
          </a:xfrm>
        </p:grpSpPr>
        <p:sp>
          <p:nvSpPr>
            <p:cNvPr id="68638" name="Text Box 40"/>
            <p:cNvSpPr txBox="1">
              <a:spLocks noChangeArrowheads="1"/>
            </p:cNvSpPr>
            <p:nvPr/>
          </p:nvSpPr>
          <p:spPr bwMode="auto">
            <a:xfrm>
              <a:off x="6553200" y="4565134"/>
              <a:ext cx="479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p>
          </p:txBody>
        </p:sp>
        <p:sp>
          <p:nvSpPr>
            <p:cNvPr id="68639" name="Line 41"/>
            <p:cNvSpPr>
              <a:spLocks noChangeShapeType="1"/>
            </p:cNvSpPr>
            <p:nvPr/>
          </p:nvSpPr>
          <p:spPr bwMode="auto">
            <a:xfrm flipV="1">
              <a:off x="6799053" y="3289300"/>
              <a:ext cx="0" cy="1295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8640" name="Oval 45"/>
            <p:cNvSpPr>
              <a:spLocks noChangeArrowheads="1"/>
            </p:cNvSpPr>
            <p:nvPr/>
          </p:nvSpPr>
          <p:spPr bwMode="auto">
            <a:xfrm>
              <a:off x="6766704" y="3253596"/>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grpSp>
        <p:nvGrpSpPr>
          <p:cNvPr id="14" name="Group 78"/>
          <p:cNvGrpSpPr>
            <a:grpSpLocks/>
          </p:cNvGrpSpPr>
          <p:nvPr/>
        </p:nvGrpSpPr>
        <p:grpSpPr bwMode="auto">
          <a:xfrm>
            <a:off x="4160838" y="2975016"/>
            <a:ext cx="479425" cy="1679575"/>
            <a:chOff x="6553200" y="3253596"/>
            <a:chExt cx="479425" cy="1681012"/>
          </a:xfrm>
        </p:grpSpPr>
        <p:sp>
          <p:nvSpPr>
            <p:cNvPr id="68635" name="Text Box 40"/>
            <p:cNvSpPr txBox="1">
              <a:spLocks noChangeArrowheads="1"/>
            </p:cNvSpPr>
            <p:nvPr/>
          </p:nvSpPr>
          <p:spPr bwMode="auto">
            <a:xfrm>
              <a:off x="6553200" y="4564991"/>
              <a:ext cx="479425" cy="36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p>
          </p:txBody>
        </p:sp>
        <p:sp>
          <p:nvSpPr>
            <p:cNvPr id="68636" name="Line 41"/>
            <p:cNvSpPr>
              <a:spLocks noChangeShapeType="1"/>
            </p:cNvSpPr>
            <p:nvPr/>
          </p:nvSpPr>
          <p:spPr bwMode="auto">
            <a:xfrm flipV="1">
              <a:off x="6799053" y="3289300"/>
              <a:ext cx="0" cy="1295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8637" name="Oval 45"/>
            <p:cNvSpPr>
              <a:spLocks noChangeArrowheads="1"/>
            </p:cNvSpPr>
            <p:nvPr/>
          </p:nvSpPr>
          <p:spPr bwMode="auto">
            <a:xfrm>
              <a:off x="6766704" y="3253596"/>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grpSp>
        <p:nvGrpSpPr>
          <p:cNvPr id="15" name="Group 77"/>
          <p:cNvGrpSpPr>
            <a:grpSpLocks/>
          </p:cNvGrpSpPr>
          <p:nvPr/>
        </p:nvGrpSpPr>
        <p:grpSpPr bwMode="auto">
          <a:xfrm>
            <a:off x="3725863" y="2573378"/>
            <a:ext cx="479425" cy="2076450"/>
            <a:chOff x="5994400" y="2856550"/>
            <a:chExt cx="479425" cy="2077917"/>
          </a:xfrm>
        </p:grpSpPr>
        <p:sp>
          <p:nvSpPr>
            <p:cNvPr id="68632" name="Text Box 37"/>
            <p:cNvSpPr txBox="1">
              <a:spLocks noChangeArrowheads="1"/>
            </p:cNvSpPr>
            <p:nvPr/>
          </p:nvSpPr>
          <p:spPr bwMode="auto">
            <a:xfrm>
              <a:off x="5994400" y="4565135"/>
              <a:ext cx="479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p>
          </p:txBody>
        </p:sp>
        <p:sp>
          <p:nvSpPr>
            <p:cNvPr id="68633" name="Line 38"/>
            <p:cNvSpPr>
              <a:spLocks noChangeShapeType="1"/>
            </p:cNvSpPr>
            <p:nvPr/>
          </p:nvSpPr>
          <p:spPr bwMode="auto">
            <a:xfrm flipV="1">
              <a:off x="6210300" y="2895601"/>
              <a:ext cx="0" cy="1676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8634" name="Oval 44"/>
            <p:cNvSpPr>
              <a:spLocks noChangeArrowheads="1"/>
            </p:cNvSpPr>
            <p:nvPr/>
          </p:nvSpPr>
          <p:spPr bwMode="auto">
            <a:xfrm>
              <a:off x="6184900" y="2856550"/>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grpSp>
        <p:nvGrpSpPr>
          <p:cNvPr id="16" name="Group 76"/>
          <p:cNvGrpSpPr>
            <a:grpSpLocks/>
          </p:cNvGrpSpPr>
          <p:nvPr/>
        </p:nvGrpSpPr>
        <p:grpSpPr bwMode="auto">
          <a:xfrm>
            <a:off x="3297238" y="2047916"/>
            <a:ext cx="479425" cy="2613025"/>
            <a:chOff x="5461000" y="2320507"/>
            <a:chExt cx="479425" cy="2614026"/>
          </a:xfrm>
        </p:grpSpPr>
        <p:sp>
          <p:nvSpPr>
            <p:cNvPr id="68629" name="Text Box 34"/>
            <p:cNvSpPr txBox="1">
              <a:spLocks noChangeArrowheads="1"/>
            </p:cNvSpPr>
            <p:nvPr/>
          </p:nvSpPr>
          <p:spPr bwMode="auto">
            <a:xfrm>
              <a:off x="5461000" y="4565069"/>
              <a:ext cx="479425" cy="369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p>
          </p:txBody>
        </p:sp>
        <p:sp>
          <p:nvSpPr>
            <p:cNvPr id="68630" name="Line 35"/>
            <p:cNvSpPr>
              <a:spLocks noChangeShapeType="1"/>
            </p:cNvSpPr>
            <p:nvPr/>
          </p:nvSpPr>
          <p:spPr bwMode="auto">
            <a:xfrm flipV="1">
              <a:off x="5694153" y="2362201"/>
              <a:ext cx="0" cy="2209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8631" name="Oval 43"/>
            <p:cNvSpPr>
              <a:spLocks noChangeArrowheads="1"/>
            </p:cNvSpPr>
            <p:nvPr/>
          </p:nvSpPr>
          <p:spPr bwMode="auto">
            <a:xfrm>
              <a:off x="5652459" y="2320507"/>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grpSp>
        <p:nvGrpSpPr>
          <p:cNvPr id="17" name="Group 76"/>
          <p:cNvGrpSpPr>
            <a:grpSpLocks/>
          </p:cNvGrpSpPr>
          <p:nvPr/>
        </p:nvGrpSpPr>
        <p:grpSpPr bwMode="auto">
          <a:xfrm>
            <a:off x="3014663" y="2036803"/>
            <a:ext cx="479425" cy="2613025"/>
            <a:chOff x="5461000" y="2320507"/>
            <a:chExt cx="479425" cy="2613960"/>
          </a:xfrm>
        </p:grpSpPr>
        <p:sp>
          <p:nvSpPr>
            <p:cNvPr id="68626" name="Text Box 34"/>
            <p:cNvSpPr txBox="1">
              <a:spLocks noChangeArrowheads="1"/>
            </p:cNvSpPr>
            <p:nvPr/>
          </p:nvSpPr>
          <p:spPr bwMode="auto">
            <a:xfrm>
              <a:off x="5461000" y="4565135"/>
              <a:ext cx="479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p>
          </p:txBody>
        </p:sp>
        <p:sp>
          <p:nvSpPr>
            <p:cNvPr id="68627" name="Line 35"/>
            <p:cNvSpPr>
              <a:spLocks noChangeShapeType="1"/>
            </p:cNvSpPr>
            <p:nvPr/>
          </p:nvSpPr>
          <p:spPr bwMode="auto">
            <a:xfrm flipV="1">
              <a:off x="5694153" y="2362201"/>
              <a:ext cx="0" cy="2209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8628" name="Oval 43"/>
            <p:cNvSpPr>
              <a:spLocks noChangeArrowheads="1"/>
            </p:cNvSpPr>
            <p:nvPr/>
          </p:nvSpPr>
          <p:spPr bwMode="auto">
            <a:xfrm>
              <a:off x="5652459" y="2320507"/>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spTree>
    <p:extLst>
      <p:ext uri="{BB962C8B-B14F-4D97-AF65-F5344CB8AC3E}">
        <p14:creationId xmlns:p14="http://schemas.microsoft.com/office/powerpoint/2010/main" val="912311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nodeType="afterGroup">
                            <p:stCondLst>
                              <p:cond delay="500"/>
                            </p:stCondLst>
                            <p:childTnLst>
                              <p:par>
                                <p:cTn id="43" presetID="22" presetClass="entr" presetSubtype="1"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500"/>
                                        <p:tgtEl>
                                          <p:spTgt spid="14"/>
                                        </p:tgtEl>
                                      </p:cBhvr>
                                    </p:animEffect>
                                  </p:childTnLst>
                                </p:cTn>
                              </p:par>
                            </p:childTnLst>
                          </p:cTn>
                        </p:par>
                        <p:par>
                          <p:cTn id="46" fill="hold" nodeType="afterGroup">
                            <p:stCondLst>
                              <p:cond delay="1000"/>
                            </p:stCondLst>
                            <p:childTnLst>
                              <p:par>
                                <p:cTn id="47" presetID="22" presetClass="entr" presetSubtype="1"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5.3	 Compensated Demand Functions</a:t>
            </a:r>
          </a:p>
        </p:txBody>
      </p:sp>
      <p:sp>
        <p:nvSpPr>
          <p:cNvPr id="6" name="Slide Number Placeholder 5"/>
          <p:cNvSpPr>
            <a:spLocks noGrp="1"/>
          </p:cNvSpPr>
          <p:nvPr>
            <p:ph type="sldNum" sz="quarter" idx="11"/>
          </p:nvPr>
        </p:nvSpPr>
        <p:spPr>
          <a:prstGeom prst="rect">
            <a:avLst/>
          </a:prstGeom>
        </p:spPr>
        <p:txBody>
          <a:bodyPr/>
          <a:lstStyle/>
          <a:p>
            <a:pPr>
              <a:defRPr/>
            </a:pPr>
            <a:fld id="{58ADD5CA-14E2-410A-B323-64020EAC6685}" type="slidenum">
              <a:rPr lang="en-US" smtClean="0"/>
              <a:pPr>
                <a:defRPr/>
              </a:pPr>
              <a:t>28</a:t>
            </a:fld>
            <a:endParaRPr lang="en-US" dirty="0"/>
          </a:p>
        </p:txBody>
      </p:sp>
      <p:sp>
        <p:nvSpPr>
          <p:cNvPr id="4100" name="Content Placeholder 2"/>
          <p:cNvSpPr>
            <a:spLocks noGrp="1"/>
          </p:cNvSpPr>
          <p:nvPr>
            <p:ph type="body" sz="quarter" idx="12"/>
          </p:nvPr>
        </p:nvSpPr>
        <p:spPr>
          <a:prstGeom prst="rect">
            <a:avLst/>
          </a:prstGeom>
        </p:spPr>
        <p:txBody>
          <a:bodyPr/>
          <a:lstStyle/>
          <a:p>
            <a:pPr>
              <a:lnSpc>
                <a:spcPct val="130000"/>
              </a:lnSpc>
            </a:pPr>
            <a:r>
              <a:rPr lang="en-US" altLang="en-US" dirty="0"/>
              <a:t>The utility function is: </a:t>
            </a:r>
            <a:r>
              <a:rPr lang="en-US" altLang="en-US" dirty="0">
                <a:solidFill>
                  <a:srgbClr val="FF0000"/>
                </a:solidFill>
              </a:rPr>
              <a:t>utility = </a:t>
            </a:r>
            <a:r>
              <a:rPr lang="en-US" altLang="en-US" i="1" dirty="0">
                <a:solidFill>
                  <a:srgbClr val="FF0000"/>
                </a:solidFill>
              </a:rPr>
              <a:t>U</a:t>
            </a:r>
            <a:r>
              <a:rPr lang="en-US" altLang="en-US" dirty="0">
                <a:solidFill>
                  <a:srgbClr val="FF0000"/>
                </a:solidFill>
              </a:rPr>
              <a:t>(</a:t>
            </a:r>
            <a:r>
              <a:rPr lang="en-US" altLang="en-US" i="1" dirty="0" err="1">
                <a:solidFill>
                  <a:srgbClr val="FF0000"/>
                </a:solidFill>
              </a:rPr>
              <a:t>x</a:t>
            </a:r>
            <a:r>
              <a:rPr lang="en-US" altLang="en-US" dirty="0" err="1">
                <a:solidFill>
                  <a:srgbClr val="FF0000"/>
                </a:solidFill>
              </a:rPr>
              <a:t>,</a:t>
            </a:r>
            <a:r>
              <a:rPr lang="en-US" altLang="en-US" i="1" dirty="0" err="1">
                <a:solidFill>
                  <a:srgbClr val="FF0000"/>
                </a:solidFill>
              </a:rPr>
              <a:t>y</a:t>
            </a:r>
            <a:r>
              <a:rPr lang="en-US" altLang="en-US" dirty="0">
                <a:solidFill>
                  <a:srgbClr val="FF0000"/>
                </a:solidFill>
              </a:rPr>
              <a:t>) = </a:t>
            </a:r>
            <a:r>
              <a:rPr lang="en-US" altLang="en-US" i="1" dirty="0">
                <a:solidFill>
                  <a:srgbClr val="FF0000"/>
                </a:solidFill>
              </a:rPr>
              <a:t>x</a:t>
            </a:r>
            <a:r>
              <a:rPr lang="en-US" altLang="en-US" baseline="30000" dirty="0">
                <a:solidFill>
                  <a:srgbClr val="FF0000"/>
                </a:solidFill>
              </a:rPr>
              <a:t>0.5</a:t>
            </a:r>
            <a:r>
              <a:rPr lang="en-US" altLang="en-US" i="1" dirty="0">
                <a:solidFill>
                  <a:srgbClr val="FF0000"/>
                </a:solidFill>
              </a:rPr>
              <a:t>y</a:t>
            </a:r>
            <a:r>
              <a:rPr lang="en-US" altLang="en-US" baseline="30000" dirty="0">
                <a:solidFill>
                  <a:srgbClr val="FF0000"/>
                </a:solidFill>
              </a:rPr>
              <a:t>0.5</a:t>
            </a:r>
            <a:endParaRPr lang="en-US" altLang="en-US" dirty="0">
              <a:solidFill>
                <a:srgbClr val="FF0000"/>
              </a:solidFill>
            </a:endParaRPr>
          </a:p>
          <a:p>
            <a:pPr lvl="1"/>
            <a:r>
              <a:rPr lang="en-US" altLang="en-US" dirty="0"/>
              <a:t>The Marshallian demand functions: </a:t>
            </a:r>
          </a:p>
          <a:p>
            <a:pPr lvl="1">
              <a:lnSpc>
                <a:spcPct val="150000"/>
              </a:lnSpc>
              <a:buFont typeface="Arial" charset="0"/>
              <a:buNone/>
            </a:pPr>
            <a:r>
              <a:rPr lang="en-US" altLang="en-US" i="1" dirty="0">
                <a:solidFill>
                  <a:srgbClr val="FF0000"/>
                </a:solidFill>
              </a:rPr>
              <a:t>x(</a:t>
            </a:r>
            <a:r>
              <a:rPr lang="en-US" altLang="en-US" i="1" dirty="0" err="1">
                <a:solidFill>
                  <a:srgbClr val="FF0000"/>
                </a:solidFill>
              </a:rPr>
              <a:t>p</a:t>
            </a:r>
            <a:r>
              <a:rPr lang="en-US" altLang="en-US" i="1" baseline="-25000" dirty="0" err="1">
                <a:solidFill>
                  <a:srgbClr val="FF0000"/>
                </a:solidFill>
              </a:rPr>
              <a:t>x</a:t>
            </a:r>
            <a:r>
              <a:rPr lang="en-US" altLang="en-US" dirty="0" err="1">
                <a:solidFill>
                  <a:srgbClr val="FF0000"/>
                </a:solidFill>
              </a:rPr>
              <a:t>,</a:t>
            </a:r>
            <a:r>
              <a:rPr lang="en-US" altLang="en-US" i="1" dirty="0" err="1">
                <a:solidFill>
                  <a:srgbClr val="FF0000"/>
                </a:solidFill>
              </a:rPr>
              <a:t>p</a:t>
            </a:r>
            <a:r>
              <a:rPr lang="en-US" altLang="en-US" i="1" baseline="-25000" dirty="0" err="1">
                <a:solidFill>
                  <a:srgbClr val="FF0000"/>
                </a:solidFill>
              </a:rPr>
              <a:t>y</a:t>
            </a:r>
            <a:r>
              <a:rPr lang="en-US" altLang="en-US" dirty="0" err="1">
                <a:solidFill>
                  <a:srgbClr val="FF0000"/>
                </a:solidFill>
              </a:rPr>
              <a:t>,</a:t>
            </a:r>
            <a:r>
              <a:rPr lang="en-US" altLang="en-US" i="1" dirty="0" err="1">
                <a:solidFill>
                  <a:srgbClr val="FF0000"/>
                </a:solidFill>
              </a:rPr>
              <a:t>I</a:t>
            </a:r>
            <a:r>
              <a:rPr lang="en-US" altLang="en-US" i="1" dirty="0">
                <a:solidFill>
                  <a:srgbClr val="FF0000"/>
                </a:solidFill>
              </a:rPr>
              <a:t>)</a:t>
            </a:r>
            <a:r>
              <a:rPr lang="en-US" altLang="en-US" dirty="0">
                <a:solidFill>
                  <a:srgbClr val="FF0000"/>
                </a:solidFill>
              </a:rPr>
              <a:t> = 0.5</a:t>
            </a:r>
            <a:r>
              <a:rPr lang="en-US" altLang="en-US" i="1" dirty="0">
                <a:solidFill>
                  <a:srgbClr val="FF0000"/>
                </a:solidFill>
                <a:latin typeface="Verdana" pitchFamily="34" charset="0"/>
              </a:rPr>
              <a:t>I</a:t>
            </a:r>
            <a:r>
              <a:rPr lang="en-US" altLang="en-US" dirty="0">
                <a:solidFill>
                  <a:srgbClr val="FF0000"/>
                </a:solidFill>
              </a:rPr>
              <a:t>/</a:t>
            </a:r>
            <a:r>
              <a:rPr lang="en-US" altLang="en-US" i="1" dirty="0" err="1">
                <a:solidFill>
                  <a:srgbClr val="FF0000"/>
                </a:solidFill>
              </a:rPr>
              <a:t>p</a:t>
            </a:r>
            <a:r>
              <a:rPr lang="en-US" altLang="en-US" i="1" baseline="-25000" dirty="0" err="1">
                <a:solidFill>
                  <a:srgbClr val="FF0000"/>
                </a:solidFill>
              </a:rPr>
              <a:t>x</a:t>
            </a:r>
            <a:r>
              <a:rPr lang="en-US" altLang="en-US" baseline="-25000" dirty="0">
                <a:solidFill>
                  <a:srgbClr val="7B332D"/>
                </a:solidFill>
              </a:rPr>
              <a:t> </a:t>
            </a:r>
            <a:r>
              <a:rPr lang="en-US" altLang="en-US" dirty="0">
                <a:solidFill>
                  <a:srgbClr val="7B332D"/>
                </a:solidFill>
              </a:rPr>
              <a:t> </a:t>
            </a:r>
            <a:r>
              <a:rPr lang="en-US" altLang="en-US" dirty="0"/>
              <a:t>and </a:t>
            </a:r>
            <a:r>
              <a:rPr lang="en-US" altLang="en-US" i="1" dirty="0">
                <a:solidFill>
                  <a:srgbClr val="FF0000"/>
                </a:solidFill>
              </a:rPr>
              <a:t>y(</a:t>
            </a:r>
            <a:r>
              <a:rPr lang="en-US" altLang="en-US" i="1" dirty="0" err="1">
                <a:solidFill>
                  <a:srgbClr val="FF0000"/>
                </a:solidFill>
              </a:rPr>
              <a:t>p</a:t>
            </a:r>
            <a:r>
              <a:rPr lang="en-US" altLang="en-US" i="1" baseline="-25000" dirty="0" err="1">
                <a:solidFill>
                  <a:srgbClr val="FF0000"/>
                </a:solidFill>
              </a:rPr>
              <a:t>x</a:t>
            </a:r>
            <a:r>
              <a:rPr lang="en-US" altLang="en-US" i="1" dirty="0" err="1">
                <a:solidFill>
                  <a:srgbClr val="FF0000"/>
                </a:solidFill>
              </a:rPr>
              <a:t>,p</a:t>
            </a:r>
            <a:r>
              <a:rPr lang="en-US" altLang="en-US" i="1" baseline="-25000" dirty="0" err="1">
                <a:solidFill>
                  <a:srgbClr val="FF0000"/>
                </a:solidFill>
              </a:rPr>
              <a:t>y</a:t>
            </a:r>
            <a:r>
              <a:rPr lang="en-US" altLang="en-US" i="1" dirty="0" err="1">
                <a:solidFill>
                  <a:srgbClr val="FF0000"/>
                </a:solidFill>
              </a:rPr>
              <a:t>,I</a:t>
            </a:r>
            <a:r>
              <a:rPr lang="en-US" altLang="en-US" i="1" dirty="0">
                <a:solidFill>
                  <a:srgbClr val="FF0000"/>
                </a:solidFill>
              </a:rPr>
              <a:t>)</a:t>
            </a:r>
            <a:r>
              <a:rPr lang="en-US" altLang="en-US" dirty="0">
                <a:solidFill>
                  <a:srgbClr val="FF0000"/>
                </a:solidFill>
              </a:rPr>
              <a:t> = 0.5</a:t>
            </a:r>
            <a:r>
              <a:rPr lang="en-US" altLang="en-US" i="1" dirty="0">
                <a:solidFill>
                  <a:srgbClr val="FF0000"/>
                </a:solidFill>
                <a:latin typeface="Verdana" pitchFamily="34" charset="0"/>
              </a:rPr>
              <a:t>I</a:t>
            </a:r>
            <a:r>
              <a:rPr lang="en-US" altLang="en-US" dirty="0">
                <a:solidFill>
                  <a:srgbClr val="FF0000"/>
                </a:solidFill>
              </a:rPr>
              <a:t>/</a:t>
            </a:r>
            <a:r>
              <a:rPr lang="en-US" altLang="en-US" i="1" dirty="0" err="1">
                <a:solidFill>
                  <a:srgbClr val="FF0000"/>
                </a:solidFill>
              </a:rPr>
              <a:t>p</a:t>
            </a:r>
            <a:r>
              <a:rPr lang="en-US" altLang="en-US" i="1" baseline="-25000" dirty="0" err="1">
                <a:solidFill>
                  <a:srgbClr val="FF0000"/>
                </a:solidFill>
              </a:rPr>
              <a:t>y</a:t>
            </a:r>
            <a:endParaRPr lang="en-US" altLang="en-US" dirty="0">
              <a:solidFill>
                <a:srgbClr val="FF0000"/>
              </a:solidFill>
            </a:endParaRPr>
          </a:p>
          <a:p>
            <a:pPr lvl="1">
              <a:lnSpc>
                <a:spcPct val="150000"/>
              </a:lnSpc>
            </a:pPr>
            <a:r>
              <a:rPr lang="en-US" altLang="en-US" dirty="0"/>
              <a:t>The expenditure function: </a:t>
            </a:r>
            <a:r>
              <a:rPr lang="en-US" altLang="en-US" dirty="0">
                <a:solidFill>
                  <a:srgbClr val="FF0000"/>
                </a:solidFill>
              </a:rPr>
              <a:t>E(</a:t>
            </a:r>
            <a:r>
              <a:rPr lang="en-US" altLang="en-US" dirty="0" err="1">
                <a:solidFill>
                  <a:srgbClr val="FF0000"/>
                </a:solidFill>
              </a:rPr>
              <a:t>p</a:t>
            </a:r>
            <a:r>
              <a:rPr lang="en-US" altLang="en-US" baseline="-25000" dirty="0" err="1">
                <a:solidFill>
                  <a:srgbClr val="FF0000"/>
                </a:solidFill>
              </a:rPr>
              <a:t>x</a:t>
            </a:r>
            <a:r>
              <a:rPr lang="en-US" altLang="en-US" dirty="0" err="1">
                <a:solidFill>
                  <a:srgbClr val="FF0000"/>
                </a:solidFill>
              </a:rPr>
              <a:t>,p</a:t>
            </a:r>
            <a:r>
              <a:rPr lang="en-US" altLang="en-US" baseline="-25000" dirty="0" err="1">
                <a:solidFill>
                  <a:srgbClr val="FF0000"/>
                </a:solidFill>
              </a:rPr>
              <a:t>y</a:t>
            </a:r>
            <a:r>
              <a:rPr lang="en-US" altLang="en-US" dirty="0">
                <a:solidFill>
                  <a:srgbClr val="FF0000"/>
                </a:solidFill>
              </a:rPr>
              <a:t>,</a:t>
            </a:r>
            <a:r>
              <a:rPr lang="en-US" altLang="en-US" i="1" dirty="0">
                <a:solidFill>
                  <a:srgbClr val="FF0000"/>
                </a:solidFill>
              </a:rPr>
              <a:t> U</a:t>
            </a:r>
            <a:r>
              <a:rPr lang="en-US" altLang="en-US" dirty="0">
                <a:solidFill>
                  <a:srgbClr val="FF0000"/>
                </a:solidFill>
              </a:rPr>
              <a:t>)=2p</a:t>
            </a:r>
            <a:r>
              <a:rPr lang="en-US" altLang="en-US" baseline="-25000" dirty="0">
                <a:solidFill>
                  <a:srgbClr val="FF0000"/>
                </a:solidFill>
              </a:rPr>
              <a:t>x</a:t>
            </a:r>
            <a:r>
              <a:rPr lang="en-US" altLang="en-US" baseline="30000" dirty="0">
                <a:solidFill>
                  <a:srgbClr val="FF0000"/>
                </a:solidFill>
              </a:rPr>
              <a:t>0.5</a:t>
            </a:r>
            <a:r>
              <a:rPr lang="en-US" altLang="en-US" dirty="0">
                <a:solidFill>
                  <a:srgbClr val="FF0000"/>
                </a:solidFill>
              </a:rPr>
              <a:t>p</a:t>
            </a:r>
            <a:r>
              <a:rPr lang="en-US" altLang="en-US" baseline="-25000" dirty="0">
                <a:solidFill>
                  <a:srgbClr val="FF0000"/>
                </a:solidFill>
              </a:rPr>
              <a:t>y</a:t>
            </a:r>
            <a:r>
              <a:rPr lang="en-US" altLang="en-US" baseline="30000" dirty="0">
                <a:solidFill>
                  <a:srgbClr val="FF0000"/>
                </a:solidFill>
              </a:rPr>
              <a:t>0.5</a:t>
            </a:r>
            <a:r>
              <a:rPr lang="en-US" altLang="en-US" dirty="0">
                <a:solidFill>
                  <a:srgbClr val="FF0000"/>
                </a:solidFill>
              </a:rPr>
              <a:t>U</a:t>
            </a:r>
          </a:p>
          <a:p>
            <a:pPr lvl="1"/>
            <a:r>
              <a:rPr lang="en-US" altLang="en-US" dirty="0"/>
              <a:t>Use Shephard’s lemma to calculate the compensated demand functions as</a:t>
            </a:r>
          </a:p>
        </p:txBody>
      </p:sp>
      <p:graphicFrame>
        <p:nvGraphicFramePr>
          <p:cNvPr id="241668" name="Object 2"/>
          <p:cNvGraphicFramePr>
            <a:graphicFrameLocks noChangeAspect="1"/>
          </p:cNvGraphicFramePr>
          <p:nvPr>
            <p:extLst>
              <p:ext uri="{D42A27DB-BD31-4B8C-83A1-F6EECF244321}">
                <p14:modId xmlns:p14="http://schemas.microsoft.com/office/powerpoint/2010/main" val="2020773440"/>
              </p:ext>
            </p:extLst>
          </p:nvPr>
        </p:nvGraphicFramePr>
        <p:xfrm>
          <a:off x="1387475" y="4191000"/>
          <a:ext cx="6010275" cy="2162175"/>
        </p:xfrm>
        <a:graphic>
          <a:graphicData uri="http://schemas.openxmlformats.org/presentationml/2006/ole">
            <mc:AlternateContent xmlns:mc="http://schemas.openxmlformats.org/markup-compatibility/2006">
              <mc:Choice xmlns:v="urn:schemas-microsoft-com:vml" Requires="v">
                <p:oleObj spid="_x0000_s104505" name="Equation" r:id="rId4" imgW="2603160" imgH="939600" progId="Equation.DSMT4">
                  <p:embed/>
                </p:oleObj>
              </mc:Choice>
              <mc:Fallback>
                <p:oleObj name="Equation" r:id="rId4" imgW="2603160" imgH="939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7475" y="4191000"/>
                        <a:ext cx="6010275" cy="216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28077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41668"/>
                                        </p:tgtEl>
                                        <p:attrNameLst>
                                          <p:attrName>style.visibility</p:attrName>
                                        </p:attrNameLst>
                                      </p:cBhvr>
                                      <p:to>
                                        <p:strVal val="visible"/>
                                      </p:to>
                                    </p:set>
                                    <p:animEffect transition="in" filter="wipe(left)">
                                      <p:cBhvr>
                                        <p:cTn id="7" dur="500"/>
                                        <p:tgtEl>
                                          <p:spTgt spid="241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Expenditure function: example</a:t>
            </a:r>
          </a:p>
        </p:txBody>
      </p:sp>
      <p:sp>
        <p:nvSpPr>
          <p:cNvPr id="3" name="Content Placeholder 2"/>
          <p:cNvSpPr>
            <a:spLocks noGrp="1"/>
          </p:cNvSpPr>
          <p:nvPr>
            <p:ph idx="1"/>
          </p:nvPr>
        </p:nvSpPr>
        <p:spPr>
          <a:xfrm>
            <a:off x="457200" y="1447800"/>
            <a:ext cx="8229600" cy="5029200"/>
          </a:xfrm>
        </p:spPr>
        <p:txBody>
          <a:bodyPr/>
          <a:lstStyle/>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nvGraphicFramePr>
            <p:xfrm>
              <a:off x="685800" y="4495800"/>
              <a:ext cx="7810500" cy="2057400"/>
            </p:xfrm>
            <a:graphic>
              <a:graphicData uri="http://schemas.openxmlformats.org/drawingml/2006/table">
                <a:tbl>
                  <a:tblPr firstRow="1" bandRow="1">
                    <a:tableStyleId>{5C22544A-7EE6-4342-B048-85BDC9FD1C3A}</a:tableStyleId>
                  </a:tblPr>
                  <a:tblGrid>
                    <a:gridCol w="2147888">
                      <a:extLst>
                        <a:ext uri="{9D8B030D-6E8A-4147-A177-3AD203B41FA5}">
                          <a16:colId xmlns:a16="http://schemas.microsoft.com/office/drawing/2014/main" val="20000"/>
                        </a:ext>
                      </a:extLst>
                    </a:gridCol>
                    <a:gridCol w="2957512">
                      <a:extLst>
                        <a:ext uri="{9D8B030D-6E8A-4147-A177-3AD203B41FA5}">
                          <a16:colId xmlns:a16="http://schemas.microsoft.com/office/drawing/2014/main" val="20001"/>
                        </a:ext>
                      </a:extLst>
                    </a:gridCol>
                    <a:gridCol w="2705100">
                      <a:extLst>
                        <a:ext uri="{9D8B030D-6E8A-4147-A177-3AD203B41FA5}">
                          <a16:colId xmlns:a16="http://schemas.microsoft.com/office/drawing/2014/main" val="20002"/>
                        </a:ext>
                      </a:extLst>
                    </a:gridCol>
                  </a:tblGrid>
                  <a:tr h="452974">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a:rPr>
                                      <m:t>𝒑</m:t>
                                    </m:r>
                                  </m:e>
                                  <m:sub>
                                    <m:r>
                                      <a:rPr lang="en-US" b="1" i="1" smtClean="0">
                                        <a:latin typeface="Cambria Math"/>
                                      </a:rPr>
                                      <m:t>𝒙</m:t>
                                    </m:r>
                                  </m:sub>
                                </m:sSub>
                                <m:r>
                                  <a:rPr lang="en-US" b="1" i="1" smtClean="0">
                                    <a:latin typeface="Cambria Math"/>
                                  </a:rPr>
                                  <m:t>=</m:t>
                                </m:r>
                                <m:r>
                                  <a:rPr lang="en-US" b="1" i="1" smtClean="0">
                                    <a:latin typeface="Cambria Math"/>
                                  </a:rPr>
                                  <m:t>𝟏</m:t>
                                </m:r>
                                <m:r>
                                  <a:rPr lang="en-US" b="1" i="1" smtClean="0">
                                    <a:latin typeface="Cambria Math"/>
                                  </a:rPr>
                                  <m:t>;</m:t>
                                </m:r>
                                <m:sSub>
                                  <m:sSubPr>
                                    <m:ctrlPr>
                                      <a:rPr lang="en-US" i="1" smtClean="0">
                                        <a:latin typeface="Cambria Math" panose="02040503050406030204" pitchFamily="18" charset="0"/>
                                      </a:rPr>
                                    </m:ctrlPr>
                                  </m:sSubPr>
                                  <m:e>
                                    <m:r>
                                      <a:rPr lang="en-US" b="1" i="1" smtClean="0">
                                        <a:latin typeface="Cambria Math"/>
                                      </a:rPr>
                                      <m:t>𝒑</m:t>
                                    </m:r>
                                  </m:e>
                                  <m:sub>
                                    <m:r>
                                      <a:rPr lang="en-US" b="1" i="1" smtClean="0">
                                        <a:latin typeface="Cambria Math"/>
                                      </a:rPr>
                                      <m:t>𝒚</m:t>
                                    </m:r>
                                  </m:sub>
                                </m:sSub>
                                <m:r>
                                  <a:rPr lang="en-US" b="1" i="1" smtClean="0">
                                    <a:latin typeface="Cambria Math"/>
                                  </a:rPr>
                                  <m:t>=</m:t>
                                </m:r>
                                <m:r>
                                  <a:rPr lang="en-US" b="1" i="1" smtClean="0">
                                    <a:latin typeface="Cambria Math"/>
                                  </a:rPr>
                                  <m:t>𝟒</m:t>
                                </m:r>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a:rPr>
                                      <m:t>𝒑</m:t>
                                    </m:r>
                                  </m:e>
                                  <m:sub>
                                    <m:r>
                                      <a:rPr lang="en-US" b="1" i="1" smtClean="0">
                                        <a:latin typeface="Cambria Math"/>
                                      </a:rPr>
                                      <m:t>𝒙</m:t>
                                    </m:r>
                                  </m:sub>
                                </m:sSub>
                                <m:r>
                                  <a:rPr lang="en-US" b="1" i="1" smtClean="0">
                                    <a:latin typeface="Cambria Math"/>
                                  </a:rPr>
                                  <m:t>=</m:t>
                                </m:r>
                                <m:r>
                                  <a:rPr lang="en-US" b="1" i="1" smtClean="0">
                                    <a:latin typeface="Cambria Math"/>
                                  </a:rPr>
                                  <m:t>𝟐</m:t>
                                </m:r>
                                <m:r>
                                  <a:rPr lang="en-US" b="1" i="1" smtClean="0">
                                    <a:latin typeface="Cambria Math"/>
                                  </a:rPr>
                                  <m:t>;</m:t>
                                </m:r>
                                <m:sSub>
                                  <m:sSubPr>
                                    <m:ctrlPr>
                                      <a:rPr lang="en-US" i="1" smtClean="0">
                                        <a:latin typeface="Cambria Math" panose="02040503050406030204" pitchFamily="18" charset="0"/>
                                      </a:rPr>
                                    </m:ctrlPr>
                                  </m:sSubPr>
                                  <m:e>
                                    <m:r>
                                      <a:rPr lang="en-US" b="1" i="1" smtClean="0">
                                        <a:latin typeface="Cambria Math"/>
                                      </a:rPr>
                                      <m:t>𝒑</m:t>
                                    </m:r>
                                  </m:e>
                                  <m:sub>
                                    <m:r>
                                      <a:rPr lang="en-US" b="1" i="1" smtClean="0">
                                        <a:latin typeface="Cambria Math"/>
                                      </a:rPr>
                                      <m:t>𝒚</m:t>
                                    </m:r>
                                  </m:sub>
                                </m:sSub>
                                <m:r>
                                  <a:rPr lang="en-US" b="1" i="1" smtClean="0">
                                    <a:latin typeface="Cambria Math"/>
                                  </a:rPr>
                                  <m:t>=</m:t>
                                </m:r>
                                <m:r>
                                  <a:rPr lang="en-US" b="1" i="1" smtClean="0">
                                    <a:latin typeface="Cambria Math"/>
                                  </a:rPr>
                                  <m:t>𝟒</m:t>
                                </m:r>
                              </m:oMath>
                            </m:oMathPara>
                          </a14:m>
                          <a:endParaRPr lang="en-US" dirty="0"/>
                        </a:p>
                      </a:txBody>
                      <a:tcPr/>
                    </a:tc>
                    <a:extLst>
                      <a:ext uri="{0D108BD9-81ED-4DB2-BD59-A6C34878D82A}">
                        <a16:rowId xmlns:a16="http://schemas.microsoft.com/office/drawing/2014/main" val="10000"/>
                      </a:ext>
                    </a:extLst>
                  </a:tr>
                  <a:tr h="429652">
                    <a:tc>
                      <a:txBody>
                        <a:bodyPr/>
                        <a:lstStyle/>
                        <a:p>
                          <a:r>
                            <a:rPr lang="en-US" dirty="0"/>
                            <a:t>Utility function</a:t>
                          </a: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𝑥</m:t>
                                    </m:r>
                                  </m:e>
                                  <m:sup>
                                    <m:r>
                                      <a:rPr lang="en-US" b="0" i="1" smtClean="0">
                                        <a:latin typeface="Cambria Math"/>
                                      </a:rPr>
                                      <m:t>0.5</m:t>
                                    </m:r>
                                  </m:sup>
                                </m:sSup>
                                <m:sSup>
                                  <m:sSupPr>
                                    <m:ctrlPr>
                                      <a:rPr lang="en-US" i="1" smtClean="0">
                                        <a:latin typeface="Cambria Math" panose="02040503050406030204" pitchFamily="18" charset="0"/>
                                      </a:rPr>
                                    </m:ctrlPr>
                                  </m:sSupPr>
                                  <m:e>
                                    <m:r>
                                      <a:rPr lang="en-US" b="0" i="1" smtClean="0">
                                        <a:latin typeface="Cambria Math"/>
                                      </a:rPr>
                                      <m:t>𝑦</m:t>
                                    </m:r>
                                  </m:e>
                                  <m:sup>
                                    <m:r>
                                      <a:rPr lang="en-US" b="0" i="1" smtClean="0">
                                        <a:latin typeface="Cambria Math"/>
                                      </a:rPr>
                                      <m:t>0.5</m:t>
                                    </m:r>
                                  </m:sup>
                                </m:sSup>
                                <m:r>
                                  <a:rPr lang="en-US" b="0" i="1" smtClean="0">
                                    <a:latin typeface="Cambria Math"/>
                                  </a:rPr>
                                  <m:t>=1</m:t>
                                </m:r>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𝑥</m:t>
                                    </m:r>
                                  </m:e>
                                  <m:sup>
                                    <m:r>
                                      <a:rPr lang="en-US" b="0" i="1" smtClean="0">
                                        <a:latin typeface="Cambria Math"/>
                                      </a:rPr>
                                      <m:t>0.5</m:t>
                                    </m:r>
                                  </m:sup>
                                </m:sSup>
                                <m:sSup>
                                  <m:sSupPr>
                                    <m:ctrlPr>
                                      <a:rPr lang="en-US" i="1" smtClean="0">
                                        <a:latin typeface="Cambria Math" panose="02040503050406030204" pitchFamily="18" charset="0"/>
                                      </a:rPr>
                                    </m:ctrlPr>
                                  </m:sSupPr>
                                  <m:e>
                                    <m:r>
                                      <a:rPr lang="en-US" b="0" i="1" smtClean="0">
                                        <a:latin typeface="Cambria Math"/>
                                      </a:rPr>
                                      <m:t>𝑦</m:t>
                                    </m:r>
                                  </m:e>
                                  <m:sup>
                                    <m:r>
                                      <a:rPr lang="en-US" b="0" i="1" smtClean="0">
                                        <a:latin typeface="Cambria Math"/>
                                      </a:rPr>
                                      <m:t>0.5</m:t>
                                    </m:r>
                                  </m:sup>
                                </m:sSup>
                                <m:r>
                                  <a:rPr lang="en-US" b="0" i="1" smtClean="0">
                                    <a:latin typeface="Cambria Math"/>
                                  </a:rPr>
                                  <m:t>=1</m:t>
                                </m:r>
                              </m:oMath>
                            </m:oMathPara>
                          </a14:m>
                          <a:endParaRPr lang="en-US" dirty="0"/>
                        </a:p>
                      </a:txBody>
                      <a:tcPr/>
                    </a:tc>
                    <a:extLst>
                      <a:ext uri="{0D108BD9-81ED-4DB2-BD59-A6C34878D82A}">
                        <a16:rowId xmlns:a16="http://schemas.microsoft.com/office/drawing/2014/main" val="10001"/>
                      </a:ext>
                    </a:extLst>
                  </a:tr>
                  <a:tr h="745122">
                    <a:tc>
                      <a:txBody>
                        <a:bodyPr/>
                        <a:lstStyle/>
                        <a:p>
                          <a:r>
                            <a:rPr lang="en-US" dirty="0" err="1"/>
                            <a:t>Lagrangian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a:rPr>
                                <m:t>𝑥</m:t>
                              </m:r>
                              <m:r>
                                <a:rPr lang="en-US" b="0" i="1" smtClean="0">
                                  <a:latin typeface="Cambria Math"/>
                                </a:rPr>
                                <m:t>+4</m:t>
                              </m:r>
                              <m:r>
                                <a:rPr lang="en-US" b="0" i="1" smtClean="0">
                                  <a:latin typeface="Cambria Math"/>
                                </a:rPr>
                                <m:t>𝑦</m:t>
                              </m:r>
                              <m:r>
                                <a:rPr lang="en-US" b="0" i="1" smtClean="0">
                                  <a:latin typeface="Cambria Math"/>
                                </a:rPr>
                                <m:t>+</m:t>
                              </m:r>
                              <m:r>
                                <a:rPr lang="en-US" b="0" i="1" smtClean="0">
                                  <a:latin typeface="Cambria Math"/>
                                  <a:ea typeface="Cambria Math"/>
                                </a:rPr>
                                <m:t>𝜆</m:t>
                              </m:r>
                              <m:r>
                                <a:rPr lang="en-US" b="0" i="1" smtClean="0">
                                  <a:latin typeface="Cambria Math"/>
                                  <a:ea typeface="Cambria Math"/>
                                </a:rPr>
                                <m:t>(</m:t>
                              </m:r>
                              <m:sSup>
                                <m:sSupPr>
                                  <m:ctrlPr>
                                    <a:rPr lang="en-US" i="1" smtClean="0">
                                      <a:latin typeface="Cambria Math" panose="02040503050406030204" pitchFamily="18" charset="0"/>
                                    </a:rPr>
                                  </m:ctrlPr>
                                </m:sSupPr>
                                <m:e>
                                  <m:r>
                                    <a:rPr lang="en-US" b="0" i="1" smtClean="0">
                                      <a:latin typeface="Cambria Math"/>
                                    </a:rPr>
                                    <m:t>1−</m:t>
                                  </m:r>
                                  <m:r>
                                    <a:rPr lang="en-US" b="0" i="1" smtClean="0">
                                      <a:latin typeface="Cambria Math"/>
                                    </a:rPr>
                                    <m:t>𝑥</m:t>
                                  </m:r>
                                </m:e>
                                <m:sup>
                                  <m:r>
                                    <a:rPr lang="en-US" b="0" i="1" smtClean="0">
                                      <a:latin typeface="Cambria Math"/>
                                    </a:rPr>
                                    <m:t>0.5</m:t>
                                  </m:r>
                                </m:sup>
                              </m:sSup>
                              <m:sSup>
                                <m:sSupPr>
                                  <m:ctrlPr>
                                    <a:rPr lang="en-US" i="1" smtClean="0">
                                      <a:latin typeface="Cambria Math" panose="02040503050406030204" pitchFamily="18" charset="0"/>
                                    </a:rPr>
                                  </m:ctrlPr>
                                </m:sSupPr>
                                <m:e>
                                  <m:r>
                                    <a:rPr lang="en-US" b="0" i="1" smtClean="0">
                                      <a:latin typeface="Cambria Math"/>
                                    </a:rPr>
                                    <m:t>𝑦</m:t>
                                  </m:r>
                                </m:e>
                                <m:sup>
                                  <m:r>
                                    <a:rPr lang="en-US" b="0" i="1" smtClean="0">
                                      <a:latin typeface="Cambria Math"/>
                                    </a:rPr>
                                    <m:t>0.5</m:t>
                                  </m:r>
                                </m:sup>
                              </m:sSup>
                            </m:oMath>
                          </a14:m>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a:rPr>
                                <m:t>2</m:t>
                              </m:r>
                              <m:r>
                                <a:rPr lang="en-US" b="0" i="1" smtClean="0">
                                  <a:latin typeface="Cambria Math"/>
                                </a:rPr>
                                <m:t>𝑥</m:t>
                              </m:r>
                              <m:r>
                                <a:rPr lang="en-US" b="0" i="1" smtClean="0">
                                  <a:latin typeface="Cambria Math"/>
                                </a:rPr>
                                <m:t>+4</m:t>
                              </m:r>
                              <m:r>
                                <a:rPr lang="en-US" b="0" i="1" smtClean="0">
                                  <a:latin typeface="Cambria Math"/>
                                </a:rPr>
                                <m:t>𝑦</m:t>
                              </m:r>
                              <m:r>
                                <a:rPr lang="en-US" b="0" i="1" smtClean="0">
                                  <a:latin typeface="Cambria Math"/>
                                </a:rPr>
                                <m:t>+</m:t>
                              </m:r>
                              <m:r>
                                <a:rPr lang="en-US" b="0" i="1" smtClean="0">
                                  <a:latin typeface="Cambria Math"/>
                                  <a:ea typeface="Cambria Math"/>
                                </a:rPr>
                                <m:t>𝜆</m:t>
                              </m:r>
                              <m:r>
                                <a:rPr lang="en-US" b="0" i="1" smtClean="0">
                                  <a:latin typeface="Cambria Math"/>
                                  <a:ea typeface="Cambria Math"/>
                                </a:rPr>
                                <m:t>(</m:t>
                              </m:r>
                              <m:sSup>
                                <m:sSupPr>
                                  <m:ctrlPr>
                                    <a:rPr lang="en-US" i="1" smtClean="0">
                                      <a:latin typeface="Cambria Math" panose="02040503050406030204" pitchFamily="18" charset="0"/>
                                    </a:rPr>
                                  </m:ctrlPr>
                                </m:sSupPr>
                                <m:e>
                                  <m:r>
                                    <a:rPr lang="en-US" b="0" i="1" smtClean="0">
                                      <a:latin typeface="Cambria Math"/>
                                    </a:rPr>
                                    <m:t>1−</m:t>
                                  </m:r>
                                  <m:r>
                                    <a:rPr lang="en-US" b="0" i="1" smtClean="0">
                                      <a:latin typeface="Cambria Math"/>
                                    </a:rPr>
                                    <m:t>𝑥</m:t>
                                  </m:r>
                                </m:e>
                                <m:sup>
                                  <m:r>
                                    <a:rPr lang="en-US" b="0" i="1" smtClean="0">
                                      <a:latin typeface="Cambria Math"/>
                                    </a:rPr>
                                    <m:t>0.5</m:t>
                                  </m:r>
                                </m:sup>
                              </m:sSup>
                              <m:sSup>
                                <m:sSupPr>
                                  <m:ctrlPr>
                                    <a:rPr lang="en-US" i="1" smtClean="0">
                                      <a:latin typeface="Cambria Math" panose="02040503050406030204" pitchFamily="18" charset="0"/>
                                    </a:rPr>
                                  </m:ctrlPr>
                                </m:sSupPr>
                                <m:e>
                                  <m:r>
                                    <a:rPr lang="en-US" b="0" i="1" smtClean="0">
                                      <a:latin typeface="Cambria Math"/>
                                    </a:rPr>
                                    <m:t>𝑦</m:t>
                                  </m:r>
                                </m:e>
                                <m:sup>
                                  <m:r>
                                    <a:rPr lang="en-US" b="0" i="1" smtClean="0">
                                      <a:latin typeface="Cambria Math"/>
                                    </a:rPr>
                                    <m:t>0.5</m:t>
                                  </m:r>
                                </m:sup>
                              </m:sSup>
                            </m:oMath>
                          </a14:m>
                          <a:r>
                            <a:rPr lang="en-US" dirty="0"/>
                            <a:t>)</a:t>
                          </a:r>
                        </a:p>
                      </a:txBody>
                      <a:tcPr/>
                    </a:tc>
                    <a:extLst>
                      <a:ext uri="{0D108BD9-81ED-4DB2-BD59-A6C34878D82A}">
                        <a16:rowId xmlns:a16="http://schemas.microsoft.com/office/drawing/2014/main" val="10002"/>
                      </a:ext>
                    </a:extLst>
                  </a:tr>
                  <a:tr h="429652">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m:t>
                                    </m:r>
                                  </m:sup>
                                </m:sSup>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𝑦</m:t>
                                    </m:r>
                                  </m:e>
                                  <m:sup>
                                    <m:r>
                                      <a:rPr lang="en-US" b="0" i="1" smtClean="0">
                                        <a:latin typeface="Cambria Math"/>
                                      </a:rPr>
                                      <m:t>∗</m:t>
                                    </m:r>
                                  </m:sup>
                                </m:sSup>
                                <m:r>
                                  <a:rPr lang="en-US" b="0" i="1" smtClean="0">
                                    <a:latin typeface="Cambria Math"/>
                                  </a:rPr>
                                  <m:t>}</m:t>
                                </m:r>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{2.00, 0.50}</m:t>
                                </m:r>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{1.41, 0.70}</m:t>
                                </m:r>
                              </m:oMath>
                            </m:oMathPara>
                          </a14:m>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736851826"/>
                  </p:ext>
                </p:extLst>
              </p:nvPr>
            </p:nvGraphicFramePr>
            <p:xfrm>
              <a:off x="685800" y="4495800"/>
              <a:ext cx="7810500" cy="2057400"/>
            </p:xfrm>
            <a:graphic>
              <a:graphicData uri="http://schemas.openxmlformats.org/drawingml/2006/table">
                <a:tbl>
                  <a:tblPr firstRow="1" bandRow="1">
                    <a:tableStyleId>{5C22544A-7EE6-4342-B048-85BDC9FD1C3A}</a:tableStyleId>
                  </a:tblPr>
                  <a:tblGrid>
                    <a:gridCol w="2147888"/>
                    <a:gridCol w="2957512"/>
                    <a:gridCol w="2705100"/>
                  </a:tblGrid>
                  <a:tr h="452974">
                    <a:tc>
                      <a:txBody>
                        <a:bodyPr/>
                        <a:lstStyle/>
                        <a:p>
                          <a:endParaRPr lang="en-US" dirty="0"/>
                        </a:p>
                      </a:txBody>
                      <a:tcPr/>
                    </a:tc>
                    <a:tc>
                      <a:txBody>
                        <a:bodyPr/>
                        <a:lstStyle/>
                        <a:p>
                          <a:endParaRPr lang="en-US"/>
                        </a:p>
                      </a:txBody>
                      <a:tcPr>
                        <a:blipFill rotWithShape="1">
                          <a:blip r:embed="rId3"/>
                          <a:stretch>
                            <a:fillRect l="-72784" t="-1351" r="-91546" b="-356757"/>
                          </a:stretch>
                        </a:blipFill>
                      </a:tcPr>
                    </a:tc>
                    <a:tc>
                      <a:txBody>
                        <a:bodyPr/>
                        <a:lstStyle/>
                        <a:p>
                          <a:endParaRPr lang="en-US"/>
                        </a:p>
                      </a:txBody>
                      <a:tcPr>
                        <a:blipFill rotWithShape="1">
                          <a:blip r:embed="rId3"/>
                          <a:stretch>
                            <a:fillRect l="-188739" t="-1351" b="-356757"/>
                          </a:stretch>
                        </a:blipFill>
                      </a:tcPr>
                    </a:tc>
                  </a:tr>
                  <a:tr h="429652">
                    <a:tc>
                      <a:txBody>
                        <a:bodyPr/>
                        <a:lstStyle/>
                        <a:p>
                          <a:r>
                            <a:rPr lang="en-US" dirty="0" smtClean="0"/>
                            <a:t>Utility function</a:t>
                          </a:r>
                          <a:endParaRPr lang="en-US" dirty="0"/>
                        </a:p>
                      </a:txBody>
                      <a:tcPr/>
                    </a:tc>
                    <a:tc>
                      <a:txBody>
                        <a:bodyPr/>
                        <a:lstStyle/>
                        <a:p>
                          <a:endParaRPr lang="en-US"/>
                        </a:p>
                      </a:txBody>
                      <a:tcPr>
                        <a:blipFill rotWithShape="1">
                          <a:blip r:embed="rId3"/>
                          <a:stretch>
                            <a:fillRect l="-72784" t="-105634" r="-91546" b="-271831"/>
                          </a:stretch>
                        </a:blipFill>
                      </a:tcPr>
                    </a:tc>
                    <a:tc>
                      <a:txBody>
                        <a:bodyPr/>
                        <a:lstStyle/>
                        <a:p>
                          <a:endParaRPr lang="en-US"/>
                        </a:p>
                      </a:txBody>
                      <a:tcPr>
                        <a:blipFill rotWithShape="1">
                          <a:blip r:embed="rId3"/>
                          <a:stretch>
                            <a:fillRect l="-188739" t="-105634" b="-271831"/>
                          </a:stretch>
                        </a:blipFill>
                      </a:tcPr>
                    </a:tc>
                  </a:tr>
                  <a:tr h="745122">
                    <a:tc>
                      <a:txBody>
                        <a:bodyPr/>
                        <a:lstStyle/>
                        <a:p>
                          <a:r>
                            <a:rPr lang="en-US" dirty="0" err="1" smtClean="0"/>
                            <a:t>Lagrangian</a:t>
                          </a:r>
                          <a:endParaRPr lang="en-US" dirty="0"/>
                        </a:p>
                      </a:txBody>
                      <a:tcPr/>
                    </a:tc>
                    <a:tc>
                      <a:txBody>
                        <a:bodyPr/>
                        <a:lstStyle/>
                        <a:p>
                          <a:endParaRPr lang="en-US"/>
                        </a:p>
                      </a:txBody>
                      <a:tcPr>
                        <a:blipFill rotWithShape="1">
                          <a:blip r:embed="rId3"/>
                          <a:stretch>
                            <a:fillRect l="-72784" t="-119672" r="-91546" b="-58197"/>
                          </a:stretch>
                        </a:blipFill>
                      </a:tcPr>
                    </a:tc>
                    <a:tc>
                      <a:txBody>
                        <a:bodyPr/>
                        <a:lstStyle/>
                        <a:p>
                          <a:endParaRPr lang="en-US"/>
                        </a:p>
                      </a:txBody>
                      <a:tcPr>
                        <a:blipFill rotWithShape="1">
                          <a:blip r:embed="rId3"/>
                          <a:stretch>
                            <a:fillRect l="-188739" t="-119672" b="-58197"/>
                          </a:stretch>
                        </a:blipFill>
                      </a:tcPr>
                    </a:tc>
                  </a:tr>
                  <a:tr h="429652">
                    <a:tc>
                      <a:txBody>
                        <a:bodyPr/>
                        <a:lstStyle/>
                        <a:p>
                          <a:endParaRPr lang="en-US"/>
                        </a:p>
                      </a:txBody>
                      <a:tcPr>
                        <a:blipFill rotWithShape="1">
                          <a:blip r:embed="rId3"/>
                          <a:stretch>
                            <a:fillRect l="-284" t="-382857" r="-263920" b="-1429"/>
                          </a:stretch>
                        </a:blipFill>
                      </a:tcPr>
                    </a:tc>
                    <a:tc>
                      <a:txBody>
                        <a:bodyPr/>
                        <a:lstStyle/>
                        <a:p>
                          <a:endParaRPr lang="en-US"/>
                        </a:p>
                      </a:txBody>
                      <a:tcPr>
                        <a:blipFill rotWithShape="1">
                          <a:blip r:embed="rId3"/>
                          <a:stretch>
                            <a:fillRect l="-72784" t="-382857" r="-91546" b="-1429"/>
                          </a:stretch>
                        </a:blipFill>
                      </a:tcPr>
                    </a:tc>
                    <a:tc>
                      <a:txBody>
                        <a:bodyPr/>
                        <a:lstStyle/>
                        <a:p>
                          <a:endParaRPr lang="en-US"/>
                        </a:p>
                      </a:txBody>
                      <a:tcPr>
                        <a:blipFill rotWithShape="1">
                          <a:blip r:embed="rId3"/>
                          <a:stretch>
                            <a:fillRect l="-188739" t="-382857" b="-1429"/>
                          </a:stretch>
                        </a:blipFill>
                      </a:tcPr>
                    </a:tc>
                  </a:tr>
                </a:tbl>
              </a:graphicData>
            </a:graphic>
          </p:graphicFrame>
        </mc:Fallback>
      </mc:AlternateContent>
      <mc:AlternateContent xmlns:mc="http://schemas.openxmlformats.org/markup-compatibility/2006" xmlns:a14="http://schemas.microsoft.com/office/drawing/2010/main">
        <mc:Choice Requires="a14">
          <p:sp>
            <p:nvSpPr>
              <p:cNvPr id="13" name="TextBox 12"/>
              <p:cNvSpPr txBox="1"/>
              <p:nvPr/>
            </p:nvSpPr>
            <p:spPr>
              <a:xfrm>
                <a:off x="457200" y="1447800"/>
                <a:ext cx="7643163"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expenditure function can be used to calculate how the demanded bundle would change in response to change in the price of a commodity, </a:t>
                </a:r>
                <a:r>
                  <a:rPr lang="en-US" sz="2400" i="1" dirty="0"/>
                  <a:t>with utility remaining constant</a:t>
                </a:r>
              </a:p>
              <a:p>
                <a:pPr marL="285750" indent="-285750">
                  <a:buFont typeface="Arial" panose="020B0604020202020204" pitchFamily="34" charset="0"/>
                  <a:buChar char="•"/>
                </a:pPr>
                <a:r>
                  <a:rPr lang="en-US" sz="2400" dirty="0"/>
                  <a:t>In the example below, the price of </a:t>
                </a:r>
                <a14:m>
                  <m:oMath xmlns:m="http://schemas.openxmlformats.org/officeDocument/2006/math">
                    <m:r>
                      <a:rPr lang="en-US" sz="2400" b="0" i="1" smtClean="0">
                        <a:latin typeface="Cambria Math"/>
                      </a:rPr>
                      <m:t>𝑥</m:t>
                    </m:r>
                  </m:oMath>
                </a14:m>
                <a:r>
                  <a:rPr lang="en-US" sz="2400" dirty="0"/>
                  <a:t> doubles from 1 to 2. Quantities demanded of </a:t>
                </a:r>
                <a14:m>
                  <m:oMath xmlns:m="http://schemas.openxmlformats.org/officeDocument/2006/math">
                    <m:r>
                      <a:rPr lang="en-US" sz="2400" b="0" i="1" smtClean="0">
                        <a:latin typeface="Cambria Math"/>
                      </a:rPr>
                      <m:t>𝑥</m:t>
                    </m:r>
                  </m:oMath>
                </a14:m>
                <a:r>
                  <a:rPr lang="en-US" sz="2400" dirty="0"/>
                  <a:t> and </a:t>
                </a:r>
                <a14:m>
                  <m:oMath xmlns:m="http://schemas.openxmlformats.org/officeDocument/2006/math">
                    <m:r>
                      <a:rPr lang="en-US" sz="2400" b="0" i="1" smtClean="0">
                        <a:latin typeface="Cambria Math"/>
                      </a:rPr>
                      <m:t>𝑦</m:t>
                    </m:r>
                  </m:oMath>
                </a14:m>
                <a:r>
                  <a:rPr lang="en-US" sz="2400" dirty="0"/>
                  <a:t> to attain utility equal to </a:t>
                </a:r>
                <a14:m>
                  <m:oMath xmlns:m="http://schemas.openxmlformats.org/officeDocument/2006/math">
                    <m:r>
                      <a:rPr lang="en-US" sz="2400" b="0" i="1" smtClean="0">
                        <a:latin typeface="Cambria Math"/>
                      </a:rPr>
                      <m:t>1</m:t>
                    </m:r>
                  </m:oMath>
                </a14:m>
                <a:r>
                  <a:rPr lang="en-US" sz="2400" dirty="0"/>
                  <a:t> are derived</a:t>
                </a:r>
              </a:p>
            </p:txBody>
          </p:sp>
        </mc:Choice>
        <mc:Fallback xmlns="">
          <p:sp>
            <p:nvSpPr>
              <p:cNvPr id="13" name="TextBox 12"/>
              <p:cNvSpPr txBox="1">
                <a:spLocks noRot="1" noChangeAspect="1" noMove="1" noResize="1" noEditPoints="1" noAdjustHandles="1" noChangeArrowheads="1" noChangeShapeType="1" noTextEdit="1"/>
              </p:cNvSpPr>
              <p:nvPr/>
            </p:nvSpPr>
            <p:spPr>
              <a:xfrm>
                <a:off x="457200" y="1447800"/>
                <a:ext cx="7643163" cy="2677656"/>
              </a:xfrm>
              <a:prstGeom prst="rect">
                <a:avLst/>
              </a:prstGeom>
              <a:blipFill rotWithShape="1">
                <a:blip r:embed="rId4"/>
                <a:stretch>
                  <a:fillRect l="-1037" t="-1595" r="-1276" b="-4328"/>
                </a:stretch>
              </a:blipFill>
            </p:spPr>
            <p:txBody>
              <a:bodyPr/>
              <a:lstStyle/>
              <a:p>
                <a:r>
                  <a:rPr lang="en-US">
                    <a:noFill/>
                  </a:rPr>
                  <a:t> </a:t>
                </a:r>
              </a:p>
            </p:txBody>
          </p:sp>
        </mc:Fallback>
      </mc:AlternateContent>
    </p:spTree>
    <p:extLst>
      <p:ext uri="{BB962C8B-B14F-4D97-AF65-F5344CB8AC3E}">
        <p14:creationId xmlns:p14="http://schemas.microsoft.com/office/powerpoint/2010/main" val="200868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Demand Functions</a:t>
            </a:r>
          </a:p>
        </p:txBody>
      </p:sp>
      <p:sp>
        <p:nvSpPr>
          <p:cNvPr id="39939" name="Content Placeholder 2"/>
          <p:cNvSpPr>
            <a:spLocks noGrp="1"/>
          </p:cNvSpPr>
          <p:nvPr>
            <p:ph idx="1"/>
          </p:nvPr>
        </p:nvSpPr>
        <p:spPr/>
        <p:txBody>
          <a:bodyPr/>
          <a:lstStyle/>
          <a:p>
            <a:r>
              <a:rPr lang="en-US" altLang="en-US" dirty="0"/>
              <a:t>For only two goods (</a:t>
            </a:r>
            <a:r>
              <a:rPr lang="en-US" altLang="en-US" i="1" dirty="0"/>
              <a:t>x</a:t>
            </a:r>
            <a:r>
              <a:rPr lang="en-US" altLang="en-US" dirty="0"/>
              <a:t> and </a:t>
            </a:r>
            <a:r>
              <a:rPr lang="en-US" altLang="en-US" i="1" dirty="0"/>
              <a:t>y</a:t>
            </a:r>
            <a:r>
              <a:rPr lang="en-US" altLang="en-US" dirty="0"/>
              <a:t>):</a:t>
            </a:r>
          </a:p>
          <a:p>
            <a:pPr algn="ctr">
              <a:lnSpc>
                <a:spcPct val="140000"/>
              </a:lnSpc>
              <a:buFontTx/>
              <a:buNone/>
            </a:pPr>
            <a:r>
              <a:rPr lang="en-US" altLang="en-US" sz="3200" i="1" dirty="0">
                <a:solidFill>
                  <a:srgbClr val="002D56"/>
                </a:solidFill>
              </a:rPr>
              <a:t>x</a:t>
            </a:r>
            <a:r>
              <a:rPr lang="en-US" altLang="en-US" sz="3200" dirty="0">
                <a:solidFill>
                  <a:srgbClr val="002D56"/>
                </a:solidFill>
              </a:rPr>
              <a:t>* = </a:t>
            </a:r>
            <a:r>
              <a:rPr lang="en-US" altLang="en-US" sz="3200" i="1" dirty="0">
                <a:solidFill>
                  <a:srgbClr val="002D56"/>
                </a:solidFill>
              </a:rPr>
              <a:t>x</a:t>
            </a:r>
            <a:r>
              <a:rPr lang="en-US" altLang="en-US" sz="3200" dirty="0">
                <a:solidFill>
                  <a:srgbClr val="002D56"/>
                </a:solidFill>
              </a:rPr>
              <a:t>(</a:t>
            </a:r>
            <a:r>
              <a:rPr lang="en-US" altLang="en-US" sz="3200" i="1" dirty="0" err="1">
                <a:solidFill>
                  <a:srgbClr val="002D56"/>
                </a:solidFill>
              </a:rPr>
              <a:t>p</a:t>
            </a:r>
            <a:r>
              <a:rPr lang="en-US" altLang="en-US" sz="3200" i="1" baseline="-25000" dirty="0" err="1">
                <a:solidFill>
                  <a:srgbClr val="002D56"/>
                </a:solidFill>
              </a:rPr>
              <a:t>x</a:t>
            </a:r>
            <a:r>
              <a:rPr lang="en-US" altLang="en-US" sz="3200" dirty="0" err="1">
                <a:solidFill>
                  <a:srgbClr val="002D56"/>
                </a:solidFill>
              </a:rPr>
              <a:t>,</a:t>
            </a:r>
            <a:r>
              <a:rPr lang="en-US" altLang="en-US" sz="3200" i="1" dirty="0" err="1">
                <a:solidFill>
                  <a:srgbClr val="002D56"/>
                </a:solidFill>
              </a:rPr>
              <a:t>p</a:t>
            </a:r>
            <a:r>
              <a:rPr lang="en-US" altLang="en-US" sz="3200" i="1" baseline="-25000" dirty="0" err="1">
                <a:solidFill>
                  <a:srgbClr val="002D56"/>
                </a:solidFill>
              </a:rPr>
              <a:t>y</a:t>
            </a:r>
            <a:r>
              <a:rPr lang="en-US" altLang="en-US" sz="3200" dirty="0" err="1">
                <a:solidFill>
                  <a:srgbClr val="002D56"/>
                </a:solidFill>
              </a:rPr>
              <a:t>,</a:t>
            </a:r>
            <a:r>
              <a:rPr lang="en-US" altLang="en-US" sz="3200" i="1" dirty="0" err="1">
                <a:solidFill>
                  <a:srgbClr val="002D56"/>
                </a:solidFill>
                <a:latin typeface="Verdana" pitchFamily="34" charset="0"/>
              </a:rPr>
              <a:t>I</a:t>
            </a:r>
            <a:r>
              <a:rPr lang="en-US" altLang="en-US" sz="3200" dirty="0">
                <a:solidFill>
                  <a:srgbClr val="002D56"/>
                </a:solidFill>
              </a:rPr>
              <a:t>)</a:t>
            </a:r>
          </a:p>
          <a:p>
            <a:pPr algn="ctr">
              <a:lnSpc>
                <a:spcPct val="140000"/>
              </a:lnSpc>
              <a:buFontTx/>
              <a:buNone/>
            </a:pPr>
            <a:r>
              <a:rPr lang="en-US" altLang="en-US" sz="3200" i="1" dirty="0">
                <a:solidFill>
                  <a:srgbClr val="002D56"/>
                </a:solidFill>
              </a:rPr>
              <a:t>y</a:t>
            </a:r>
            <a:r>
              <a:rPr lang="en-US" altLang="en-US" sz="3200" dirty="0">
                <a:solidFill>
                  <a:srgbClr val="002D56"/>
                </a:solidFill>
              </a:rPr>
              <a:t>* = </a:t>
            </a:r>
            <a:r>
              <a:rPr lang="en-US" altLang="en-US" sz="3200" i="1" dirty="0">
                <a:solidFill>
                  <a:srgbClr val="002D56"/>
                </a:solidFill>
              </a:rPr>
              <a:t>y</a:t>
            </a:r>
            <a:r>
              <a:rPr lang="en-US" altLang="en-US" sz="3200" dirty="0">
                <a:solidFill>
                  <a:srgbClr val="002D56"/>
                </a:solidFill>
              </a:rPr>
              <a:t>(</a:t>
            </a:r>
            <a:r>
              <a:rPr lang="en-US" altLang="en-US" sz="3200" i="1" dirty="0" err="1">
                <a:solidFill>
                  <a:srgbClr val="002D56"/>
                </a:solidFill>
              </a:rPr>
              <a:t>p</a:t>
            </a:r>
            <a:r>
              <a:rPr lang="en-US" altLang="en-US" sz="3200" i="1" baseline="-25000" dirty="0" err="1">
                <a:solidFill>
                  <a:srgbClr val="002D56"/>
                </a:solidFill>
              </a:rPr>
              <a:t>x</a:t>
            </a:r>
            <a:r>
              <a:rPr lang="en-US" altLang="en-US" sz="3200" dirty="0" err="1">
                <a:solidFill>
                  <a:srgbClr val="002D56"/>
                </a:solidFill>
              </a:rPr>
              <a:t>,</a:t>
            </a:r>
            <a:r>
              <a:rPr lang="en-US" altLang="en-US" sz="3200" i="1" dirty="0" err="1">
                <a:solidFill>
                  <a:srgbClr val="002D56"/>
                </a:solidFill>
              </a:rPr>
              <a:t>p</a:t>
            </a:r>
            <a:r>
              <a:rPr lang="en-US" altLang="en-US" sz="3200" i="1" baseline="-25000" dirty="0" err="1">
                <a:solidFill>
                  <a:srgbClr val="002D56"/>
                </a:solidFill>
              </a:rPr>
              <a:t>y</a:t>
            </a:r>
            <a:r>
              <a:rPr lang="en-US" altLang="en-US" sz="3200" dirty="0" err="1">
                <a:solidFill>
                  <a:srgbClr val="002D56"/>
                </a:solidFill>
              </a:rPr>
              <a:t>,</a:t>
            </a:r>
            <a:r>
              <a:rPr lang="en-US" altLang="en-US" sz="3200" i="1" dirty="0" err="1">
                <a:solidFill>
                  <a:srgbClr val="002D56"/>
                </a:solidFill>
                <a:latin typeface="Verdana" pitchFamily="34" charset="0"/>
              </a:rPr>
              <a:t>I</a:t>
            </a:r>
            <a:r>
              <a:rPr lang="en-US" altLang="en-US" sz="3200" dirty="0">
                <a:solidFill>
                  <a:srgbClr val="002D56"/>
                </a:solidFill>
              </a:rPr>
              <a:t>)</a:t>
            </a:r>
          </a:p>
          <a:p>
            <a:r>
              <a:rPr lang="en-US" altLang="en-US" dirty="0"/>
              <a:t>Prices and income are exogenous</a:t>
            </a:r>
          </a:p>
          <a:p>
            <a:pPr lvl="1"/>
            <a:r>
              <a:rPr lang="en-US" altLang="en-US" dirty="0"/>
              <a:t>The individual has no control over these parameters</a:t>
            </a:r>
          </a:p>
          <a:p>
            <a:endParaRPr lang="en-US" altLang="en-US" dirty="0"/>
          </a:p>
          <a:p>
            <a:endParaRPr lang="en-US" altLang="en-US" dirty="0"/>
          </a:p>
        </p:txBody>
      </p:sp>
      <p:sp>
        <p:nvSpPr>
          <p:cNvPr id="6" name="Slide Number Placeholder 5"/>
          <p:cNvSpPr>
            <a:spLocks noGrp="1"/>
          </p:cNvSpPr>
          <p:nvPr>
            <p:ph type="sldNum" sz="quarter" idx="11"/>
          </p:nvPr>
        </p:nvSpPr>
        <p:spPr/>
        <p:txBody>
          <a:bodyPr/>
          <a:lstStyle/>
          <a:p>
            <a:pPr>
              <a:defRPr/>
            </a:pPr>
            <a:fld id="{176E1B22-02D1-48EA-B071-B2EBCB17AA5C}" type="slidenum">
              <a:rPr lang="en-US" smtClean="0"/>
              <a:pPr>
                <a:defRPr/>
              </a:pPr>
              <a:t>3</a:t>
            </a:fld>
            <a:endParaRPr lang="en-US"/>
          </a:p>
        </p:txBody>
      </p:sp>
    </p:spTree>
    <p:extLst>
      <p:ext uri="{BB962C8B-B14F-4D97-AF65-F5344CB8AC3E}">
        <p14:creationId xmlns:p14="http://schemas.microsoft.com/office/powerpoint/2010/main" val="1372095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304800" y="0"/>
            <a:ext cx="8610600" cy="990600"/>
          </a:xfrm>
        </p:spPr>
        <p:txBody>
          <a:bodyPr>
            <a:noAutofit/>
          </a:bodyPr>
          <a:lstStyle/>
          <a:p>
            <a:r>
              <a:rPr lang="en-US" altLang="en-US" sz="3600" dirty="0"/>
              <a:t>A Mathematical Development</a:t>
            </a:r>
            <a:br>
              <a:rPr lang="en-US" altLang="en-US" sz="3600" dirty="0"/>
            </a:br>
            <a:r>
              <a:rPr lang="en-US" altLang="en-US" sz="3600" dirty="0"/>
              <a:t>of Response to Price Changes</a:t>
            </a:r>
          </a:p>
        </p:txBody>
      </p:sp>
      <p:sp>
        <p:nvSpPr>
          <p:cNvPr id="69635" name="Content Placeholder 2"/>
          <p:cNvSpPr>
            <a:spLocks noGrp="1"/>
          </p:cNvSpPr>
          <p:nvPr>
            <p:ph idx="1"/>
          </p:nvPr>
        </p:nvSpPr>
        <p:spPr/>
        <p:txBody>
          <a:bodyPr/>
          <a:lstStyle/>
          <a:p>
            <a:r>
              <a:rPr lang="en-US" altLang="en-US" dirty="0"/>
              <a:t>Use the utility-maximization model </a:t>
            </a:r>
          </a:p>
          <a:p>
            <a:pPr lvl="1"/>
            <a:r>
              <a:rPr lang="en-US" altLang="en-US" dirty="0"/>
              <a:t>To learn something about how the demand for good x changes when </a:t>
            </a:r>
            <a:r>
              <a:rPr lang="en-US" altLang="en-US" dirty="0" err="1"/>
              <a:t>p</a:t>
            </a:r>
            <a:r>
              <a:rPr lang="en-US" altLang="en-US" baseline="-25000" dirty="0" err="1"/>
              <a:t>x</a:t>
            </a:r>
            <a:r>
              <a:rPr lang="en-US" altLang="en-US" dirty="0"/>
              <a:t> changes</a:t>
            </a:r>
          </a:p>
          <a:p>
            <a:pPr lvl="1"/>
            <a:r>
              <a:rPr lang="en-US" altLang="en-US" dirty="0"/>
              <a:t>Calculate </a:t>
            </a:r>
            <a:r>
              <a:rPr lang="en-US" altLang="en-US" dirty="0">
                <a:solidFill>
                  <a:srgbClr val="FF0000"/>
                </a:solidFill>
                <a:sym typeface="Symbol" pitchFamily="18" charset="2"/>
              </a:rPr>
              <a:t></a:t>
            </a:r>
            <a:r>
              <a:rPr lang="en-US" altLang="en-US" i="1" dirty="0">
                <a:solidFill>
                  <a:srgbClr val="FF0000"/>
                </a:solidFill>
                <a:sym typeface="Symbol" pitchFamily="18" charset="2"/>
              </a:rPr>
              <a:t>x</a:t>
            </a:r>
            <a:r>
              <a:rPr lang="en-US" altLang="en-US" dirty="0">
                <a:solidFill>
                  <a:srgbClr val="FF0000"/>
                </a:solidFill>
                <a:sym typeface="Symbol" pitchFamily="18" charset="2"/>
              </a:rPr>
              <a:t>/</a:t>
            </a:r>
            <a:r>
              <a:rPr lang="en-US" altLang="en-US" i="1" dirty="0" err="1">
                <a:solidFill>
                  <a:srgbClr val="FF0000"/>
                </a:solidFill>
                <a:sym typeface="Symbol" pitchFamily="18" charset="2"/>
              </a:rPr>
              <a:t>p</a:t>
            </a:r>
            <a:r>
              <a:rPr lang="en-US" altLang="en-US" i="1" baseline="-25000" dirty="0" err="1">
                <a:solidFill>
                  <a:srgbClr val="FF0000"/>
                </a:solidFill>
                <a:sym typeface="Symbol" pitchFamily="18" charset="2"/>
              </a:rPr>
              <a:t>x</a:t>
            </a:r>
            <a:endParaRPr lang="en-US" altLang="en-US" i="1" dirty="0">
              <a:solidFill>
                <a:srgbClr val="FF0000"/>
              </a:solidFill>
              <a:sym typeface="Symbol" pitchFamily="18" charset="2"/>
            </a:endParaRPr>
          </a:p>
          <a:p>
            <a:r>
              <a:rPr lang="en-US" altLang="en-US" dirty="0"/>
              <a:t>Direct approach</a:t>
            </a:r>
          </a:p>
          <a:p>
            <a:pPr lvl="1"/>
            <a:r>
              <a:rPr lang="en-US" altLang="en-US" dirty="0"/>
              <a:t>Comparative static methods by differentiating the three first order conditions for a maximum with respect to </a:t>
            </a:r>
            <a:r>
              <a:rPr lang="en-US" altLang="en-US" i="1" dirty="0" err="1"/>
              <a:t>p</a:t>
            </a:r>
            <a:r>
              <a:rPr lang="en-US" altLang="en-US" i="1" baseline="-25000" dirty="0" err="1"/>
              <a:t>x</a:t>
            </a:r>
            <a:endParaRPr lang="en-US" altLang="en-US" i="1" baseline="-25000" dirty="0"/>
          </a:p>
          <a:p>
            <a:pPr lvl="2"/>
            <a:r>
              <a:rPr lang="en-US" altLang="en-US" dirty="0"/>
              <a:t>Cumbersome and provides little economic insight </a:t>
            </a:r>
          </a:p>
        </p:txBody>
      </p:sp>
      <p:sp>
        <p:nvSpPr>
          <p:cNvPr id="6" name="Slide Number Placeholder 5"/>
          <p:cNvSpPr>
            <a:spLocks noGrp="1"/>
          </p:cNvSpPr>
          <p:nvPr>
            <p:ph type="sldNum" sz="quarter" idx="11"/>
          </p:nvPr>
        </p:nvSpPr>
        <p:spPr/>
        <p:txBody>
          <a:bodyPr/>
          <a:lstStyle/>
          <a:p>
            <a:pPr>
              <a:defRPr/>
            </a:pPr>
            <a:fld id="{15C56308-C789-4066-98C2-B81FF51A52A9}" type="slidenum">
              <a:rPr lang="en-US" smtClean="0"/>
              <a:pPr>
                <a:defRPr/>
              </a:pPr>
              <a:t>30</a:t>
            </a:fld>
            <a:endParaRPr lang="en-US"/>
          </a:p>
        </p:txBody>
      </p:sp>
    </p:spTree>
    <p:extLst>
      <p:ext uri="{BB962C8B-B14F-4D97-AF65-F5344CB8AC3E}">
        <p14:creationId xmlns:p14="http://schemas.microsoft.com/office/powerpoint/2010/main" val="3936289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304800" y="0"/>
            <a:ext cx="8610600" cy="990600"/>
          </a:xfrm>
        </p:spPr>
        <p:txBody>
          <a:bodyPr>
            <a:noAutofit/>
          </a:bodyPr>
          <a:lstStyle/>
          <a:p>
            <a:r>
              <a:rPr lang="en-US" altLang="en-US" sz="3600" dirty="0"/>
              <a:t>A Mathematical Development</a:t>
            </a:r>
            <a:br>
              <a:rPr lang="en-US" altLang="en-US" sz="3600" dirty="0"/>
            </a:br>
            <a:r>
              <a:rPr lang="en-US" altLang="en-US" sz="3600" dirty="0"/>
              <a:t>of Response to Price Changes</a:t>
            </a:r>
          </a:p>
        </p:txBody>
      </p:sp>
      <mc:AlternateContent xmlns:mc="http://schemas.openxmlformats.org/markup-compatibility/2006" xmlns:a14="http://schemas.microsoft.com/office/drawing/2010/main">
        <mc:Choice Requires="a14">
          <p:sp>
            <p:nvSpPr>
              <p:cNvPr id="70659" name="Content Placeholder 2"/>
              <p:cNvSpPr>
                <a:spLocks noGrp="1"/>
              </p:cNvSpPr>
              <p:nvPr>
                <p:ph idx="1"/>
              </p:nvPr>
            </p:nvSpPr>
            <p:spPr/>
            <p:txBody>
              <a:bodyPr/>
              <a:lstStyle/>
              <a:p>
                <a:r>
                  <a:rPr lang="en-US" altLang="en-US" dirty="0"/>
                  <a:t>Indirect approach</a:t>
                </a:r>
              </a:p>
              <a:p>
                <a:pPr lvl="1"/>
                <a:r>
                  <a:rPr lang="en-US" altLang="en-US" dirty="0"/>
                  <a:t>Assume there are only two goods, x and y </a:t>
                </a:r>
              </a:p>
              <a:p>
                <a:pPr lvl="1"/>
                <a:r>
                  <a:rPr lang="en-US" altLang="en-US" dirty="0"/>
                  <a:t>Focus on the compensated demand function, </a:t>
                </a:r>
                <a14:m>
                  <m:oMath xmlns:m="http://schemas.openxmlformats.org/officeDocument/2006/math">
                    <m:r>
                      <a:rPr lang="en-US" altLang="en-US" i="1" dirty="0" smtClean="0">
                        <a:latin typeface="Cambria Math" panose="02040503050406030204" pitchFamily="18" charset="0"/>
                      </a:rPr>
                      <m:t>𝑥</m:t>
                    </m:r>
                    <m:r>
                      <a:rPr lang="en-US" altLang="en-US" i="1" baseline="30000" dirty="0" smtClean="0">
                        <a:latin typeface="Cambria Math" panose="02040503050406030204" pitchFamily="18" charset="0"/>
                      </a:rPr>
                      <m:t>𝑐</m:t>
                    </m:r>
                    <m:r>
                      <a:rPr lang="en-US" altLang="en-US" i="1" dirty="0" smtClean="0">
                        <a:latin typeface="Cambria Math" panose="02040503050406030204" pitchFamily="18" charset="0"/>
                      </a:rPr>
                      <m:t>(</m:t>
                    </m:r>
                    <m:r>
                      <a:rPr lang="en-US" altLang="en-US" i="1" dirty="0" err="1" smtClean="0">
                        <a:latin typeface="Cambria Math" panose="02040503050406030204" pitchFamily="18" charset="0"/>
                      </a:rPr>
                      <m:t>𝑝</m:t>
                    </m:r>
                    <m:r>
                      <a:rPr lang="en-US" altLang="en-US" i="1" baseline="-25000" dirty="0" err="1" smtClean="0">
                        <a:latin typeface="Cambria Math" panose="02040503050406030204" pitchFamily="18" charset="0"/>
                      </a:rPr>
                      <m:t>𝑥</m:t>
                    </m:r>
                    <m:r>
                      <a:rPr lang="en-US" altLang="en-US" i="1" dirty="0" err="1" smtClean="0">
                        <a:latin typeface="Cambria Math" panose="02040503050406030204" pitchFamily="18" charset="0"/>
                      </a:rPr>
                      <m:t>,</m:t>
                    </m:r>
                    <m:r>
                      <a:rPr lang="en-US" altLang="en-US" i="1" dirty="0" err="1" smtClean="0">
                        <a:latin typeface="Cambria Math" panose="02040503050406030204" pitchFamily="18" charset="0"/>
                      </a:rPr>
                      <m:t>𝑝𝑦</m:t>
                    </m:r>
                    <m:r>
                      <a:rPr lang="en-US" altLang="en-US" i="1" dirty="0" err="1" smtClean="0">
                        <a:latin typeface="Cambria Math" panose="02040503050406030204" pitchFamily="18" charset="0"/>
                      </a:rPr>
                      <m:t>,</m:t>
                    </m:r>
                    <m:r>
                      <a:rPr lang="en-US" altLang="en-US" i="1" dirty="0" err="1" smtClean="0">
                        <a:latin typeface="Cambria Math" panose="02040503050406030204" pitchFamily="18" charset="0"/>
                      </a:rPr>
                      <m:t>𝑈</m:t>
                    </m:r>
                    <m:r>
                      <a:rPr lang="en-US" altLang="en-US" i="1" dirty="0" smtClean="0">
                        <a:latin typeface="Cambria Math" panose="02040503050406030204" pitchFamily="18" charset="0"/>
                      </a:rPr>
                      <m:t>)</m:t>
                    </m:r>
                  </m:oMath>
                </a14:m>
                <a:endParaRPr lang="en-US" altLang="en-US" dirty="0"/>
              </a:p>
              <a:p>
                <a:pPr lvl="1"/>
                <a:r>
                  <a:rPr lang="en-US" altLang="en-US" dirty="0"/>
                  <a:t>And its relationship to the ordinary demand function, </a:t>
                </a:r>
                <a14:m>
                  <m:oMath xmlns:m="http://schemas.openxmlformats.org/officeDocument/2006/math">
                    <m:r>
                      <a:rPr lang="en-US" altLang="en-US" i="1" dirty="0" smtClean="0">
                        <a:latin typeface="Cambria Math" panose="02040503050406030204" pitchFamily="18" charset="0"/>
                      </a:rPr>
                      <m:t>𝑥</m:t>
                    </m:r>
                    <m:r>
                      <a:rPr lang="en-US" altLang="en-US" i="1" dirty="0" smtClean="0">
                        <a:latin typeface="Cambria Math" panose="02040503050406030204" pitchFamily="18" charset="0"/>
                      </a:rPr>
                      <m:t>(</m:t>
                    </m:r>
                    <m:r>
                      <a:rPr lang="en-US" altLang="en-US" i="1" dirty="0" err="1" smtClean="0">
                        <a:latin typeface="Cambria Math" panose="02040503050406030204" pitchFamily="18" charset="0"/>
                      </a:rPr>
                      <m:t>𝑝</m:t>
                    </m:r>
                    <m:r>
                      <a:rPr lang="en-US" altLang="en-US" i="1" baseline="-25000" dirty="0" err="1" smtClean="0">
                        <a:latin typeface="Cambria Math" panose="02040503050406030204" pitchFamily="18" charset="0"/>
                      </a:rPr>
                      <m:t>𝑥</m:t>
                    </m:r>
                    <m:r>
                      <a:rPr lang="en-US" altLang="en-US" i="1" dirty="0" err="1" smtClean="0">
                        <a:latin typeface="Cambria Math" panose="02040503050406030204" pitchFamily="18" charset="0"/>
                      </a:rPr>
                      <m:t>,</m:t>
                    </m:r>
                    <m:r>
                      <a:rPr lang="en-US" altLang="en-US" i="1" dirty="0" err="1" smtClean="0">
                        <a:latin typeface="Cambria Math" panose="02040503050406030204" pitchFamily="18" charset="0"/>
                      </a:rPr>
                      <m:t>𝑝𝑦</m:t>
                    </m:r>
                    <m:r>
                      <a:rPr lang="en-US" altLang="en-US" i="1" dirty="0" err="1" smtClean="0">
                        <a:latin typeface="Cambria Math" panose="02040503050406030204" pitchFamily="18" charset="0"/>
                      </a:rPr>
                      <m:t>,</m:t>
                    </m:r>
                    <m:r>
                      <a:rPr lang="en-US" altLang="en-US" i="1" dirty="0" err="1" smtClean="0">
                        <a:latin typeface="Cambria Math" panose="02040503050406030204" pitchFamily="18" charset="0"/>
                      </a:rPr>
                      <m:t>𝐼</m:t>
                    </m:r>
                    <m:r>
                      <a:rPr lang="en-US" altLang="en-US" i="1" dirty="0" smtClean="0">
                        <a:latin typeface="Cambria Math" panose="02040503050406030204" pitchFamily="18" charset="0"/>
                      </a:rPr>
                      <m:t>)</m:t>
                    </m:r>
                  </m:oMath>
                </a14:m>
                <a:endParaRPr lang="en-US" altLang="en-US" dirty="0"/>
              </a:p>
              <a:p>
                <a:pPr lvl="1"/>
                <a:r>
                  <a:rPr lang="en-US" altLang="en-US" dirty="0"/>
                  <a:t>By definition,</a:t>
                </a:r>
              </a:p>
              <a:p>
                <a:pPr lvl="1">
                  <a:lnSpc>
                    <a:spcPct val="150000"/>
                  </a:lnSpc>
                  <a:buFont typeface="Arial" charset="0"/>
                  <a:buNone/>
                </a:pPr>
                <a14:m>
                  <m:oMathPara xmlns:m="http://schemas.openxmlformats.org/officeDocument/2006/math">
                    <m:oMathParaPr>
                      <m:jc m:val="centerGroup"/>
                    </m:oMathParaPr>
                    <m:oMath xmlns:m="http://schemas.openxmlformats.org/officeDocument/2006/math">
                      <m:r>
                        <a:rPr lang="en-US" altLang="en-US" i="1" dirty="0" smtClean="0">
                          <a:solidFill>
                            <a:srgbClr val="000099"/>
                          </a:solidFill>
                          <a:latin typeface="Cambria Math" panose="02040503050406030204" pitchFamily="18" charset="0"/>
                          <a:sym typeface="Symbol" pitchFamily="18" charset="2"/>
                        </a:rPr>
                        <m:t>𝑥</m:t>
                      </m:r>
                      <m:r>
                        <a:rPr lang="en-US" altLang="en-US" i="1" baseline="30000" dirty="0" smtClean="0">
                          <a:solidFill>
                            <a:srgbClr val="000099"/>
                          </a:solidFill>
                          <a:latin typeface="Cambria Math" panose="02040503050406030204" pitchFamily="18" charset="0"/>
                          <a:sym typeface="Symbol" pitchFamily="18" charset="2"/>
                        </a:rPr>
                        <m:t>𝑐</m:t>
                      </m:r>
                      <m:r>
                        <a:rPr lang="en-US" altLang="en-US" i="1" baseline="-25000" dirty="0" smtClean="0">
                          <a:solidFill>
                            <a:srgbClr val="000099"/>
                          </a:solidFill>
                          <a:latin typeface="Cambria Math" panose="02040503050406030204" pitchFamily="18" charset="0"/>
                          <a:sym typeface="Symbol" pitchFamily="18" charset="2"/>
                        </a:rPr>
                        <m:t> </m:t>
                      </m:r>
                      <m:r>
                        <a:rPr lang="en-US" altLang="en-US" i="1" dirty="0" smtClean="0">
                          <a:solidFill>
                            <a:srgbClr val="000099"/>
                          </a:solidFill>
                          <a:latin typeface="Cambria Math" panose="02040503050406030204" pitchFamily="18" charset="0"/>
                          <a:sym typeface="Symbol" pitchFamily="18" charset="2"/>
                        </a:rPr>
                        <m:t>(</m:t>
                      </m:r>
                      <m:r>
                        <a:rPr lang="en-US" altLang="en-US" i="1" dirty="0" err="1" smtClean="0">
                          <a:solidFill>
                            <a:srgbClr val="000099"/>
                          </a:solidFill>
                          <a:latin typeface="Cambria Math" panose="02040503050406030204" pitchFamily="18" charset="0"/>
                          <a:sym typeface="Symbol" pitchFamily="18" charset="2"/>
                        </a:rPr>
                        <m:t>𝑝</m:t>
                      </m:r>
                      <m:r>
                        <a:rPr lang="en-US" altLang="en-US" i="1" baseline="-25000" dirty="0" err="1" smtClean="0">
                          <a:solidFill>
                            <a:srgbClr val="000099"/>
                          </a:solidFill>
                          <a:latin typeface="Cambria Math" panose="02040503050406030204" pitchFamily="18" charset="0"/>
                          <a:sym typeface="Symbol" pitchFamily="18" charset="2"/>
                        </a:rPr>
                        <m:t>𝑥</m:t>
                      </m:r>
                      <m:r>
                        <a:rPr lang="en-US" altLang="en-US" i="1" dirty="0" err="1" smtClean="0">
                          <a:solidFill>
                            <a:srgbClr val="000099"/>
                          </a:solidFill>
                          <a:latin typeface="Cambria Math" panose="02040503050406030204" pitchFamily="18" charset="0"/>
                          <a:sym typeface="Symbol" pitchFamily="18" charset="2"/>
                        </a:rPr>
                        <m:t>,</m:t>
                      </m:r>
                      <m:r>
                        <a:rPr lang="en-US" altLang="en-US" i="1" dirty="0" err="1" smtClean="0">
                          <a:solidFill>
                            <a:srgbClr val="000099"/>
                          </a:solidFill>
                          <a:latin typeface="Cambria Math" panose="02040503050406030204" pitchFamily="18" charset="0"/>
                          <a:sym typeface="Symbol" pitchFamily="18" charset="2"/>
                        </a:rPr>
                        <m:t>𝑝𝑦</m:t>
                      </m:r>
                      <m:r>
                        <a:rPr lang="en-US" altLang="en-US" i="1" dirty="0" err="1" smtClean="0">
                          <a:solidFill>
                            <a:srgbClr val="000099"/>
                          </a:solidFill>
                          <a:latin typeface="Cambria Math" panose="02040503050406030204" pitchFamily="18" charset="0"/>
                          <a:sym typeface="Symbol" pitchFamily="18" charset="2"/>
                        </a:rPr>
                        <m:t>,</m:t>
                      </m:r>
                      <m:r>
                        <a:rPr lang="en-US" altLang="en-US" i="1" dirty="0" err="1" smtClean="0">
                          <a:solidFill>
                            <a:srgbClr val="000099"/>
                          </a:solidFill>
                          <a:latin typeface="Cambria Math" panose="02040503050406030204" pitchFamily="18" charset="0"/>
                          <a:sym typeface="Symbol" pitchFamily="18" charset="2"/>
                        </a:rPr>
                        <m:t>𝑈</m:t>
                      </m:r>
                      <m:r>
                        <a:rPr lang="en-US" altLang="en-US" i="1" dirty="0" smtClean="0">
                          <a:solidFill>
                            <a:srgbClr val="000099"/>
                          </a:solidFill>
                          <a:latin typeface="Cambria Math" panose="02040503050406030204" pitchFamily="18" charset="0"/>
                          <a:sym typeface="Symbol" pitchFamily="18" charset="2"/>
                        </a:rPr>
                        <m:t>) = </m:t>
                      </m:r>
                      <m:r>
                        <a:rPr lang="en-US" altLang="en-US" i="1" dirty="0" smtClean="0">
                          <a:solidFill>
                            <a:srgbClr val="000099"/>
                          </a:solidFill>
                          <a:latin typeface="Cambria Math" panose="02040503050406030204" pitchFamily="18" charset="0"/>
                          <a:sym typeface="Symbol" pitchFamily="18" charset="2"/>
                        </a:rPr>
                        <m:t>𝑥</m:t>
                      </m:r>
                      <m:r>
                        <a:rPr lang="en-US" altLang="en-US" i="1" baseline="-25000" dirty="0" smtClean="0">
                          <a:solidFill>
                            <a:srgbClr val="000099"/>
                          </a:solidFill>
                          <a:latin typeface="Cambria Math" panose="02040503050406030204" pitchFamily="18" charset="0"/>
                          <a:sym typeface="Symbol" pitchFamily="18" charset="2"/>
                        </a:rPr>
                        <m:t> </m:t>
                      </m:r>
                      <m:r>
                        <a:rPr lang="en-US" altLang="en-US" i="1" dirty="0" smtClean="0">
                          <a:solidFill>
                            <a:srgbClr val="000099"/>
                          </a:solidFill>
                          <a:latin typeface="Cambria Math" panose="02040503050406030204" pitchFamily="18" charset="0"/>
                          <a:sym typeface="Symbol" pitchFamily="18" charset="2"/>
                        </a:rPr>
                        <m:t>[</m:t>
                      </m:r>
                      <m:r>
                        <a:rPr lang="en-US" altLang="en-US" i="1" dirty="0" err="1" smtClean="0">
                          <a:solidFill>
                            <a:srgbClr val="000099"/>
                          </a:solidFill>
                          <a:latin typeface="Cambria Math" panose="02040503050406030204" pitchFamily="18" charset="0"/>
                          <a:sym typeface="Symbol" pitchFamily="18" charset="2"/>
                        </a:rPr>
                        <m:t>𝑝</m:t>
                      </m:r>
                      <m:r>
                        <a:rPr lang="en-US" altLang="en-US" i="1" baseline="-25000" dirty="0" err="1" smtClean="0">
                          <a:solidFill>
                            <a:srgbClr val="000099"/>
                          </a:solidFill>
                          <a:latin typeface="Cambria Math" panose="02040503050406030204" pitchFamily="18" charset="0"/>
                          <a:sym typeface="Symbol" pitchFamily="18" charset="2"/>
                        </a:rPr>
                        <m:t>𝑥</m:t>
                      </m:r>
                      <m:r>
                        <a:rPr lang="en-US" altLang="en-US" i="1" dirty="0" err="1" smtClean="0">
                          <a:solidFill>
                            <a:srgbClr val="000099"/>
                          </a:solidFill>
                          <a:latin typeface="Cambria Math" panose="02040503050406030204" pitchFamily="18" charset="0"/>
                          <a:sym typeface="Symbol" pitchFamily="18" charset="2"/>
                        </a:rPr>
                        <m:t>,</m:t>
                      </m:r>
                      <m:r>
                        <a:rPr lang="en-US" altLang="en-US" i="1" dirty="0" err="1" smtClean="0">
                          <a:solidFill>
                            <a:srgbClr val="000099"/>
                          </a:solidFill>
                          <a:latin typeface="Cambria Math" panose="02040503050406030204" pitchFamily="18" charset="0"/>
                          <a:sym typeface="Symbol" pitchFamily="18" charset="2"/>
                        </a:rPr>
                        <m:t>𝑝𝑦</m:t>
                      </m:r>
                      <m:r>
                        <a:rPr lang="en-US" altLang="en-US" i="1" dirty="0" err="1" smtClean="0">
                          <a:solidFill>
                            <a:srgbClr val="000099"/>
                          </a:solidFill>
                          <a:latin typeface="Cambria Math" panose="02040503050406030204" pitchFamily="18" charset="0"/>
                          <a:sym typeface="Symbol" pitchFamily="18" charset="2"/>
                        </a:rPr>
                        <m:t>,</m:t>
                      </m:r>
                      <m:r>
                        <a:rPr lang="en-US" altLang="en-US" i="1" dirty="0" err="1" smtClean="0">
                          <a:solidFill>
                            <a:srgbClr val="000099"/>
                          </a:solidFill>
                          <a:latin typeface="Cambria Math" panose="02040503050406030204" pitchFamily="18" charset="0"/>
                          <a:sym typeface="Symbol" pitchFamily="18" charset="2"/>
                        </a:rPr>
                        <m:t>𝐸</m:t>
                      </m:r>
                      <m:r>
                        <a:rPr lang="en-US" altLang="en-US" i="1" dirty="0" smtClean="0">
                          <a:solidFill>
                            <a:srgbClr val="000099"/>
                          </a:solidFill>
                          <a:latin typeface="Cambria Math" panose="02040503050406030204" pitchFamily="18" charset="0"/>
                          <a:sym typeface="Symbol" pitchFamily="18" charset="2"/>
                        </a:rPr>
                        <m:t>(</m:t>
                      </m:r>
                      <m:r>
                        <a:rPr lang="en-US" altLang="en-US" i="1" dirty="0" err="1" smtClean="0">
                          <a:solidFill>
                            <a:srgbClr val="000099"/>
                          </a:solidFill>
                          <a:latin typeface="Cambria Math" panose="02040503050406030204" pitchFamily="18" charset="0"/>
                          <a:sym typeface="Symbol" pitchFamily="18" charset="2"/>
                        </a:rPr>
                        <m:t>𝑝</m:t>
                      </m:r>
                      <m:r>
                        <a:rPr lang="en-US" altLang="en-US" i="1" baseline="-25000" dirty="0" err="1" smtClean="0">
                          <a:solidFill>
                            <a:srgbClr val="000099"/>
                          </a:solidFill>
                          <a:latin typeface="Cambria Math" panose="02040503050406030204" pitchFamily="18" charset="0"/>
                          <a:sym typeface="Symbol" pitchFamily="18" charset="2"/>
                        </a:rPr>
                        <m:t>𝑥</m:t>
                      </m:r>
                      <m:r>
                        <a:rPr lang="en-US" altLang="en-US" i="1" dirty="0" err="1" smtClean="0">
                          <a:solidFill>
                            <a:srgbClr val="000099"/>
                          </a:solidFill>
                          <a:latin typeface="Cambria Math" panose="02040503050406030204" pitchFamily="18" charset="0"/>
                          <a:sym typeface="Symbol" pitchFamily="18" charset="2"/>
                        </a:rPr>
                        <m:t>,</m:t>
                      </m:r>
                      <m:r>
                        <a:rPr lang="en-US" altLang="en-US" i="1" dirty="0" err="1" smtClean="0">
                          <a:solidFill>
                            <a:srgbClr val="000099"/>
                          </a:solidFill>
                          <a:latin typeface="Cambria Math" panose="02040503050406030204" pitchFamily="18" charset="0"/>
                          <a:sym typeface="Symbol" pitchFamily="18" charset="2"/>
                        </a:rPr>
                        <m:t>𝑝𝑦</m:t>
                      </m:r>
                      <m:r>
                        <a:rPr lang="en-US" altLang="en-US" i="1" dirty="0" err="1" smtClean="0">
                          <a:solidFill>
                            <a:srgbClr val="000099"/>
                          </a:solidFill>
                          <a:latin typeface="Cambria Math" panose="02040503050406030204" pitchFamily="18" charset="0"/>
                          <a:sym typeface="Symbol" pitchFamily="18" charset="2"/>
                        </a:rPr>
                        <m:t>,</m:t>
                      </m:r>
                      <m:r>
                        <a:rPr lang="en-US" altLang="en-US" i="1" dirty="0" err="1" smtClean="0">
                          <a:solidFill>
                            <a:srgbClr val="000099"/>
                          </a:solidFill>
                          <a:latin typeface="Cambria Math" panose="02040503050406030204" pitchFamily="18" charset="0"/>
                          <a:sym typeface="Symbol" pitchFamily="18" charset="2"/>
                        </a:rPr>
                        <m:t>𝑈</m:t>
                      </m:r>
                      <m:r>
                        <a:rPr lang="en-US" altLang="en-US" i="1" dirty="0" smtClean="0">
                          <a:solidFill>
                            <a:srgbClr val="000099"/>
                          </a:solidFill>
                          <a:latin typeface="Cambria Math" panose="02040503050406030204" pitchFamily="18" charset="0"/>
                          <a:sym typeface="Symbol" pitchFamily="18" charset="2"/>
                        </a:rPr>
                        <m:t>)]</m:t>
                      </m:r>
                    </m:oMath>
                  </m:oMathPara>
                </a14:m>
                <a:endParaRPr lang="en-US" altLang="en-US" dirty="0">
                  <a:solidFill>
                    <a:srgbClr val="000099"/>
                  </a:solidFill>
                  <a:sym typeface="Symbol" pitchFamily="18" charset="2"/>
                </a:endParaRPr>
              </a:p>
            </p:txBody>
          </p:sp>
        </mc:Choice>
        <mc:Fallback xmlns="">
          <p:sp>
            <p:nvSpPr>
              <p:cNvPr id="70659" name="Content Placeholder 2"/>
              <p:cNvSpPr>
                <a:spLocks noGrp="1" noRot="1" noChangeAspect="1" noMove="1" noResize="1" noEditPoints="1" noAdjustHandles="1" noChangeArrowheads="1" noChangeShapeType="1" noTextEdit="1"/>
              </p:cNvSpPr>
              <p:nvPr>
                <p:ph idx="1"/>
              </p:nvPr>
            </p:nvSpPr>
            <p:spPr>
              <a:blipFill>
                <a:blip r:embed="rId3"/>
                <a:stretch>
                  <a:fillRect l="-1786" t="-1647" r="-1214"/>
                </a:stretch>
              </a:blipFill>
            </p:spPr>
            <p:txBody>
              <a:bodyPr/>
              <a:lstStyle/>
              <a:p>
                <a:r>
                  <a:rPr lang="en-US">
                    <a:noFill/>
                  </a:rPr>
                  <a:t> </a:t>
                </a:r>
              </a:p>
            </p:txBody>
          </p:sp>
        </mc:Fallback>
      </mc:AlternateContent>
      <p:sp>
        <p:nvSpPr>
          <p:cNvPr id="6" name="Slide Number Placeholder 5"/>
          <p:cNvSpPr>
            <a:spLocks noGrp="1"/>
          </p:cNvSpPr>
          <p:nvPr>
            <p:ph type="sldNum" sz="quarter" idx="11"/>
          </p:nvPr>
        </p:nvSpPr>
        <p:spPr/>
        <p:txBody>
          <a:bodyPr/>
          <a:lstStyle/>
          <a:p>
            <a:pPr>
              <a:defRPr/>
            </a:pPr>
            <a:fld id="{E8DCFCF1-50DC-414B-BF57-1450F02EF07D}" type="slidenum">
              <a:rPr lang="en-US" smtClean="0"/>
              <a:pPr>
                <a:defRPr/>
              </a:pPr>
              <a:t>31</a:t>
            </a:fld>
            <a:endParaRPr lang="en-US"/>
          </a:p>
        </p:txBody>
      </p:sp>
    </p:spTree>
    <p:extLst>
      <p:ext uri="{BB962C8B-B14F-4D97-AF65-F5344CB8AC3E}">
        <p14:creationId xmlns:p14="http://schemas.microsoft.com/office/powerpoint/2010/main" val="1249897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a:xfrm>
            <a:off x="304800" y="0"/>
            <a:ext cx="8610600" cy="990600"/>
          </a:xfrm>
        </p:spPr>
        <p:txBody>
          <a:bodyPr>
            <a:noAutofit/>
          </a:bodyPr>
          <a:lstStyle/>
          <a:p>
            <a:r>
              <a:rPr lang="en-US" altLang="en-US" sz="3600" dirty="0"/>
              <a:t>A Mathematical Development</a:t>
            </a:r>
            <a:br>
              <a:rPr lang="en-US" altLang="en-US" sz="3600" dirty="0"/>
            </a:br>
            <a:r>
              <a:rPr lang="en-US" altLang="en-US" sz="3600" dirty="0"/>
              <a:t>of Response to Price Changes</a:t>
            </a:r>
          </a:p>
        </p:txBody>
      </p:sp>
      <p:sp>
        <p:nvSpPr>
          <p:cNvPr id="5124" name="Content Placeholder 2"/>
          <p:cNvSpPr>
            <a:spLocks noGrp="1"/>
          </p:cNvSpPr>
          <p:nvPr>
            <p:ph idx="1"/>
          </p:nvPr>
        </p:nvSpPr>
        <p:spPr/>
        <p:txBody>
          <a:bodyPr/>
          <a:lstStyle/>
          <a:p>
            <a:endParaRPr lang="en-US" altLang="en-US" dirty="0"/>
          </a:p>
          <a:p>
            <a:endParaRPr lang="en-US" altLang="en-US" dirty="0"/>
          </a:p>
          <a:p>
            <a:r>
              <a:rPr lang="en-US" altLang="en-US" dirty="0"/>
              <a:t>Indirect approach</a:t>
            </a:r>
          </a:p>
          <a:p>
            <a:pPr lvl="1"/>
            <a:r>
              <a:rPr lang="en-US" altLang="en-US" dirty="0"/>
              <a:t>The substitution effect</a:t>
            </a:r>
          </a:p>
          <a:p>
            <a:pPr lvl="2"/>
            <a:r>
              <a:rPr lang="en-US" altLang="en-US" dirty="0">
                <a:sym typeface="Symbol" pitchFamily="18" charset="2"/>
              </a:rPr>
              <a:t>The first term: the slope of the compensated demand curve</a:t>
            </a:r>
          </a:p>
          <a:p>
            <a:pPr lvl="1"/>
            <a:r>
              <a:rPr lang="en-US" altLang="en-US" dirty="0">
                <a:sym typeface="Symbol" pitchFamily="18" charset="2"/>
              </a:rPr>
              <a:t>The income effect</a:t>
            </a:r>
          </a:p>
          <a:p>
            <a:pPr lvl="2"/>
            <a:r>
              <a:rPr lang="en-US" altLang="en-US" dirty="0">
                <a:sym typeface="Symbol" pitchFamily="18" charset="2"/>
              </a:rPr>
              <a:t>The second term: measures the way in which changes in </a:t>
            </a:r>
            <a:r>
              <a:rPr lang="en-US" altLang="en-US" i="1" dirty="0" err="1">
                <a:sym typeface="Symbol" pitchFamily="18" charset="2"/>
              </a:rPr>
              <a:t>p</a:t>
            </a:r>
            <a:r>
              <a:rPr lang="en-US" altLang="en-US" i="1" baseline="-25000" dirty="0" err="1">
                <a:sym typeface="Symbol" pitchFamily="18" charset="2"/>
              </a:rPr>
              <a:t>x</a:t>
            </a:r>
            <a:r>
              <a:rPr lang="en-US" altLang="en-US" dirty="0">
                <a:sym typeface="Symbol" pitchFamily="18" charset="2"/>
              </a:rPr>
              <a:t> affect the demand for </a:t>
            </a:r>
            <a:r>
              <a:rPr lang="en-US" altLang="en-US" i="1" dirty="0">
                <a:sym typeface="Symbol" pitchFamily="18" charset="2"/>
              </a:rPr>
              <a:t>x</a:t>
            </a:r>
            <a:r>
              <a:rPr lang="en-US" altLang="en-US" dirty="0">
                <a:sym typeface="Symbol" pitchFamily="18" charset="2"/>
              </a:rPr>
              <a:t> through changes in purchasing power</a:t>
            </a:r>
          </a:p>
          <a:p>
            <a:endParaRPr lang="en-US" altLang="en-US" dirty="0">
              <a:sym typeface="Symbol" pitchFamily="18" charset="2"/>
            </a:endParaRPr>
          </a:p>
          <a:p>
            <a:endParaRPr lang="en-US" altLang="en-US" dirty="0"/>
          </a:p>
        </p:txBody>
      </p:sp>
      <p:sp>
        <p:nvSpPr>
          <p:cNvPr id="6" name="Slide Number Placeholder 5"/>
          <p:cNvSpPr>
            <a:spLocks noGrp="1"/>
          </p:cNvSpPr>
          <p:nvPr>
            <p:ph type="sldNum" sz="quarter" idx="11"/>
          </p:nvPr>
        </p:nvSpPr>
        <p:spPr/>
        <p:txBody>
          <a:bodyPr/>
          <a:lstStyle/>
          <a:p>
            <a:pPr>
              <a:defRPr/>
            </a:pPr>
            <a:fld id="{B13C8B9A-E0AB-46AC-9715-FE8AD2585920}" type="slidenum">
              <a:rPr lang="en-US" smtClean="0"/>
              <a:pPr>
                <a:defRPr/>
              </a:pPr>
              <a:t>32</a:t>
            </a:fld>
            <a:endParaRPr lang="en-US"/>
          </a:p>
        </p:txBody>
      </p:sp>
      <p:graphicFrame>
        <p:nvGraphicFramePr>
          <p:cNvPr id="246789" name="Object 2"/>
          <p:cNvGraphicFramePr>
            <a:graphicFrameLocks noChangeAspect="1"/>
          </p:cNvGraphicFramePr>
          <p:nvPr>
            <p:extLst>
              <p:ext uri="{D42A27DB-BD31-4B8C-83A1-F6EECF244321}">
                <p14:modId xmlns:p14="http://schemas.microsoft.com/office/powerpoint/2010/main" val="4093242409"/>
              </p:ext>
            </p:extLst>
          </p:nvPr>
        </p:nvGraphicFramePr>
        <p:xfrm>
          <a:off x="991394" y="1219199"/>
          <a:ext cx="6704012" cy="1062038"/>
        </p:xfrm>
        <a:graphic>
          <a:graphicData uri="http://schemas.openxmlformats.org/presentationml/2006/ole">
            <mc:AlternateContent xmlns:mc="http://schemas.openxmlformats.org/markup-compatibility/2006">
              <mc:Choice xmlns:v="urn:schemas-microsoft-com:vml" Requires="v">
                <p:oleObj spid="_x0000_s105527" name="Equation" r:id="rId4" imgW="2882880" imgH="457200" progId="Equation.DSMT4">
                  <p:embed/>
                </p:oleObj>
              </mc:Choice>
              <mc:Fallback>
                <p:oleObj name="Equation" r:id="rId4" imgW="288288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394" y="1219199"/>
                        <a:ext cx="6704012"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14002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46789"/>
                                        </p:tgtEl>
                                        <p:attrNameLst>
                                          <p:attrName>style.visibility</p:attrName>
                                        </p:attrNameLst>
                                      </p:cBhvr>
                                      <p:to>
                                        <p:strVal val="visible"/>
                                      </p:to>
                                    </p:set>
                                    <p:animEffect transition="in" filter="wipe(left)">
                                      <p:cBhvr>
                                        <p:cTn id="7" dur="500"/>
                                        <p:tgtEl>
                                          <p:spTgt spid="246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304800" y="0"/>
            <a:ext cx="8610600" cy="990600"/>
          </a:xfrm>
        </p:spPr>
        <p:txBody>
          <a:bodyPr>
            <a:noAutofit/>
          </a:bodyPr>
          <a:lstStyle/>
          <a:p>
            <a:r>
              <a:rPr lang="en-US" altLang="en-US" sz="3600" dirty="0"/>
              <a:t>A Mathematical Development</a:t>
            </a:r>
            <a:br>
              <a:rPr lang="en-US" altLang="en-US" sz="3600" dirty="0"/>
            </a:br>
            <a:r>
              <a:rPr lang="en-US" altLang="en-US" sz="3600" dirty="0"/>
              <a:t>of Response to Price Changes</a:t>
            </a:r>
          </a:p>
        </p:txBody>
      </p:sp>
      <p:sp>
        <p:nvSpPr>
          <p:cNvPr id="6148" name="Content Placeholder 2"/>
          <p:cNvSpPr>
            <a:spLocks noGrp="1"/>
          </p:cNvSpPr>
          <p:nvPr>
            <p:ph idx="1"/>
          </p:nvPr>
        </p:nvSpPr>
        <p:spPr/>
        <p:txBody>
          <a:bodyPr/>
          <a:lstStyle/>
          <a:p>
            <a:r>
              <a:rPr lang="en-US" altLang="en-US" dirty="0"/>
              <a:t>The </a:t>
            </a:r>
            <a:r>
              <a:rPr lang="en-US" altLang="en-US" dirty="0" err="1"/>
              <a:t>Slutsky</a:t>
            </a:r>
            <a:r>
              <a:rPr lang="en-US" altLang="en-US" dirty="0"/>
              <a:t> equation</a:t>
            </a:r>
          </a:p>
          <a:p>
            <a:endParaRPr lang="en-US" altLang="en-US" dirty="0">
              <a:sym typeface="Symbol" pitchFamily="18" charset="2"/>
            </a:endParaRPr>
          </a:p>
          <a:p>
            <a:endParaRPr lang="en-US" altLang="en-US" dirty="0"/>
          </a:p>
        </p:txBody>
      </p:sp>
      <p:sp>
        <p:nvSpPr>
          <p:cNvPr id="6" name="Slide Number Placeholder 5"/>
          <p:cNvSpPr>
            <a:spLocks noGrp="1"/>
          </p:cNvSpPr>
          <p:nvPr>
            <p:ph type="sldNum" sz="quarter" idx="11"/>
          </p:nvPr>
        </p:nvSpPr>
        <p:spPr/>
        <p:txBody>
          <a:bodyPr/>
          <a:lstStyle/>
          <a:p>
            <a:pPr>
              <a:defRPr/>
            </a:pPr>
            <a:fld id="{D7540CAF-FD64-40A2-A994-D45FEECEEF8A}" type="slidenum">
              <a:rPr lang="en-US" smtClean="0"/>
              <a:pPr>
                <a:defRPr/>
              </a:pPr>
              <a:t>33</a:t>
            </a:fld>
            <a:endParaRPr lang="en-US"/>
          </a:p>
        </p:txBody>
      </p:sp>
      <p:graphicFrame>
        <p:nvGraphicFramePr>
          <p:cNvPr id="249860" name="Object 2"/>
          <p:cNvGraphicFramePr>
            <a:graphicFrameLocks noChangeAspect="1"/>
          </p:cNvGraphicFramePr>
          <p:nvPr>
            <p:extLst>
              <p:ext uri="{D42A27DB-BD31-4B8C-83A1-F6EECF244321}">
                <p14:modId xmlns:p14="http://schemas.microsoft.com/office/powerpoint/2010/main" val="1710644719"/>
              </p:ext>
            </p:extLst>
          </p:nvPr>
        </p:nvGraphicFramePr>
        <p:xfrm>
          <a:off x="457200" y="1731963"/>
          <a:ext cx="8493125" cy="4198937"/>
        </p:xfrm>
        <a:graphic>
          <a:graphicData uri="http://schemas.openxmlformats.org/presentationml/2006/ole">
            <mc:AlternateContent xmlns:mc="http://schemas.openxmlformats.org/markup-compatibility/2006">
              <mc:Choice xmlns:v="urn:schemas-microsoft-com:vml" Requires="v">
                <p:oleObj spid="_x0000_s106552" name="Equation" r:id="rId4" imgW="3390840" imgH="1676160" progId="Equation.DSMT4">
                  <p:embed/>
                </p:oleObj>
              </mc:Choice>
              <mc:Fallback>
                <p:oleObj name="Equation" r:id="rId4" imgW="3390840" imgH="1676160" progId="Equation.DSMT4">
                  <p:embed/>
                  <p:pic>
                    <p:nvPicPr>
                      <p:cNvPr id="0" name=""/>
                      <p:cNvPicPr>
                        <a:picLocks noChangeAspect="1" noChangeArrowheads="1"/>
                      </p:cNvPicPr>
                      <p:nvPr/>
                    </p:nvPicPr>
                    <p:blipFill>
                      <a:blip r:embed="rId5"/>
                      <a:srcRect/>
                      <a:stretch>
                        <a:fillRect/>
                      </a:stretch>
                    </p:blipFill>
                    <p:spPr bwMode="auto">
                      <a:xfrm>
                        <a:off x="457200" y="1731963"/>
                        <a:ext cx="8493125" cy="419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66444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49860"/>
                                        </p:tgtEl>
                                        <p:attrNameLst>
                                          <p:attrName>style.visibility</p:attrName>
                                        </p:attrNameLst>
                                      </p:cBhvr>
                                      <p:to>
                                        <p:strVal val="visible"/>
                                      </p:to>
                                    </p:set>
                                    <p:animEffect transition="in" filter="wipe(left)">
                                      <p:cBhvr>
                                        <p:cTn id="7" dur="500"/>
                                        <p:tgtEl>
                                          <p:spTgt spid="249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304800" y="0"/>
            <a:ext cx="8610600" cy="990600"/>
          </a:xfrm>
        </p:spPr>
        <p:txBody>
          <a:bodyPr>
            <a:noAutofit/>
          </a:bodyPr>
          <a:lstStyle/>
          <a:p>
            <a:r>
              <a:rPr lang="en-US" altLang="en-US" sz="3600" dirty="0"/>
              <a:t>A Mathematical Development</a:t>
            </a:r>
            <a:br>
              <a:rPr lang="en-US" altLang="en-US" sz="3600" dirty="0"/>
            </a:br>
            <a:r>
              <a:rPr lang="en-US" altLang="en-US" sz="3600" dirty="0"/>
              <a:t>of Response to Price Changes</a:t>
            </a:r>
          </a:p>
        </p:txBody>
      </p:sp>
      <p:sp>
        <p:nvSpPr>
          <p:cNvPr id="71683" name="Content Placeholder 2"/>
          <p:cNvSpPr>
            <a:spLocks noGrp="1"/>
          </p:cNvSpPr>
          <p:nvPr>
            <p:ph idx="1"/>
          </p:nvPr>
        </p:nvSpPr>
        <p:spPr>
          <a:xfrm>
            <a:off x="381000" y="1143000"/>
            <a:ext cx="8534400" cy="5257800"/>
          </a:xfrm>
        </p:spPr>
        <p:txBody>
          <a:bodyPr>
            <a:noAutofit/>
          </a:bodyPr>
          <a:lstStyle/>
          <a:p>
            <a:r>
              <a:rPr lang="en-US" altLang="en-US" dirty="0"/>
              <a:t>The </a:t>
            </a:r>
            <a:r>
              <a:rPr lang="en-US" altLang="en-US" dirty="0" err="1"/>
              <a:t>Slutsky</a:t>
            </a:r>
            <a:r>
              <a:rPr lang="en-US" altLang="en-US" dirty="0"/>
              <a:t> equation</a:t>
            </a:r>
          </a:p>
          <a:p>
            <a:pPr lvl="1"/>
            <a:r>
              <a:rPr lang="en-US" altLang="en-US" dirty="0"/>
              <a:t>The substitution effect</a:t>
            </a:r>
          </a:p>
          <a:p>
            <a:pPr lvl="2"/>
            <a:r>
              <a:rPr lang="en-US" altLang="en-US" dirty="0"/>
              <a:t>Always negative as long as </a:t>
            </a:r>
            <a:r>
              <a:rPr lang="en-US" altLang="en-US" i="1" dirty="0"/>
              <a:t>MRS</a:t>
            </a:r>
            <a:r>
              <a:rPr lang="en-US" altLang="en-US" dirty="0"/>
              <a:t> is diminishing</a:t>
            </a:r>
          </a:p>
          <a:p>
            <a:pPr lvl="2"/>
            <a:r>
              <a:rPr lang="en-US" altLang="en-US" dirty="0"/>
              <a:t>The slope of the compensated demand curve must be negative</a:t>
            </a:r>
          </a:p>
          <a:p>
            <a:pPr lvl="1"/>
            <a:r>
              <a:rPr lang="en-US" altLang="en-US" dirty="0"/>
              <a:t>The income effect</a:t>
            </a:r>
          </a:p>
          <a:p>
            <a:pPr lvl="2"/>
            <a:r>
              <a:rPr lang="en-US" altLang="en-US" dirty="0"/>
              <a:t>If </a:t>
            </a:r>
            <a:r>
              <a:rPr lang="en-US" altLang="en-US" i="1" dirty="0"/>
              <a:t>x</a:t>
            </a:r>
            <a:r>
              <a:rPr lang="en-US" altLang="en-US" dirty="0"/>
              <a:t> is a normal good, then </a:t>
            </a:r>
            <a:r>
              <a:rPr lang="en-US" altLang="en-US" dirty="0">
                <a:sym typeface="Symbol" pitchFamily="18" charset="2"/>
              </a:rPr>
              <a:t></a:t>
            </a:r>
            <a:r>
              <a:rPr lang="en-US" altLang="en-US" i="1" dirty="0">
                <a:sym typeface="Symbol" pitchFamily="18" charset="2"/>
              </a:rPr>
              <a:t>x</a:t>
            </a:r>
            <a:r>
              <a:rPr lang="en-US" altLang="en-US" dirty="0">
                <a:sym typeface="Symbol" pitchFamily="18" charset="2"/>
              </a:rPr>
              <a:t>/</a:t>
            </a:r>
            <a:r>
              <a:rPr lang="en-US" altLang="en-US" i="1" dirty="0">
                <a:latin typeface="Verdana" pitchFamily="34" charset="0"/>
                <a:sym typeface="Symbol" pitchFamily="18" charset="2"/>
              </a:rPr>
              <a:t>I</a:t>
            </a:r>
            <a:r>
              <a:rPr lang="en-US" altLang="en-US" dirty="0">
                <a:sym typeface="Symbol" pitchFamily="18" charset="2"/>
              </a:rPr>
              <a:t> &gt; 0</a:t>
            </a:r>
          </a:p>
          <a:p>
            <a:pPr lvl="3"/>
            <a:r>
              <a:rPr lang="en-US" altLang="en-US" dirty="0">
                <a:sym typeface="Symbol" pitchFamily="18" charset="2"/>
              </a:rPr>
              <a:t>The entire income effect is negative</a:t>
            </a:r>
          </a:p>
          <a:p>
            <a:pPr lvl="2"/>
            <a:r>
              <a:rPr lang="en-US" altLang="en-US" dirty="0"/>
              <a:t>If </a:t>
            </a:r>
            <a:r>
              <a:rPr lang="en-US" altLang="en-US" i="1" dirty="0"/>
              <a:t>x</a:t>
            </a:r>
            <a:r>
              <a:rPr lang="en-US" altLang="en-US" dirty="0"/>
              <a:t> is an inferior good, then </a:t>
            </a:r>
            <a:r>
              <a:rPr lang="en-US" altLang="en-US" dirty="0">
                <a:sym typeface="Symbol" pitchFamily="18" charset="2"/>
              </a:rPr>
              <a:t></a:t>
            </a:r>
            <a:r>
              <a:rPr lang="en-US" altLang="en-US" i="1" dirty="0">
                <a:sym typeface="Symbol" pitchFamily="18" charset="2"/>
              </a:rPr>
              <a:t>x</a:t>
            </a:r>
            <a:r>
              <a:rPr lang="en-US" altLang="en-US" dirty="0">
                <a:sym typeface="Symbol" pitchFamily="18" charset="2"/>
              </a:rPr>
              <a:t>/</a:t>
            </a:r>
            <a:r>
              <a:rPr lang="en-US" altLang="en-US" i="1" dirty="0">
                <a:latin typeface="Verdana" pitchFamily="34" charset="0"/>
                <a:sym typeface="Symbol" pitchFamily="18" charset="2"/>
              </a:rPr>
              <a:t>I</a:t>
            </a:r>
            <a:r>
              <a:rPr lang="en-US" altLang="en-US" dirty="0">
                <a:sym typeface="Symbol" pitchFamily="18" charset="2"/>
              </a:rPr>
              <a:t> &lt; 0</a:t>
            </a:r>
          </a:p>
          <a:p>
            <a:pPr lvl="3"/>
            <a:r>
              <a:rPr lang="en-US" altLang="en-US" dirty="0">
                <a:sym typeface="Symbol" pitchFamily="18" charset="2"/>
              </a:rPr>
              <a:t>The entire income effect is positive</a:t>
            </a:r>
          </a:p>
          <a:p>
            <a:endParaRPr lang="en-US" altLang="en-US" dirty="0"/>
          </a:p>
          <a:p>
            <a:endParaRPr lang="en-US" altLang="en-US" dirty="0"/>
          </a:p>
          <a:p>
            <a:endParaRPr lang="en-US" altLang="en-US" dirty="0">
              <a:sym typeface="Symbol" pitchFamily="18" charset="2"/>
            </a:endParaRPr>
          </a:p>
          <a:p>
            <a:endParaRPr lang="en-US" altLang="en-US" dirty="0"/>
          </a:p>
        </p:txBody>
      </p:sp>
      <p:sp>
        <p:nvSpPr>
          <p:cNvPr id="6" name="Slide Number Placeholder 5"/>
          <p:cNvSpPr>
            <a:spLocks noGrp="1"/>
          </p:cNvSpPr>
          <p:nvPr>
            <p:ph type="sldNum" sz="quarter" idx="11"/>
          </p:nvPr>
        </p:nvSpPr>
        <p:spPr/>
        <p:txBody>
          <a:bodyPr/>
          <a:lstStyle/>
          <a:p>
            <a:pPr>
              <a:defRPr/>
            </a:pPr>
            <a:fld id="{8A1F2C28-7AD7-436C-96A4-B953A791B05B}" type="slidenum">
              <a:rPr lang="en-US" smtClean="0"/>
              <a:pPr>
                <a:defRPr/>
              </a:pPr>
              <a:t>34</a:t>
            </a:fld>
            <a:endParaRPr lang="en-US"/>
          </a:p>
        </p:txBody>
      </p:sp>
    </p:spTree>
    <p:extLst>
      <p:ext uri="{BB962C8B-B14F-4D97-AF65-F5344CB8AC3E}">
        <p14:creationId xmlns:p14="http://schemas.microsoft.com/office/powerpoint/2010/main" val="2789215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p:txBody>
          <a:bodyPr/>
          <a:lstStyle/>
          <a:p>
            <a:r>
              <a:rPr lang="en-US" altLang="en-US"/>
              <a:t>Marshallian Demand Elasticities</a:t>
            </a:r>
          </a:p>
        </p:txBody>
      </p:sp>
      <p:sp>
        <p:nvSpPr>
          <p:cNvPr id="9220" name="Content Placeholder 2"/>
          <p:cNvSpPr>
            <a:spLocks noGrp="1"/>
          </p:cNvSpPr>
          <p:nvPr>
            <p:ph idx="1"/>
          </p:nvPr>
        </p:nvSpPr>
        <p:spPr/>
        <p:txBody>
          <a:bodyPr/>
          <a:lstStyle/>
          <a:p>
            <a:r>
              <a:rPr lang="en-US" altLang="en-US" dirty="0"/>
              <a:t>Marshallian demand elasticities</a:t>
            </a:r>
          </a:p>
          <a:p>
            <a:pPr lvl="1">
              <a:lnSpc>
                <a:spcPct val="150000"/>
              </a:lnSpc>
            </a:pPr>
            <a:r>
              <a:rPr lang="en-US" altLang="en-US" dirty="0"/>
              <a:t>Marshallian demand function: </a:t>
            </a:r>
            <a:r>
              <a:rPr lang="en-US" altLang="en-US" i="1" dirty="0">
                <a:solidFill>
                  <a:srgbClr val="FF0000"/>
                </a:solidFill>
              </a:rPr>
              <a:t>x(</a:t>
            </a:r>
            <a:r>
              <a:rPr lang="en-US" altLang="en-US" i="1" dirty="0" err="1">
                <a:solidFill>
                  <a:srgbClr val="FF0000"/>
                </a:solidFill>
              </a:rPr>
              <a:t>p</a:t>
            </a:r>
            <a:r>
              <a:rPr lang="en-US" altLang="en-US" i="1" baseline="-25000" dirty="0" err="1">
                <a:solidFill>
                  <a:srgbClr val="FF0000"/>
                </a:solidFill>
              </a:rPr>
              <a:t>x</a:t>
            </a:r>
            <a:r>
              <a:rPr lang="en-US" altLang="en-US" dirty="0" err="1">
                <a:solidFill>
                  <a:srgbClr val="FF0000"/>
                </a:solidFill>
              </a:rPr>
              <a:t>,</a:t>
            </a:r>
            <a:r>
              <a:rPr lang="en-US" altLang="en-US" i="1" dirty="0" err="1">
                <a:solidFill>
                  <a:srgbClr val="FF0000"/>
                </a:solidFill>
              </a:rPr>
              <a:t>p</a:t>
            </a:r>
            <a:r>
              <a:rPr lang="en-US" altLang="en-US" i="1" baseline="-25000" dirty="0" err="1">
                <a:solidFill>
                  <a:srgbClr val="FF0000"/>
                </a:solidFill>
              </a:rPr>
              <a:t>y</a:t>
            </a:r>
            <a:r>
              <a:rPr lang="en-US" altLang="en-US" dirty="0" err="1">
                <a:solidFill>
                  <a:srgbClr val="FF0000"/>
                </a:solidFill>
              </a:rPr>
              <a:t>,</a:t>
            </a:r>
            <a:r>
              <a:rPr lang="en-US" altLang="en-US" i="1" dirty="0" err="1">
                <a:solidFill>
                  <a:srgbClr val="FF0000"/>
                </a:solidFill>
              </a:rPr>
              <a:t>I</a:t>
            </a:r>
            <a:r>
              <a:rPr lang="en-US" altLang="en-US" i="1" dirty="0">
                <a:solidFill>
                  <a:srgbClr val="FF0000"/>
                </a:solidFill>
              </a:rPr>
              <a:t>) </a:t>
            </a:r>
          </a:p>
          <a:p>
            <a:pPr>
              <a:lnSpc>
                <a:spcPct val="150000"/>
              </a:lnSpc>
              <a:buFontTx/>
              <a:buNone/>
            </a:pPr>
            <a:r>
              <a:rPr lang="en-US" altLang="en-US" dirty="0"/>
              <a:t>1. Price elasticity of demand, e</a:t>
            </a:r>
            <a:r>
              <a:rPr lang="en-US" altLang="en-US" baseline="-25000" dirty="0"/>
              <a:t>x</a:t>
            </a:r>
            <a:r>
              <a:rPr lang="en-US" altLang="en-US" dirty="0"/>
              <a:t>, </a:t>
            </a:r>
            <a:r>
              <a:rPr lang="en-US" altLang="en-US" baseline="-25000" dirty="0" err="1"/>
              <a:t>px</a:t>
            </a:r>
            <a:r>
              <a:rPr lang="en-US" altLang="en-US" dirty="0"/>
              <a:t> </a:t>
            </a:r>
          </a:p>
          <a:p>
            <a:pPr lvl="1"/>
            <a:r>
              <a:rPr lang="en-US" altLang="en-US" dirty="0"/>
              <a:t>Measures the proportionate change in quantity demanded in response to a proportionate change in a good’s own price</a:t>
            </a:r>
          </a:p>
        </p:txBody>
      </p:sp>
      <p:sp>
        <p:nvSpPr>
          <p:cNvPr id="6" name="Slide Number Placeholder 5"/>
          <p:cNvSpPr>
            <a:spLocks noGrp="1"/>
          </p:cNvSpPr>
          <p:nvPr>
            <p:ph type="sldNum" sz="quarter" idx="11"/>
          </p:nvPr>
        </p:nvSpPr>
        <p:spPr/>
        <p:txBody>
          <a:bodyPr/>
          <a:lstStyle/>
          <a:p>
            <a:pPr>
              <a:defRPr/>
            </a:pPr>
            <a:fld id="{8D40C1F2-5B7F-43A7-8105-F36F3EFF98C8}" type="slidenum">
              <a:rPr lang="en-US" smtClean="0"/>
              <a:pPr>
                <a:defRPr/>
              </a:pPr>
              <a:t>35</a:t>
            </a:fld>
            <a:endParaRPr lang="en-US"/>
          </a:p>
        </p:txBody>
      </p:sp>
      <p:graphicFrame>
        <p:nvGraphicFramePr>
          <p:cNvPr id="321540" name="Object 2"/>
          <p:cNvGraphicFramePr>
            <a:graphicFrameLocks noChangeAspect="1"/>
          </p:cNvGraphicFramePr>
          <p:nvPr>
            <p:extLst>
              <p:ext uri="{D42A27DB-BD31-4B8C-83A1-F6EECF244321}">
                <p14:modId xmlns:p14="http://schemas.microsoft.com/office/powerpoint/2010/main" val="894592821"/>
              </p:ext>
            </p:extLst>
          </p:nvPr>
        </p:nvGraphicFramePr>
        <p:xfrm>
          <a:off x="1066800" y="5181600"/>
          <a:ext cx="6858000" cy="1080558"/>
        </p:xfrm>
        <a:graphic>
          <a:graphicData uri="http://schemas.openxmlformats.org/presentationml/2006/ole">
            <mc:AlternateContent xmlns:mc="http://schemas.openxmlformats.org/markup-compatibility/2006">
              <mc:Choice xmlns:v="urn:schemas-microsoft-com:vml" Requires="v">
                <p:oleObj spid="_x0000_s109625" name="Equation" r:id="rId4" imgW="2895480" imgH="457200" progId="Equation.DSMT4">
                  <p:embed/>
                </p:oleObj>
              </mc:Choice>
              <mc:Fallback>
                <p:oleObj name="Equation" r:id="rId4" imgW="2895480" imgH="457200" progId="Equation.DSMT4">
                  <p:embed/>
                  <p:pic>
                    <p:nvPicPr>
                      <p:cNvPr id="0" name=""/>
                      <p:cNvPicPr>
                        <a:picLocks noChangeAspect="1" noChangeArrowheads="1"/>
                      </p:cNvPicPr>
                      <p:nvPr/>
                    </p:nvPicPr>
                    <p:blipFill>
                      <a:blip r:embed="rId5"/>
                      <a:srcRect/>
                      <a:stretch>
                        <a:fillRect/>
                      </a:stretch>
                    </p:blipFill>
                    <p:spPr bwMode="auto">
                      <a:xfrm>
                        <a:off x="1066800" y="5181600"/>
                        <a:ext cx="6858000" cy="108055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77692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21540"/>
                                        </p:tgtEl>
                                        <p:attrNameLst>
                                          <p:attrName>style.visibility</p:attrName>
                                        </p:attrNameLst>
                                      </p:cBhvr>
                                      <p:to>
                                        <p:strVal val="visible"/>
                                      </p:to>
                                    </p:set>
                                    <p:animEffect transition="in" filter="wipe(left)">
                                      <p:cBhvr>
                                        <p:cTn id="7" dur="500"/>
                                        <p:tgtEl>
                                          <p:spTgt spid="321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altLang="en-US"/>
              <a:t>Marshallian Demand Elasticities</a:t>
            </a:r>
          </a:p>
        </p:txBody>
      </p:sp>
      <p:sp>
        <p:nvSpPr>
          <p:cNvPr id="10244" name="Content Placeholder 2"/>
          <p:cNvSpPr>
            <a:spLocks noGrp="1"/>
          </p:cNvSpPr>
          <p:nvPr>
            <p:ph idx="1"/>
          </p:nvPr>
        </p:nvSpPr>
        <p:spPr/>
        <p:txBody>
          <a:bodyPr/>
          <a:lstStyle/>
          <a:p>
            <a:pPr>
              <a:lnSpc>
                <a:spcPct val="150000"/>
              </a:lnSpc>
              <a:buFontTx/>
              <a:buNone/>
            </a:pPr>
            <a:r>
              <a:rPr lang="en-US" altLang="en-US" dirty="0"/>
              <a:t>2. Income elasticity of demand, </a:t>
            </a:r>
            <a:r>
              <a:rPr lang="en-US" altLang="en-US" dirty="0" err="1"/>
              <a:t>e</a:t>
            </a:r>
            <a:r>
              <a:rPr lang="en-US" altLang="en-US" baseline="-25000" dirty="0" err="1"/>
              <a:t>x,I</a:t>
            </a:r>
            <a:r>
              <a:rPr lang="en-US" altLang="en-US" dirty="0"/>
              <a:t> </a:t>
            </a:r>
          </a:p>
          <a:p>
            <a:pPr lvl="1"/>
            <a:r>
              <a:rPr lang="en-US" altLang="en-US" dirty="0"/>
              <a:t>Measures the proportionate change in quantity demanded in response to a proportionate change in income</a:t>
            </a:r>
          </a:p>
        </p:txBody>
      </p:sp>
      <p:sp>
        <p:nvSpPr>
          <p:cNvPr id="6" name="Slide Number Placeholder 5"/>
          <p:cNvSpPr>
            <a:spLocks noGrp="1"/>
          </p:cNvSpPr>
          <p:nvPr>
            <p:ph type="sldNum" sz="quarter" idx="11"/>
          </p:nvPr>
        </p:nvSpPr>
        <p:spPr/>
        <p:txBody>
          <a:bodyPr/>
          <a:lstStyle/>
          <a:p>
            <a:pPr>
              <a:defRPr/>
            </a:pPr>
            <a:fld id="{A4053CF0-4C0D-44E5-B217-798E21FD80FA}" type="slidenum">
              <a:rPr lang="en-US" smtClean="0"/>
              <a:pPr>
                <a:defRPr/>
              </a:pPr>
              <a:t>36</a:t>
            </a:fld>
            <a:endParaRPr lang="en-US"/>
          </a:p>
        </p:txBody>
      </p:sp>
      <p:graphicFrame>
        <p:nvGraphicFramePr>
          <p:cNvPr id="322564" name="Object 2"/>
          <p:cNvGraphicFramePr>
            <a:graphicFrameLocks noChangeAspect="1"/>
          </p:cNvGraphicFramePr>
          <p:nvPr>
            <p:extLst>
              <p:ext uri="{D42A27DB-BD31-4B8C-83A1-F6EECF244321}">
                <p14:modId xmlns:p14="http://schemas.microsoft.com/office/powerpoint/2010/main" val="3144217150"/>
              </p:ext>
            </p:extLst>
          </p:nvPr>
        </p:nvGraphicFramePr>
        <p:xfrm>
          <a:off x="1632744" y="3838575"/>
          <a:ext cx="5878513" cy="998538"/>
        </p:xfrm>
        <a:graphic>
          <a:graphicData uri="http://schemas.openxmlformats.org/presentationml/2006/ole">
            <mc:AlternateContent xmlns:mc="http://schemas.openxmlformats.org/markup-compatibility/2006">
              <mc:Choice xmlns:v="urn:schemas-microsoft-com:vml" Requires="v">
                <p:oleObj spid="_x0000_s110648" name="Equation" r:id="rId4" imgW="2463480" imgH="419040" progId="Equation.DSMT4">
                  <p:embed/>
                </p:oleObj>
              </mc:Choice>
              <mc:Fallback>
                <p:oleObj name="Equation" r:id="rId4" imgW="2463480" imgH="419040" progId="Equation.DSMT4">
                  <p:embed/>
                  <p:pic>
                    <p:nvPicPr>
                      <p:cNvPr id="0" name=""/>
                      <p:cNvPicPr>
                        <a:picLocks noChangeAspect="1" noChangeArrowheads="1"/>
                      </p:cNvPicPr>
                      <p:nvPr/>
                    </p:nvPicPr>
                    <p:blipFill>
                      <a:blip r:embed="rId5"/>
                      <a:srcRect/>
                      <a:stretch>
                        <a:fillRect/>
                      </a:stretch>
                    </p:blipFill>
                    <p:spPr bwMode="auto">
                      <a:xfrm>
                        <a:off x="1632744" y="3838575"/>
                        <a:ext cx="5878513"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64992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22564"/>
                                        </p:tgtEl>
                                        <p:attrNameLst>
                                          <p:attrName>style.visibility</p:attrName>
                                        </p:attrNameLst>
                                      </p:cBhvr>
                                      <p:to>
                                        <p:strVal val="visible"/>
                                      </p:to>
                                    </p:set>
                                    <p:animEffect transition="in" filter="wipe(left)">
                                      <p:cBhvr>
                                        <p:cTn id="7" dur="500"/>
                                        <p:tgtEl>
                                          <p:spTgt spid="322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r>
              <a:rPr lang="en-US" altLang="en-US"/>
              <a:t>Marshallian Demand Elasticities</a:t>
            </a:r>
          </a:p>
        </p:txBody>
      </p:sp>
      <p:sp>
        <p:nvSpPr>
          <p:cNvPr id="11268" name="Content Placeholder 2"/>
          <p:cNvSpPr>
            <a:spLocks noGrp="1"/>
          </p:cNvSpPr>
          <p:nvPr>
            <p:ph idx="1"/>
          </p:nvPr>
        </p:nvSpPr>
        <p:spPr/>
        <p:txBody>
          <a:bodyPr/>
          <a:lstStyle/>
          <a:p>
            <a:pPr>
              <a:lnSpc>
                <a:spcPct val="150000"/>
              </a:lnSpc>
              <a:buFontTx/>
              <a:buNone/>
            </a:pPr>
            <a:r>
              <a:rPr lang="en-US" altLang="en-US" dirty="0"/>
              <a:t>3. Cross-price elasticity of demand, </a:t>
            </a:r>
            <a:r>
              <a:rPr lang="en-US" altLang="en-US" dirty="0" err="1"/>
              <a:t>e</a:t>
            </a:r>
            <a:r>
              <a:rPr lang="en-US" altLang="en-US" baseline="-25000" dirty="0" err="1"/>
              <a:t>x,py</a:t>
            </a:r>
            <a:r>
              <a:rPr lang="en-US" altLang="en-US" dirty="0"/>
              <a:t> </a:t>
            </a:r>
          </a:p>
          <a:p>
            <a:pPr lvl="1"/>
            <a:r>
              <a:rPr lang="en-US" altLang="en-US" dirty="0"/>
              <a:t>Measures the proportionate change in quantity of x demanded in response to a proportionate change in the price of some other good (y)</a:t>
            </a:r>
          </a:p>
        </p:txBody>
      </p:sp>
      <p:sp>
        <p:nvSpPr>
          <p:cNvPr id="6" name="Slide Number Placeholder 5"/>
          <p:cNvSpPr>
            <a:spLocks noGrp="1"/>
          </p:cNvSpPr>
          <p:nvPr>
            <p:ph type="sldNum" sz="quarter" idx="11"/>
          </p:nvPr>
        </p:nvSpPr>
        <p:spPr/>
        <p:txBody>
          <a:bodyPr/>
          <a:lstStyle/>
          <a:p>
            <a:pPr>
              <a:defRPr/>
            </a:pPr>
            <a:fld id="{CFC38C81-CFC2-4C3A-A949-92415C5E879C}" type="slidenum">
              <a:rPr lang="en-US" smtClean="0"/>
              <a:pPr>
                <a:defRPr/>
              </a:pPr>
              <a:t>37</a:t>
            </a:fld>
            <a:endParaRPr lang="en-US"/>
          </a:p>
        </p:txBody>
      </p:sp>
      <p:graphicFrame>
        <p:nvGraphicFramePr>
          <p:cNvPr id="322566" name="Object 3"/>
          <p:cNvGraphicFramePr>
            <a:graphicFrameLocks noChangeAspect="1"/>
          </p:cNvGraphicFramePr>
          <p:nvPr>
            <p:extLst>
              <p:ext uri="{D42A27DB-BD31-4B8C-83A1-F6EECF244321}">
                <p14:modId xmlns:p14="http://schemas.microsoft.com/office/powerpoint/2010/main" val="496251747"/>
              </p:ext>
            </p:extLst>
          </p:nvPr>
        </p:nvGraphicFramePr>
        <p:xfrm>
          <a:off x="892175" y="4024313"/>
          <a:ext cx="7359650" cy="1182687"/>
        </p:xfrm>
        <a:graphic>
          <a:graphicData uri="http://schemas.openxmlformats.org/presentationml/2006/ole">
            <mc:AlternateContent xmlns:mc="http://schemas.openxmlformats.org/markup-compatibility/2006">
              <mc:Choice xmlns:v="urn:schemas-microsoft-com:vml" Requires="v">
                <p:oleObj spid="_x0000_s111671" name="Equation" r:id="rId4" imgW="2933640" imgH="469800" progId="Equation.DSMT4">
                  <p:embed/>
                </p:oleObj>
              </mc:Choice>
              <mc:Fallback>
                <p:oleObj name="Equation" r:id="rId4" imgW="2933640" imgH="469800" progId="Equation.DSMT4">
                  <p:embed/>
                  <p:pic>
                    <p:nvPicPr>
                      <p:cNvPr id="0" name=""/>
                      <p:cNvPicPr>
                        <a:picLocks noChangeAspect="1" noChangeArrowheads="1"/>
                      </p:cNvPicPr>
                      <p:nvPr/>
                    </p:nvPicPr>
                    <p:blipFill>
                      <a:blip r:embed="rId5"/>
                      <a:srcRect/>
                      <a:stretch>
                        <a:fillRect/>
                      </a:stretch>
                    </p:blipFill>
                    <p:spPr bwMode="auto">
                      <a:xfrm>
                        <a:off x="892175" y="4024313"/>
                        <a:ext cx="7359650" cy="1182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70152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22566"/>
                                        </p:tgtEl>
                                        <p:attrNameLst>
                                          <p:attrName>style.visibility</p:attrName>
                                        </p:attrNameLst>
                                      </p:cBhvr>
                                      <p:to>
                                        <p:strVal val="visible"/>
                                      </p:to>
                                    </p:set>
                                    <p:animEffect transition="in" filter="wipe(left)">
                                      <p:cBhvr>
                                        <p:cTn id="7" dur="500"/>
                                        <p:tgtEl>
                                          <p:spTgt spid="322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4"/>
          <p:cNvSpPr>
            <a:spLocks noGrp="1"/>
          </p:cNvSpPr>
          <p:nvPr>
            <p:ph type="title"/>
          </p:nvPr>
        </p:nvSpPr>
        <p:spPr/>
        <p:txBody>
          <a:bodyPr/>
          <a:lstStyle/>
          <a:p>
            <a:r>
              <a:rPr lang="en-US" altLang="en-US"/>
              <a:t>Price elasticity of demand</a:t>
            </a:r>
          </a:p>
        </p:txBody>
      </p:sp>
      <mc:AlternateContent xmlns:mc="http://schemas.openxmlformats.org/markup-compatibility/2006" xmlns:a14="http://schemas.microsoft.com/office/drawing/2010/main">
        <mc:Choice Requires="a14">
          <p:sp>
            <p:nvSpPr>
              <p:cNvPr id="72707" name="Content Placeholder 5"/>
              <p:cNvSpPr>
                <a:spLocks noGrp="1"/>
              </p:cNvSpPr>
              <p:nvPr>
                <p:ph idx="1"/>
              </p:nvPr>
            </p:nvSpPr>
            <p:spPr/>
            <p:txBody>
              <a:bodyPr/>
              <a:lstStyle/>
              <a:p>
                <a:r>
                  <a:rPr lang="en-US" altLang="en-US" dirty="0"/>
                  <a:t>The own price elasticity of demand is always negative because </a:t>
                </a:r>
                <a14:m>
                  <m:oMath xmlns:m="http://schemas.openxmlformats.org/officeDocument/2006/math">
                    <m:f>
                      <m:fPr>
                        <m:type m:val="lin"/>
                        <m:ctrlPr>
                          <a:rPr lang="en-US" altLang="en-US" i="1" smtClean="0">
                            <a:latin typeface="Cambria Math" panose="02040503050406030204" pitchFamily="18" charset="0"/>
                          </a:rPr>
                        </m:ctrlPr>
                      </m:fPr>
                      <m:num>
                        <m:r>
                          <a:rPr lang="en-US" altLang="en-US"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𝑥</m:t>
                        </m:r>
                      </m:num>
                      <m:den>
                        <m:r>
                          <a:rPr lang="en-US" altLang="en-US" i="1" smtClean="0">
                            <a:latin typeface="Cambria Math" panose="02040503050406030204" pitchFamily="18" charset="0"/>
                            <a:ea typeface="Cambria Math" panose="02040503050406030204" pitchFamily="18" charset="0"/>
                          </a:rPr>
                          <m:t>𝜕</m:t>
                        </m:r>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𝑝</m:t>
                            </m:r>
                          </m:e>
                          <m:sub>
                            <m:r>
                              <a:rPr lang="en-US" altLang="en-US" b="0" i="1" smtClean="0">
                                <a:latin typeface="Cambria Math" panose="02040503050406030204" pitchFamily="18" charset="0"/>
                                <a:ea typeface="Cambria Math" panose="02040503050406030204" pitchFamily="18" charset="0"/>
                              </a:rPr>
                              <m:t>𝑥</m:t>
                            </m:r>
                          </m:sub>
                        </m:sSub>
                        <m:r>
                          <a:rPr lang="en-US" altLang="en-US" b="0" i="1" smtClean="0">
                            <a:latin typeface="Cambria Math" panose="02040503050406030204" pitchFamily="18" charset="0"/>
                            <a:ea typeface="Cambria Math" panose="02040503050406030204" pitchFamily="18" charset="0"/>
                          </a:rPr>
                          <m:t>&lt;0</m:t>
                        </m:r>
                      </m:den>
                    </m:f>
                  </m:oMath>
                </a14:m>
                <a:endParaRPr lang="en-US" altLang="en-US" dirty="0"/>
              </a:p>
              <a:p>
                <a:pPr lvl="1"/>
                <a:r>
                  <a:rPr lang="en-US" altLang="en-US" dirty="0"/>
                  <a:t>The only exception is </a:t>
                </a:r>
                <a:r>
                  <a:rPr lang="en-US" altLang="en-US" dirty="0" err="1"/>
                  <a:t>Giffen’s</a:t>
                </a:r>
                <a:r>
                  <a:rPr lang="en-US" altLang="en-US" dirty="0"/>
                  <a:t> paradox</a:t>
                </a:r>
              </a:p>
              <a:p>
                <a:r>
                  <a:rPr lang="en-US" altLang="en-US" dirty="0"/>
                  <a:t>The size of the elasticity is important</a:t>
                </a:r>
              </a:p>
              <a:p>
                <a:pPr lvl="1">
                  <a:lnSpc>
                    <a:spcPct val="150000"/>
                  </a:lnSpc>
                </a:pPr>
                <a:r>
                  <a:rPr lang="en-US" altLang="en-US" dirty="0"/>
                  <a:t>If </a:t>
                </a:r>
                <a:r>
                  <a:rPr lang="en-US" altLang="en-US" i="1" dirty="0" err="1"/>
                  <a:t>e</a:t>
                </a:r>
                <a:r>
                  <a:rPr lang="en-US" altLang="en-US" i="1" baseline="-25000" dirty="0" err="1"/>
                  <a:t>x</a:t>
                </a:r>
                <a:r>
                  <a:rPr lang="en-US" altLang="en-US" baseline="-25000" dirty="0" err="1"/>
                  <a:t>,</a:t>
                </a:r>
                <a:r>
                  <a:rPr lang="en-US" altLang="en-US" i="1" baseline="-25000" dirty="0" err="1"/>
                  <a:t>p</a:t>
                </a:r>
                <a:r>
                  <a:rPr lang="en-US" altLang="en-US" i="1" baseline="-40000" dirty="0" err="1"/>
                  <a:t>x</a:t>
                </a:r>
                <a:r>
                  <a:rPr lang="en-US" altLang="en-US" dirty="0"/>
                  <a:t> &lt; -1, demand is elastic</a:t>
                </a:r>
              </a:p>
              <a:p>
                <a:pPr lvl="1">
                  <a:lnSpc>
                    <a:spcPct val="150000"/>
                  </a:lnSpc>
                </a:pPr>
                <a:r>
                  <a:rPr lang="en-US" altLang="en-US" dirty="0"/>
                  <a:t>If </a:t>
                </a:r>
                <a:r>
                  <a:rPr lang="en-US" altLang="en-US" i="1" dirty="0" err="1"/>
                  <a:t>e</a:t>
                </a:r>
                <a:r>
                  <a:rPr lang="en-US" altLang="en-US" i="1" baseline="-25000" dirty="0" err="1"/>
                  <a:t>x</a:t>
                </a:r>
                <a:r>
                  <a:rPr lang="en-US" altLang="en-US" baseline="-25000" dirty="0" err="1"/>
                  <a:t>,</a:t>
                </a:r>
                <a:r>
                  <a:rPr lang="en-US" altLang="en-US" i="1" baseline="-25000" dirty="0" err="1"/>
                  <a:t>p</a:t>
                </a:r>
                <a:r>
                  <a:rPr lang="en-US" altLang="en-US" i="1" baseline="-40000" dirty="0" err="1"/>
                  <a:t>x</a:t>
                </a:r>
                <a:r>
                  <a:rPr lang="en-US" altLang="en-US" dirty="0"/>
                  <a:t> &gt; -1, demand is inelastic</a:t>
                </a:r>
              </a:p>
              <a:p>
                <a:pPr lvl="1">
                  <a:lnSpc>
                    <a:spcPct val="150000"/>
                  </a:lnSpc>
                </a:pPr>
                <a:r>
                  <a:rPr lang="en-US" altLang="en-US" dirty="0"/>
                  <a:t>If </a:t>
                </a:r>
                <a:r>
                  <a:rPr lang="en-US" altLang="en-US" i="1" dirty="0" err="1"/>
                  <a:t>e</a:t>
                </a:r>
                <a:r>
                  <a:rPr lang="en-US" altLang="en-US" i="1" baseline="-25000" dirty="0" err="1"/>
                  <a:t>x</a:t>
                </a:r>
                <a:r>
                  <a:rPr lang="en-US" altLang="en-US" baseline="-25000" dirty="0" err="1"/>
                  <a:t>,</a:t>
                </a:r>
                <a:r>
                  <a:rPr lang="en-US" altLang="en-US" i="1" baseline="-25000" dirty="0" err="1"/>
                  <a:t>p</a:t>
                </a:r>
                <a:r>
                  <a:rPr lang="en-US" altLang="en-US" i="1" baseline="-40000" dirty="0" err="1"/>
                  <a:t>x</a:t>
                </a:r>
                <a:r>
                  <a:rPr lang="en-US" altLang="en-US" dirty="0"/>
                  <a:t> = -1, demand is unit elastic</a:t>
                </a:r>
              </a:p>
              <a:p>
                <a:endParaRPr lang="en-US" altLang="en-US" dirty="0"/>
              </a:p>
            </p:txBody>
          </p:sp>
        </mc:Choice>
        <mc:Fallback xmlns="">
          <p:sp>
            <p:nvSpPr>
              <p:cNvPr id="72707" name="Content Placeholder 5"/>
              <p:cNvSpPr>
                <a:spLocks noGrp="1" noRot="1" noChangeAspect="1" noMove="1" noResize="1" noEditPoints="1" noAdjustHandles="1" noChangeArrowheads="1" noChangeShapeType="1" noTextEdit="1"/>
              </p:cNvSpPr>
              <p:nvPr>
                <p:ph idx="1"/>
              </p:nvPr>
            </p:nvSpPr>
            <p:spPr>
              <a:blipFill>
                <a:blip r:embed="rId3"/>
                <a:stretch>
                  <a:fillRect l="-1786" t="-1647"/>
                </a:stretch>
              </a:blipFill>
            </p:spPr>
            <p:txBody>
              <a:bodyPr/>
              <a:lstStyle/>
              <a:p>
                <a:r>
                  <a:rPr lang="en-US">
                    <a:noFill/>
                  </a:rPr>
                  <a:t> </a:t>
                </a:r>
              </a:p>
            </p:txBody>
          </p:sp>
        </mc:Fallback>
      </mc:AlternateContent>
      <p:sp>
        <p:nvSpPr>
          <p:cNvPr id="5" name="Slide Number Placeholder 4"/>
          <p:cNvSpPr>
            <a:spLocks noGrp="1"/>
          </p:cNvSpPr>
          <p:nvPr>
            <p:ph type="sldNum" sz="quarter" idx="11"/>
          </p:nvPr>
        </p:nvSpPr>
        <p:spPr/>
        <p:txBody>
          <a:bodyPr/>
          <a:lstStyle/>
          <a:p>
            <a:pPr>
              <a:defRPr/>
            </a:pPr>
            <a:fld id="{0001B62F-5F22-4B27-8E85-3B1534015743}" type="slidenum">
              <a:rPr lang="en-US" smtClean="0"/>
              <a:pPr>
                <a:defRPr/>
              </a:pPr>
              <a:t>38</a:t>
            </a:fld>
            <a:endParaRPr lang="en-US"/>
          </a:p>
        </p:txBody>
      </p:sp>
    </p:spTree>
    <p:extLst>
      <p:ext uri="{BB962C8B-B14F-4D97-AF65-F5344CB8AC3E}">
        <p14:creationId xmlns:p14="http://schemas.microsoft.com/office/powerpoint/2010/main" val="3479516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a:t>Price Elasticity of Demand</a:t>
            </a:r>
          </a:p>
        </p:txBody>
      </p:sp>
      <p:sp>
        <p:nvSpPr>
          <p:cNvPr id="12292" name="Rectangle 3"/>
          <p:cNvSpPr>
            <a:spLocks noGrp="1" noChangeArrowheads="1"/>
          </p:cNvSpPr>
          <p:nvPr>
            <p:ph idx="1"/>
          </p:nvPr>
        </p:nvSpPr>
        <p:spPr/>
        <p:txBody>
          <a:bodyPr/>
          <a:lstStyle/>
          <a:p>
            <a:r>
              <a:rPr lang="en-US" altLang="en-US" dirty="0"/>
              <a:t>Total spending on </a:t>
            </a:r>
            <a:r>
              <a:rPr lang="en-US" altLang="en-US" i="1" dirty="0"/>
              <a:t>x</a:t>
            </a:r>
            <a:r>
              <a:rPr lang="en-US" altLang="en-US" dirty="0"/>
              <a:t> = </a:t>
            </a:r>
            <a:r>
              <a:rPr lang="en-US" altLang="en-US" i="1" dirty="0" err="1"/>
              <a:t>p</a:t>
            </a:r>
            <a:r>
              <a:rPr lang="en-US" altLang="en-US" i="1" baseline="-25000" dirty="0" err="1"/>
              <a:t>x</a:t>
            </a:r>
            <a:r>
              <a:rPr lang="en-US" altLang="en-US" i="1" dirty="0" err="1"/>
              <a:t>x</a:t>
            </a:r>
            <a:endParaRPr lang="en-US" altLang="en-US" dirty="0"/>
          </a:p>
        </p:txBody>
      </p:sp>
      <p:sp>
        <p:nvSpPr>
          <p:cNvPr id="7" name="Slide Number Placeholder 6"/>
          <p:cNvSpPr>
            <a:spLocks noGrp="1"/>
          </p:cNvSpPr>
          <p:nvPr>
            <p:ph type="sldNum" sz="quarter" idx="11"/>
          </p:nvPr>
        </p:nvSpPr>
        <p:spPr/>
        <p:txBody>
          <a:bodyPr/>
          <a:lstStyle/>
          <a:p>
            <a:pPr>
              <a:defRPr/>
            </a:pPr>
            <a:fld id="{138050BF-5E2C-40A6-ABC8-3C5893B74ABE}" type="slidenum">
              <a:rPr lang="en-US" smtClean="0"/>
              <a:pPr>
                <a:defRPr/>
              </a:pPr>
              <a:t>39</a:t>
            </a:fld>
            <a:endParaRPr lang="en-US"/>
          </a:p>
        </p:txBody>
      </p:sp>
      <p:sp>
        <p:nvSpPr>
          <p:cNvPr id="2" name="Text Placeholder 1"/>
          <p:cNvSpPr>
            <a:spLocks noGrp="1"/>
          </p:cNvSpPr>
          <p:nvPr>
            <p:ph type="body" sz="quarter" idx="12"/>
          </p:nvPr>
        </p:nvSpPr>
        <p:spPr>
          <a:xfrm>
            <a:off x="304800" y="2895600"/>
            <a:ext cx="8763000" cy="3352800"/>
          </a:xfrm>
        </p:spPr>
        <p:txBody>
          <a:bodyPr>
            <a:noAutofit/>
          </a:bodyPr>
          <a:lstStyle/>
          <a:p>
            <a:pPr eaLnBrk="0" hangingPunct="0">
              <a:buFontTx/>
              <a:buChar char="•"/>
              <a:defRPr/>
            </a:pPr>
            <a:r>
              <a:rPr lang="en-US" kern="0" dirty="0">
                <a:solidFill>
                  <a:srgbClr val="002D56"/>
                </a:solidFill>
                <a:sym typeface="Symbol" pitchFamily="18" charset="2"/>
              </a:rPr>
              <a:t>If 0 &gt; </a:t>
            </a:r>
            <a:r>
              <a:rPr lang="en-US" i="1" kern="0" dirty="0" err="1">
                <a:solidFill>
                  <a:srgbClr val="002D56"/>
                </a:solidFill>
                <a:sym typeface="Symbol" pitchFamily="18" charset="2"/>
              </a:rPr>
              <a:t>e</a:t>
            </a:r>
            <a:r>
              <a:rPr lang="en-US" i="1" kern="0" baseline="-25000" dirty="0" err="1">
                <a:solidFill>
                  <a:srgbClr val="002D56"/>
                </a:solidFill>
                <a:sym typeface="Symbol" pitchFamily="18" charset="2"/>
              </a:rPr>
              <a:t>x,p</a:t>
            </a:r>
            <a:r>
              <a:rPr lang="en-US" i="1" kern="0" baseline="-40000" dirty="0" err="1">
                <a:solidFill>
                  <a:srgbClr val="002D56"/>
                </a:solidFill>
                <a:sym typeface="Symbol" pitchFamily="18" charset="2"/>
              </a:rPr>
              <a:t>x</a:t>
            </a:r>
            <a:r>
              <a:rPr lang="en-US" kern="0" dirty="0">
                <a:solidFill>
                  <a:srgbClr val="002D56"/>
                </a:solidFill>
                <a:sym typeface="Symbol" pitchFamily="18" charset="2"/>
              </a:rPr>
              <a:t> &gt; -1, demand is inelastic</a:t>
            </a:r>
          </a:p>
          <a:p>
            <a:pPr lvl="1" eaLnBrk="0" hangingPunct="0">
              <a:buFont typeface="Arial" charset="0"/>
              <a:buChar char="–"/>
              <a:defRPr/>
            </a:pPr>
            <a:r>
              <a:rPr lang="en-US" kern="0" dirty="0">
                <a:sym typeface="Symbol" pitchFamily="18" charset="2"/>
              </a:rPr>
              <a:t>Price and total spending move in the same direction</a:t>
            </a:r>
          </a:p>
          <a:p>
            <a:pPr eaLnBrk="0" hangingPunct="0">
              <a:buFontTx/>
              <a:buChar char="•"/>
              <a:defRPr/>
            </a:pPr>
            <a:r>
              <a:rPr lang="en-US" kern="0" dirty="0">
                <a:solidFill>
                  <a:srgbClr val="002D56"/>
                </a:solidFill>
                <a:sym typeface="Symbol" pitchFamily="18" charset="2"/>
              </a:rPr>
              <a:t>If </a:t>
            </a:r>
            <a:r>
              <a:rPr lang="en-US" i="1" kern="0" dirty="0" err="1">
                <a:solidFill>
                  <a:srgbClr val="002D56"/>
                </a:solidFill>
                <a:sym typeface="Symbol" pitchFamily="18" charset="2"/>
              </a:rPr>
              <a:t>e</a:t>
            </a:r>
            <a:r>
              <a:rPr lang="en-US" i="1" kern="0" baseline="-25000" dirty="0" err="1">
                <a:solidFill>
                  <a:srgbClr val="002D56"/>
                </a:solidFill>
                <a:sym typeface="Symbol" pitchFamily="18" charset="2"/>
              </a:rPr>
              <a:t>x,p</a:t>
            </a:r>
            <a:r>
              <a:rPr lang="en-US" i="1" kern="0" baseline="-40000" dirty="0" err="1">
                <a:solidFill>
                  <a:srgbClr val="002D56"/>
                </a:solidFill>
                <a:sym typeface="Symbol" pitchFamily="18" charset="2"/>
              </a:rPr>
              <a:t>x</a:t>
            </a:r>
            <a:r>
              <a:rPr lang="en-US" kern="0" dirty="0">
                <a:solidFill>
                  <a:srgbClr val="002D56"/>
                </a:solidFill>
                <a:sym typeface="Symbol" pitchFamily="18" charset="2"/>
              </a:rPr>
              <a:t> &lt; -1, demand is elastic</a:t>
            </a:r>
          </a:p>
          <a:p>
            <a:pPr lvl="1" eaLnBrk="0" hangingPunct="0">
              <a:buFont typeface="Arial" charset="0"/>
              <a:buChar char="–"/>
              <a:defRPr/>
            </a:pPr>
            <a:r>
              <a:rPr lang="en-US" kern="0" dirty="0">
                <a:sym typeface="Symbol" pitchFamily="18" charset="2"/>
              </a:rPr>
              <a:t>Price and total spending move in opposite directions</a:t>
            </a:r>
          </a:p>
        </p:txBody>
      </p:sp>
      <p:graphicFrame>
        <p:nvGraphicFramePr>
          <p:cNvPr id="320516" name="Object 2"/>
          <p:cNvGraphicFramePr>
            <a:graphicFrameLocks noChangeAspect="1"/>
          </p:cNvGraphicFramePr>
          <p:nvPr/>
        </p:nvGraphicFramePr>
        <p:xfrm>
          <a:off x="1417638" y="1758950"/>
          <a:ext cx="5213350" cy="1085850"/>
        </p:xfrm>
        <a:graphic>
          <a:graphicData uri="http://schemas.openxmlformats.org/presentationml/2006/ole">
            <mc:AlternateContent xmlns:mc="http://schemas.openxmlformats.org/markup-compatibility/2006">
              <mc:Choice xmlns:v="urn:schemas-microsoft-com:vml" Requires="v">
                <p:oleObj spid="_x0000_s112697" name="Equation" r:id="rId4" imgW="2070000" imgH="431640" progId="Equation.DSMT4">
                  <p:embed/>
                </p:oleObj>
              </mc:Choice>
              <mc:Fallback>
                <p:oleObj name="Equation" r:id="rId4" imgW="207000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7638" y="1758950"/>
                        <a:ext cx="521335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95841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20516"/>
                                        </p:tgtEl>
                                        <p:attrNameLst>
                                          <p:attrName>style.visibility</p:attrName>
                                        </p:attrNameLst>
                                      </p:cBhvr>
                                      <p:to>
                                        <p:strVal val="visible"/>
                                      </p:to>
                                    </p:set>
                                    <p:animEffect transition="in" filter="wipe(left)">
                                      <p:cBhvr>
                                        <p:cTn id="7" dur="500"/>
                                        <p:tgtEl>
                                          <p:spTgt spid="3205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left)">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Demand Functions</a:t>
            </a:r>
          </a:p>
        </p:txBody>
      </p:sp>
      <p:sp>
        <p:nvSpPr>
          <p:cNvPr id="61443" name="Content Placeholder 2"/>
          <p:cNvSpPr>
            <a:spLocks noGrp="1"/>
          </p:cNvSpPr>
          <p:nvPr>
            <p:ph idx="1"/>
          </p:nvPr>
        </p:nvSpPr>
        <p:spPr>
          <a:xfrm>
            <a:off x="381000" y="1143000"/>
            <a:ext cx="8534400" cy="5257800"/>
          </a:xfrm>
        </p:spPr>
        <p:txBody>
          <a:bodyPr>
            <a:noAutofit/>
          </a:bodyPr>
          <a:lstStyle/>
          <a:p>
            <a:pPr>
              <a:defRPr/>
            </a:pPr>
            <a:r>
              <a:rPr lang="en-US" dirty="0"/>
              <a:t>Homogeneity of demand functions</a:t>
            </a:r>
          </a:p>
          <a:p>
            <a:pPr lvl="1">
              <a:defRPr/>
            </a:pPr>
            <a:r>
              <a:rPr lang="en-US" dirty="0"/>
              <a:t>Double or halve all prices and income - the optimal quantities demanded would remain unchanged</a:t>
            </a:r>
          </a:p>
          <a:p>
            <a:pPr lvl="1">
              <a:defRPr/>
            </a:pPr>
            <a:r>
              <a:rPr lang="en-US" dirty="0"/>
              <a:t>The budget constraint is unchanged</a:t>
            </a:r>
          </a:p>
          <a:p>
            <a:pPr algn="ctr">
              <a:lnSpc>
                <a:spcPct val="150000"/>
              </a:lnSpc>
              <a:buFontTx/>
              <a:buNone/>
              <a:defRPr/>
            </a:pPr>
            <a:r>
              <a:rPr lang="en-US" sz="3600" i="1" dirty="0">
                <a:solidFill>
                  <a:srgbClr val="FF0000"/>
                </a:solidFill>
              </a:rPr>
              <a:t>x</a:t>
            </a:r>
            <a:r>
              <a:rPr lang="en-US" sz="3600" i="1" baseline="-25000" dirty="0">
                <a:solidFill>
                  <a:srgbClr val="FF0000"/>
                </a:solidFill>
              </a:rPr>
              <a:t>i</a:t>
            </a:r>
            <a:r>
              <a:rPr lang="en-US" sz="3600" dirty="0">
                <a:solidFill>
                  <a:srgbClr val="FF0000"/>
                </a:solidFill>
              </a:rPr>
              <a:t>* = </a:t>
            </a:r>
            <a:r>
              <a:rPr lang="en-US" sz="3600" i="1" dirty="0">
                <a:solidFill>
                  <a:srgbClr val="FF0000"/>
                </a:solidFill>
              </a:rPr>
              <a:t>x</a:t>
            </a:r>
            <a:r>
              <a:rPr lang="en-US" sz="3600" i="1" baseline="-25000" dirty="0">
                <a:solidFill>
                  <a:srgbClr val="FF0000"/>
                </a:solidFill>
              </a:rPr>
              <a:t>i</a:t>
            </a:r>
            <a:r>
              <a:rPr lang="en-US" sz="3600" dirty="0">
                <a:solidFill>
                  <a:srgbClr val="FF0000"/>
                </a:solidFill>
              </a:rPr>
              <a:t>(</a:t>
            </a:r>
            <a:r>
              <a:rPr lang="en-US" sz="3600" i="1" dirty="0">
                <a:solidFill>
                  <a:srgbClr val="FF0000"/>
                </a:solidFill>
              </a:rPr>
              <a:t>p</a:t>
            </a:r>
            <a:r>
              <a:rPr lang="en-US" sz="3600" baseline="-25000" dirty="0">
                <a:solidFill>
                  <a:srgbClr val="FF0000"/>
                </a:solidFill>
              </a:rPr>
              <a:t>1</a:t>
            </a:r>
            <a:r>
              <a:rPr lang="en-US" sz="3600" dirty="0">
                <a:solidFill>
                  <a:srgbClr val="FF0000"/>
                </a:solidFill>
              </a:rPr>
              <a:t>,</a:t>
            </a:r>
            <a:r>
              <a:rPr lang="en-US" sz="3600" i="1" dirty="0">
                <a:solidFill>
                  <a:srgbClr val="FF0000"/>
                </a:solidFill>
              </a:rPr>
              <a:t>p</a:t>
            </a:r>
            <a:r>
              <a:rPr lang="en-US" sz="3600" baseline="-25000" dirty="0">
                <a:solidFill>
                  <a:srgbClr val="FF0000"/>
                </a:solidFill>
              </a:rPr>
              <a:t>2</a:t>
            </a:r>
            <a:r>
              <a:rPr lang="en-US" sz="3600" dirty="0">
                <a:solidFill>
                  <a:srgbClr val="FF0000"/>
                </a:solidFill>
              </a:rPr>
              <a:t>,…,</a:t>
            </a:r>
            <a:r>
              <a:rPr lang="en-US" sz="3600" i="1" dirty="0" err="1">
                <a:solidFill>
                  <a:srgbClr val="FF0000"/>
                </a:solidFill>
              </a:rPr>
              <a:t>p</a:t>
            </a:r>
            <a:r>
              <a:rPr lang="en-US" sz="3600" i="1" baseline="-25000" dirty="0" err="1">
                <a:solidFill>
                  <a:srgbClr val="FF0000"/>
                </a:solidFill>
              </a:rPr>
              <a:t>n</a:t>
            </a:r>
            <a:r>
              <a:rPr lang="en-US" sz="3600" dirty="0" err="1">
                <a:solidFill>
                  <a:srgbClr val="FF0000"/>
                </a:solidFill>
              </a:rPr>
              <a:t>,</a:t>
            </a:r>
            <a:r>
              <a:rPr lang="en-US" sz="3600" i="1" dirty="0" err="1">
                <a:solidFill>
                  <a:srgbClr val="FF0000"/>
                </a:solidFill>
                <a:latin typeface="Verdana" pitchFamily="34" charset="0"/>
              </a:rPr>
              <a:t>I</a:t>
            </a:r>
            <a:r>
              <a:rPr lang="en-US" sz="3600" dirty="0">
                <a:solidFill>
                  <a:srgbClr val="FF0000"/>
                </a:solidFill>
              </a:rPr>
              <a:t>) = </a:t>
            </a:r>
            <a:r>
              <a:rPr lang="en-US" sz="3600" i="1" dirty="0">
                <a:solidFill>
                  <a:srgbClr val="FF0000"/>
                </a:solidFill>
              </a:rPr>
              <a:t>x</a:t>
            </a:r>
            <a:r>
              <a:rPr lang="en-US" sz="3600" i="1" baseline="-25000" dirty="0">
                <a:solidFill>
                  <a:srgbClr val="FF0000"/>
                </a:solidFill>
              </a:rPr>
              <a:t>i</a:t>
            </a:r>
            <a:r>
              <a:rPr lang="en-US" sz="3600" dirty="0">
                <a:solidFill>
                  <a:srgbClr val="FF0000"/>
                </a:solidFill>
              </a:rPr>
              <a:t>(</a:t>
            </a:r>
            <a:r>
              <a:rPr lang="en-US" sz="3600" i="1" dirty="0">
                <a:solidFill>
                  <a:srgbClr val="FF0000"/>
                </a:solidFill>
              </a:rPr>
              <a:t>tp</a:t>
            </a:r>
            <a:r>
              <a:rPr lang="en-US" sz="3600" baseline="-25000" dirty="0">
                <a:solidFill>
                  <a:srgbClr val="FF0000"/>
                </a:solidFill>
              </a:rPr>
              <a:t>1</a:t>
            </a:r>
            <a:r>
              <a:rPr lang="en-US" sz="3600" dirty="0">
                <a:solidFill>
                  <a:srgbClr val="FF0000"/>
                </a:solidFill>
              </a:rPr>
              <a:t>,</a:t>
            </a:r>
            <a:r>
              <a:rPr lang="en-US" sz="3600" i="1" dirty="0">
                <a:solidFill>
                  <a:srgbClr val="FF0000"/>
                </a:solidFill>
              </a:rPr>
              <a:t>tp</a:t>
            </a:r>
            <a:r>
              <a:rPr lang="en-US" sz="3600" baseline="-25000" dirty="0">
                <a:solidFill>
                  <a:srgbClr val="FF0000"/>
                </a:solidFill>
              </a:rPr>
              <a:t>2</a:t>
            </a:r>
            <a:r>
              <a:rPr lang="en-US" sz="3600" dirty="0">
                <a:solidFill>
                  <a:srgbClr val="FF0000"/>
                </a:solidFill>
              </a:rPr>
              <a:t>,…,</a:t>
            </a:r>
            <a:r>
              <a:rPr lang="en-US" sz="3600" i="1" dirty="0" err="1">
                <a:solidFill>
                  <a:srgbClr val="FF0000"/>
                </a:solidFill>
              </a:rPr>
              <a:t>tp</a:t>
            </a:r>
            <a:r>
              <a:rPr lang="en-US" sz="3600" i="1" baseline="-25000" dirty="0" err="1">
                <a:solidFill>
                  <a:srgbClr val="FF0000"/>
                </a:solidFill>
              </a:rPr>
              <a:t>n</a:t>
            </a:r>
            <a:r>
              <a:rPr lang="en-US" sz="3600" dirty="0" err="1">
                <a:solidFill>
                  <a:srgbClr val="FF0000"/>
                </a:solidFill>
              </a:rPr>
              <a:t>,</a:t>
            </a:r>
            <a:r>
              <a:rPr lang="en-US" sz="3600" i="1" dirty="0" err="1">
                <a:solidFill>
                  <a:srgbClr val="FF0000"/>
                </a:solidFill>
              </a:rPr>
              <a:t>t</a:t>
            </a:r>
            <a:r>
              <a:rPr lang="en-US" sz="3600" i="1" dirty="0" err="1">
                <a:solidFill>
                  <a:srgbClr val="FF0000"/>
                </a:solidFill>
                <a:latin typeface="Verdana" pitchFamily="34" charset="0"/>
              </a:rPr>
              <a:t>I</a:t>
            </a:r>
            <a:r>
              <a:rPr lang="en-US" sz="3600" dirty="0">
                <a:solidFill>
                  <a:srgbClr val="FF0000"/>
                </a:solidFill>
              </a:rPr>
              <a:t>)</a:t>
            </a:r>
          </a:p>
          <a:p>
            <a:pPr>
              <a:lnSpc>
                <a:spcPct val="90000"/>
              </a:lnSpc>
              <a:defRPr/>
            </a:pPr>
            <a:endParaRPr lang="en-US" sz="1050" dirty="0"/>
          </a:p>
          <a:p>
            <a:pPr lvl="1">
              <a:lnSpc>
                <a:spcPct val="90000"/>
              </a:lnSpc>
              <a:defRPr/>
            </a:pPr>
            <a:r>
              <a:rPr lang="en-US" dirty="0"/>
              <a:t>Individual demand functions are </a:t>
            </a:r>
            <a:r>
              <a:rPr lang="en-US" u="sng" dirty="0"/>
              <a:t>homogeneous of degree zero</a:t>
            </a:r>
            <a:r>
              <a:rPr lang="en-US" dirty="0"/>
              <a:t> in all prices and income </a:t>
            </a:r>
          </a:p>
          <a:p>
            <a:pPr>
              <a:defRPr/>
            </a:pPr>
            <a:endParaRPr lang="en-US" dirty="0"/>
          </a:p>
          <a:p>
            <a:pPr>
              <a:defRPr/>
            </a:pPr>
            <a:endParaRPr lang="en-US" dirty="0"/>
          </a:p>
        </p:txBody>
      </p:sp>
      <p:sp>
        <p:nvSpPr>
          <p:cNvPr id="6" name="Slide Number Placeholder 5"/>
          <p:cNvSpPr>
            <a:spLocks noGrp="1"/>
          </p:cNvSpPr>
          <p:nvPr>
            <p:ph type="sldNum" sz="quarter" idx="11"/>
          </p:nvPr>
        </p:nvSpPr>
        <p:spPr/>
        <p:txBody>
          <a:bodyPr/>
          <a:lstStyle/>
          <a:p>
            <a:pPr>
              <a:defRPr/>
            </a:pPr>
            <a:fld id="{31CC1191-2530-44A8-B679-7C2715059546}" type="slidenum">
              <a:rPr lang="en-US" smtClean="0"/>
              <a:pPr>
                <a:defRPr/>
              </a:pPr>
              <a:t>4</a:t>
            </a:fld>
            <a:endParaRPr lang="en-US"/>
          </a:p>
        </p:txBody>
      </p:sp>
    </p:spTree>
    <p:extLst>
      <p:ext uri="{BB962C8B-B14F-4D97-AF65-F5344CB8AC3E}">
        <p14:creationId xmlns:p14="http://schemas.microsoft.com/office/powerpoint/2010/main" val="699344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3"/>
          <p:cNvSpPr>
            <a:spLocks noGrp="1"/>
          </p:cNvSpPr>
          <p:nvPr>
            <p:ph type="title"/>
          </p:nvPr>
        </p:nvSpPr>
        <p:spPr/>
        <p:txBody>
          <a:bodyPr/>
          <a:lstStyle/>
          <a:p>
            <a:r>
              <a:rPr lang="en-US" altLang="en-US"/>
              <a:t>Compensated Price Elasticities</a:t>
            </a:r>
          </a:p>
        </p:txBody>
      </p:sp>
      <p:sp>
        <p:nvSpPr>
          <p:cNvPr id="5" name="Content Placeholder 4"/>
          <p:cNvSpPr>
            <a:spLocks noGrp="1"/>
          </p:cNvSpPr>
          <p:nvPr>
            <p:ph idx="1"/>
          </p:nvPr>
        </p:nvSpPr>
        <p:spPr/>
        <p:txBody>
          <a:bodyPr/>
          <a:lstStyle/>
          <a:p>
            <a:pPr>
              <a:defRPr/>
            </a:pPr>
            <a:r>
              <a:rPr lang="en-US" dirty="0"/>
              <a:t>Compensated price elasticities</a:t>
            </a:r>
          </a:p>
          <a:p>
            <a:pPr lvl="1">
              <a:lnSpc>
                <a:spcPct val="150000"/>
              </a:lnSpc>
              <a:defRPr/>
            </a:pPr>
            <a:r>
              <a:rPr lang="en-US" dirty="0"/>
              <a:t>Compensated demand function, </a:t>
            </a:r>
            <a:r>
              <a:rPr lang="en-US" i="1" dirty="0" err="1">
                <a:solidFill>
                  <a:srgbClr val="FF0000"/>
                </a:solidFill>
              </a:rPr>
              <a:t>x</a:t>
            </a:r>
            <a:r>
              <a:rPr lang="en-US" i="1" baseline="30000" dirty="0" err="1">
                <a:solidFill>
                  <a:srgbClr val="FF0000"/>
                </a:solidFill>
              </a:rPr>
              <a:t>c</a:t>
            </a:r>
            <a:r>
              <a:rPr lang="en-US" i="1" dirty="0">
                <a:solidFill>
                  <a:srgbClr val="FF0000"/>
                </a:solidFill>
              </a:rPr>
              <a:t>(</a:t>
            </a:r>
            <a:r>
              <a:rPr lang="en-US" i="1" dirty="0" err="1">
                <a:solidFill>
                  <a:srgbClr val="FF0000"/>
                </a:solidFill>
              </a:rPr>
              <a:t>p</a:t>
            </a:r>
            <a:r>
              <a:rPr lang="en-US" i="1" baseline="-25000" dirty="0" err="1">
                <a:solidFill>
                  <a:srgbClr val="FF0000"/>
                </a:solidFill>
              </a:rPr>
              <a:t>x</a:t>
            </a:r>
            <a:r>
              <a:rPr lang="en-US" i="1" dirty="0" err="1">
                <a:solidFill>
                  <a:srgbClr val="FF0000"/>
                </a:solidFill>
              </a:rPr>
              <a:t>,p</a:t>
            </a:r>
            <a:r>
              <a:rPr lang="en-US" i="1" baseline="-25000" dirty="0" err="1">
                <a:solidFill>
                  <a:srgbClr val="FF0000"/>
                </a:solidFill>
              </a:rPr>
              <a:t>y</a:t>
            </a:r>
            <a:r>
              <a:rPr lang="en-US" i="1" dirty="0" err="1">
                <a:solidFill>
                  <a:srgbClr val="FF0000"/>
                </a:solidFill>
              </a:rPr>
              <a:t>,U</a:t>
            </a:r>
            <a:r>
              <a:rPr lang="en-US" i="1" dirty="0">
                <a:solidFill>
                  <a:srgbClr val="FF0000"/>
                </a:solidFill>
              </a:rPr>
              <a:t>) </a:t>
            </a:r>
          </a:p>
          <a:p>
            <a:pPr marL="514350" indent="-514350">
              <a:lnSpc>
                <a:spcPct val="150000"/>
              </a:lnSpc>
              <a:buFontTx/>
              <a:buAutoNum type="arabicPeriod"/>
              <a:defRPr/>
            </a:pPr>
            <a:r>
              <a:rPr lang="en-US" dirty="0"/>
              <a:t>Compensated own-price elasticity of demand, </a:t>
            </a:r>
            <a:r>
              <a:rPr lang="en-US" dirty="0" err="1"/>
              <a:t>e</a:t>
            </a:r>
            <a:r>
              <a:rPr lang="en-US" baseline="-25000" dirty="0" err="1"/>
              <a:t>xc,px</a:t>
            </a:r>
            <a:r>
              <a:rPr lang="en-US" dirty="0"/>
              <a:t> </a:t>
            </a:r>
          </a:p>
          <a:p>
            <a:pPr marL="914400" lvl="1" indent="-514350">
              <a:defRPr/>
            </a:pPr>
            <a:r>
              <a:rPr lang="en-US" dirty="0"/>
              <a:t>Measures the proportionate compensated change in quantity demanded in response to a proportionate change in a good’s own price</a:t>
            </a:r>
          </a:p>
        </p:txBody>
      </p:sp>
      <p:sp>
        <p:nvSpPr>
          <p:cNvPr id="6" name="Slide Number Placeholder 5"/>
          <p:cNvSpPr>
            <a:spLocks noGrp="1"/>
          </p:cNvSpPr>
          <p:nvPr>
            <p:ph type="sldNum" sz="quarter" idx="11"/>
          </p:nvPr>
        </p:nvSpPr>
        <p:spPr/>
        <p:txBody>
          <a:bodyPr/>
          <a:lstStyle/>
          <a:p>
            <a:pPr>
              <a:defRPr/>
            </a:pPr>
            <a:fld id="{7916076B-C11F-4EEC-A7DE-D4CE4796C9C9}" type="slidenum">
              <a:rPr lang="en-US" smtClean="0"/>
              <a:pPr>
                <a:defRPr/>
              </a:pPr>
              <a:t>40</a:t>
            </a:fld>
            <a:endParaRPr lang="en-US"/>
          </a:p>
        </p:txBody>
      </p:sp>
    </p:spTree>
    <p:extLst>
      <p:ext uri="{BB962C8B-B14F-4D97-AF65-F5344CB8AC3E}">
        <p14:creationId xmlns:p14="http://schemas.microsoft.com/office/powerpoint/2010/main" val="1289132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Compensated Price Elasticities</a:t>
            </a:r>
          </a:p>
        </p:txBody>
      </p:sp>
      <p:sp>
        <p:nvSpPr>
          <p:cNvPr id="74755" name="Content Placeholder 4"/>
          <p:cNvSpPr>
            <a:spLocks noGrp="1"/>
          </p:cNvSpPr>
          <p:nvPr>
            <p:ph idx="1"/>
          </p:nvPr>
        </p:nvSpPr>
        <p:spPr/>
        <p:txBody>
          <a:bodyPr/>
          <a:lstStyle/>
          <a:p>
            <a:pPr marL="514350" indent="-514350">
              <a:lnSpc>
                <a:spcPct val="150000"/>
              </a:lnSpc>
              <a:buFontTx/>
              <a:buNone/>
            </a:pPr>
            <a:r>
              <a:rPr lang="en-US" altLang="en-US" dirty="0"/>
              <a:t>2. Compensated cross-price elasticity of demand, </a:t>
            </a:r>
            <a:r>
              <a:rPr lang="en-US" altLang="en-US" dirty="0" err="1"/>
              <a:t>e</a:t>
            </a:r>
            <a:r>
              <a:rPr lang="en-US" altLang="en-US" baseline="-25000" dirty="0" err="1"/>
              <a:t>xc,py</a:t>
            </a:r>
            <a:r>
              <a:rPr lang="en-US" altLang="en-US" dirty="0"/>
              <a:t> </a:t>
            </a:r>
          </a:p>
          <a:p>
            <a:pPr marL="914400" lvl="1" indent="-514350"/>
            <a:r>
              <a:rPr lang="en-US" altLang="en-US" dirty="0"/>
              <a:t>Measures the proportionate compensated change in quantity of x demanded in response to a proportionate change in the price of another good, y</a:t>
            </a:r>
          </a:p>
        </p:txBody>
      </p:sp>
      <p:sp>
        <p:nvSpPr>
          <p:cNvPr id="5" name="Slide Number Placeholder 4"/>
          <p:cNvSpPr>
            <a:spLocks noGrp="1"/>
          </p:cNvSpPr>
          <p:nvPr>
            <p:ph type="sldNum" sz="quarter" idx="11"/>
          </p:nvPr>
        </p:nvSpPr>
        <p:spPr/>
        <p:txBody>
          <a:bodyPr/>
          <a:lstStyle/>
          <a:p>
            <a:pPr>
              <a:defRPr/>
            </a:pPr>
            <a:fld id="{62B3AA5D-014B-4124-8A3D-1A2A21B66723}" type="slidenum">
              <a:rPr lang="en-US" smtClean="0"/>
              <a:pPr>
                <a:defRPr/>
              </a:pPr>
              <a:t>41</a:t>
            </a:fld>
            <a:endParaRPr lang="en-US"/>
          </a:p>
        </p:txBody>
      </p:sp>
    </p:spTree>
    <p:extLst>
      <p:ext uri="{BB962C8B-B14F-4D97-AF65-F5344CB8AC3E}">
        <p14:creationId xmlns:p14="http://schemas.microsoft.com/office/powerpoint/2010/main" val="1593620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3"/>
          <p:cNvSpPr>
            <a:spLocks noGrp="1"/>
          </p:cNvSpPr>
          <p:nvPr>
            <p:ph type="title"/>
          </p:nvPr>
        </p:nvSpPr>
        <p:spPr/>
        <p:txBody>
          <a:bodyPr/>
          <a:lstStyle/>
          <a:p>
            <a:r>
              <a:rPr lang="en-US" altLang="en-US"/>
              <a:t>Compensated Price Elasticities</a:t>
            </a:r>
          </a:p>
        </p:txBody>
      </p:sp>
      <p:sp>
        <p:nvSpPr>
          <p:cNvPr id="5" name="Slide Number Placeholder 4"/>
          <p:cNvSpPr>
            <a:spLocks noGrp="1"/>
          </p:cNvSpPr>
          <p:nvPr>
            <p:ph type="sldNum" sz="quarter" idx="11"/>
          </p:nvPr>
        </p:nvSpPr>
        <p:spPr/>
        <p:txBody>
          <a:bodyPr/>
          <a:lstStyle/>
          <a:p>
            <a:pPr>
              <a:defRPr/>
            </a:pPr>
            <a:fld id="{735E7B4E-FE45-44FB-BC8F-74E89DB6C650}" type="slidenum">
              <a:rPr lang="en-US" smtClean="0"/>
              <a:pPr>
                <a:defRPr/>
              </a:pPr>
              <a:t>42</a:t>
            </a:fld>
            <a:endParaRPr lang="en-US"/>
          </a:p>
        </p:txBody>
      </p:sp>
      <p:graphicFrame>
        <p:nvGraphicFramePr>
          <p:cNvPr id="6" name="Object 2"/>
          <p:cNvGraphicFramePr>
            <a:graphicFrameLocks noChangeAspect="1"/>
          </p:cNvGraphicFramePr>
          <p:nvPr>
            <p:extLst>
              <p:ext uri="{D42A27DB-BD31-4B8C-83A1-F6EECF244321}">
                <p14:modId xmlns:p14="http://schemas.microsoft.com/office/powerpoint/2010/main" val="2746490654"/>
              </p:ext>
            </p:extLst>
          </p:nvPr>
        </p:nvGraphicFramePr>
        <p:xfrm>
          <a:off x="407194" y="1140965"/>
          <a:ext cx="8329612" cy="5383659"/>
        </p:xfrm>
        <a:graphic>
          <a:graphicData uri="http://schemas.openxmlformats.org/presentationml/2006/ole">
            <mc:AlternateContent xmlns:mc="http://schemas.openxmlformats.org/markup-compatibility/2006">
              <mc:Choice xmlns:v="urn:schemas-microsoft-com:vml" Requires="v">
                <p:oleObj spid="_x0000_s113720" name="Equation" r:id="rId4" imgW="3301920" imgH="2133360" progId="Equation.DSMT4">
                  <p:embed/>
                </p:oleObj>
              </mc:Choice>
              <mc:Fallback>
                <p:oleObj name="Equation" r:id="rId4" imgW="3301920" imgH="2133360" progId="Equation.DSMT4">
                  <p:embed/>
                  <p:pic>
                    <p:nvPicPr>
                      <p:cNvPr id="0" name=""/>
                      <p:cNvPicPr>
                        <a:picLocks noChangeAspect="1" noChangeArrowheads="1"/>
                      </p:cNvPicPr>
                      <p:nvPr/>
                    </p:nvPicPr>
                    <p:blipFill>
                      <a:blip r:embed="rId5"/>
                      <a:srcRect/>
                      <a:stretch>
                        <a:fillRect/>
                      </a:stretch>
                    </p:blipFill>
                    <p:spPr bwMode="auto">
                      <a:xfrm>
                        <a:off x="407194" y="1140965"/>
                        <a:ext cx="8329612" cy="538365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21310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3"/>
          <p:cNvSpPr>
            <a:spLocks noGrp="1"/>
          </p:cNvSpPr>
          <p:nvPr>
            <p:ph type="title"/>
          </p:nvPr>
        </p:nvSpPr>
        <p:spPr/>
        <p:txBody>
          <a:bodyPr/>
          <a:lstStyle/>
          <a:p>
            <a:r>
              <a:rPr lang="en-US" altLang="en-US" sz="3800"/>
              <a:t>Relationships among Demand Elasticities</a:t>
            </a:r>
          </a:p>
        </p:txBody>
      </p:sp>
      <p:sp>
        <p:nvSpPr>
          <p:cNvPr id="14340" name="Content Placeholder 4"/>
          <p:cNvSpPr>
            <a:spLocks noGrp="1"/>
          </p:cNvSpPr>
          <p:nvPr>
            <p:ph idx="1"/>
          </p:nvPr>
        </p:nvSpPr>
        <p:spPr/>
        <p:txBody>
          <a:bodyPr/>
          <a:lstStyle/>
          <a:p>
            <a:r>
              <a:rPr lang="en-US" altLang="en-US"/>
              <a:t>Homogeneity</a:t>
            </a:r>
          </a:p>
          <a:p>
            <a:pPr lvl="1"/>
            <a:r>
              <a:rPr lang="en-US" altLang="en-US"/>
              <a:t>Demand functions are homogeneous of degree zero in all prices and income</a:t>
            </a:r>
          </a:p>
          <a:p>
            <a:pPr lvl="1"/>
            <a:r>
              <a:rPr lang="en-US" altLang="en-US"/>
              <a:t>Euler’s theorem for homogenous functions shows that</a:t>
            </a:r>
          </a:p>
          <a:p>
            <a:endParaRPr lang="en-US" altLang="en-US"/>
          </a:p>
        </p:txBody>
      </p:sp>
      <p:sp>
        <p:nvSpPr>
          <p:cNvPr id="6" name="Slide Number Placeholder 5"/>
          <p:cNvSpPr>
            <a:spLocks noGrp="1"/>
          </p:cNvSpPr>
          <p:nvPr>
            <p:ph type="sldNum" sz="quarter" idx="11"/>
          </p:nvPr>
        </p:nvSpPr>
        <p:spPr/>
        <p:txBody>
          <a:bodyPr/>
          <a:lstStyle/>
          <a:p>
            <a:pPr>
              <a:defRPr/>
            </a:pPr>
            <a:fld id="{9993CFB5-034C-441B-8917-2BE759F11876}" type="slidenum">
              <a:rPr lang="en-US" smtClean="0"/>
              <a:pPr>
                <a:defRPr/>
              </a:pPr>
              <a:t>43</a:t>
            </a:fld>
            <a:endParaRPr lang="en-US"/>
          </a:p>
        </p:txBody>
      </p:sp>
      <p:graphicFrame>
        <p:nvGraphicFramePr>
          <p:cNvPr id="308228" name="Object 2"/>
          <p:cNvGraphicFramePr>
            <a:graphicFrameLocks noChangeAspect="1"/>
          </p:cNvGraphicFramePr>
          <p:nvPr/>
        </p:nvGraphicFramePr>
        <p:xfrm>
          <a:off x="1077913" y="3779838"/>
          <a:ext cx="4900612" cy="2366962"/>
        </p:xfrm>
        <a:graphic>
          <a:graphicData uri="http://schemas.openxmlformats.org/presentationml/2006/ole">
            <mc:AlternateContent xmlns:mc="http://schemas.openxmlformats.org/markup-compatibility/2006">
              <mc:Choice xmlns:v="urn:schemas-microsoft-com:vml" Requires="v">
                <p:oleObj spid="_x0000_s114742" name="Equation" r:id="rId4" imgW="1942920" imgH="939600" progId="Equation.DSMT4">
                  <p:embed/>
                </p:oleObj>
              </mc:Choice>
              <mc:Fallback>
                <p:oleObj name="Equation" r:id="rId4" imgW="1942920" imgH="939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913" y="3779838"/>
                        <a:ext cx="4900612" cy="236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67521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8228"/>
                                        </p:tgtEl>
                                        <p:attrNameLst>
                                          <p:attrName>style.visibility</p:attrName>
                                        </p:attrNameLst>
                                      </p:cBhvr>
                                      <p:to>
                                        <p:strVal val="visible"/>
                                      </p:to>
                                    </p:set>
                                    <p:animEffect transition="in" filter="wipe(left)">
                                      <p:cBhvr>
                                        <p:cTn id="7" dur="500"/>
                                        <p:tgtEl>
                                          <p:spTgt spid="308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3"/>
          <p:cNvSpPr>
            <a:spLocks noGrp="1"/>
          </p:cNvSpPr>
          <p:nvPr>
            <p:ph type="title"/>
          </p:nvPr>
        </p:nvSpPr>
        <p:spPr/>
        <p:txBody>
          <a:bodyPr/>
          <a:lstStyle/>
          <a:p>
            <a:r>
              <a:rPr lang="en-US" altLang="en-US" sz="3800"/>
              <a:t>Relationships among Demand Elasticities</a:t>
            </a:r>
          </a:p>
        </p:txBody>
      </p:sp>
      <p:sp>
        <p:nvSpPr>
          <p:cNvPr id="15364" name="Content Placeholder 4"/>
          <p:cNvSpPr>
            <a:spLocks noGrp="1"/>
          </p:cNvSpPr>
          <p:nvPr>
            <p:ph idx="1"/>
          </p:nvPr>
        </p:nvSpPr>
        <p:spPr/>
        <p:txBody>
          <a:bodyPr/>
          <a:lstStyle/>
          <a:p>
            <a:r>
              <a:rPr lang="en-US" altLang="en-US"/>
              <a:t>Engel aggregation</a:t>
            </a:r>
          </a:p>
          <a:p>
            <a:pPr lvl="1"/>
            <a:r>
              <a:rPr lang="en-US" altLang="en-US"/>
              <a:t>Engel’s law: income elasticity of demand for food items is &lt;1</a:t>
            </a:r>
          </a:p>
          <a:p>
            <a:pPr lvl="2"/>
            <a:r>
              <a:rPr lang="en-US" altLang="en-US"/>
              <a:t>Income elasticity of demand for all nonfood items must be &gt;1</a:t>
            </a:r>
          </a:p>
          <a:p>
            <a:pPr lvl="1"/>
            <a:r>
              <a:rPr lang="en-US" altLang="en-US"/>
              <a:t>Differentiate the budget constraint with respect to income  </a:t>
            </a:r>
          </a:p>
          <a:p>
            <a:endParaRPr lang="en-US" altLang="en-US"/>
          </a:p>
          <a:p>
            <a:endParaRPr lang="en-US" altLang="en-US"/>
          </a:p>
        </p:txBody>
      </p:sp>
      <p:sp>
        <p:nvSpPr>
          <p:cNvPr id="6" name="Slide Number Placeholder 5"/>
          <p:cNvSpPr>
            <a:spLocks noGrp="1"/>
          </p:cNvSpPr>
          <p:nvPr>
            <p:ph type="sldNum" sz="quarter" idx="11"/>
          </p:nvPr>
        </p:nvSpPr>
        <p:spPr/>
        <p:txBody>
          <a:bodyPr/>
          <a:lstStyle/>
          <a:p>
            <a:pPr>
              <a:defRPr/>
            </a:pPr>
            <a:fld id="{2CA4F419-4D21-4831-806B-393792CBB472}" type="slidenum">
              <a:rPr lang="en-US" smtClean="0"/>
              <a:pPr>
                <a:defRPr/>
              </a:pPr>
              <a:t>44</a:t>
            </a:fld>
            <a:endParaRPr lang="en-US"/>
          </a:p>
        </p:txBody>
      </p:sp>
      <p:graphicFrame>
        <p:nvGraphicFramePr>
          <p:cNvPr id="329733" name="Object 2"/>
          <p:cNvGraphicFramePr>
            <a:graphicFrameLocks noChangeAspect="1"/>
          </p:cNvGraphicFramePr>
          <p:nvPr/>
        </p:nvGraphicFramePr>
        <p:xfrm>
          <a:off x="1233488" y="4660900"/>
          <a:ext cx="5675312" cy="1822450"/>
        </p:xfrm>
        <a:graphic>
          <a:graphicData uri="http://schemas.openxmlformats.org/presentationml/2006/ole">
            <mc:AlternateContent xmlns:mc="http://schemas.openxmlformats.org/markup-compatibility/2006">
              <mc:Choice xmlns:v="urn:schemas-microsoft-com:vml" Requires="v">
                <p:oleObj spid="_x0000_s115766" name="Equation" r:id="rId4" imgW="2616120" imgH="838080" progId="Equation.DSMT4">
                  <p:embed/>
                </p:oleObj>
              </mc:Choice>
              <mc:Fallback>
                <p:oleObj name="Equation" r:id="rId4" imgW="2616120" imgH="838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3488" y="4660900"/>
                        <a:ext cx="5675312"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00082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29733"/>
                                        </p:tgtEl>
                                        <p:attrNameLst>
                                          <p:attrName>style.visibility</p:attrName>
                                        </p:attrNameLst>
                                      </p:cBhvr>
                                      <p:to>
                                        <p:strVal val="visible"/>
                                      </p:to>
                                    </p:set>
                                    <p:animEffect transition="in" filter="wipe(left)">
                                      <p:cBhvr>
                                        <p:cTn id="7" dur="500"/>
                                        <p:tgtEl>
                                          <p:spTgt spid="329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3"/>
          <p:cNvSpPr>
            <a:spLocks noGrp="1"/>
          </p:cNvSpPr>
          <p:nvPr>
            <p:ph type="title"/>
          </p:nvPr>
        </p:nvSpPr>
        <p:spPr/>
        <p:txBody>
          <a:bodyPr/>
          <a:lstStyle/>
          <a:p>
            <a:r>
              <a:rPr lang="en-US" altLang="en-US" sz="3800"/>
              <a:t>Relationships among Demand Elasticities</a:t>
            </a:r>
          </a:p>
        </p:txBody>
      </p:sp>
      <p:sp>
        <p:nvSpPr>
          <p:cNvPr id="76803" name="Content Placeholder 4"/>
          <p:cNvSpPr>
            <a:spLocks noGrp="1"/>
          </p:cNvSpPr>
          <p:nvPr>
            <p:ph idx="1"/>
          </p:nvPr>
        </p:nvSpPr>
        <p:spPr/>
        <p:txBody>
          <a:bodyPr/>
          <a:lstStyle/>
          <a:p>
            <a:r>
              <a:rPr lang="en-US" altLang="en-US"/>
              <a:t>Cournot aggregation</a:t>
            </a:r>
          </a:p>
          <a:p>
            <a:pPr lvl="1"/>
            <a:r>
              <a:rPr lang="en-US" altLang="en-US"/>
              <a:t>The size of the cross-price effect of a change in </a:t>
            </a:r>
            <a:r>
              <a:rPr lang="en-US" altLang="en-US" i="1"/>
              <a:t>p</a:t>
            </a:r>
            <a:r>
              <a:rPr lang="en-US" altLang="en-US" i="1" baseline="-25000"/>
              <a:t>x</a:t>
            </a:r>
            <a:r>
              <a:rPr lang="en-US" altLang="en-US"/>
              <a:t> on the quantity of </a:t>
            </a:r>
            <a:r>
              <a:rPr lang="en-US" altLang="en-US" i="1"/>
              <a:t>y </a:t>
            </a:r>
            <a:r>
              <a:rPr lang="en-US" altLang="en-US"/>
              <a:t>consumed is restricted because of the budget constraint</a:t>
            </a:r>
          </a:p>
          <a:p>
            <a:pPr lvl="1"/>
            <a:r>
              <a:rPr lang="en-US" altLang="en-US"/>
              <a:t>Differentiate the budget constraint with respect to </a:t>
            </a:r>
            <a:r>
              <a:rPr lang="en-US" altLang="en-US" i="1"/>
              <a:t>p</a:t>
            </a:r>
            <a:r>
              <a:rPr lang="en-US" altLang="en-US" i="1" baseline="-25000"/>
              <a:t>x</a:t>
            </a:r>
            <a:endParaRPr lang="en-US" altLang="en-US"/>
          </a:p>
          <a:p>
            <a:endParaRPr lang="en-US" altLang="en-US"/>
          </a:p>
          <a:p>
            <a:endParaRPr lang="en-US" altLang="en-US"/>
          </a:p>
        </p:txBody>
      </p:sp>
      <p:sp>
        <p:nvSpPr>
          <p:cNvPr id="5" name="Slide Number Placeholder 4"/>
          <p:cNvSpPr>
            <a:spLocks noGrp="1"/>
          </p:cNvSpPr>
          <p:nvPr>
            <p:ph type="sldNum" sz="quarter" idx="11"/>
          </p:nvPr>
        </p:nvSpPr>
        <p:spPr/>
        <p:txBody>
          <a:bodyPr/>
          <a:lstStyle/>
          <a:p>
            <a:pPr>
              <a:defRPr/>
            </a:pPr>
            <a:fld id="{1C48E5CA-AB94-4AD6-869A-7DB91F10BEA9}" type="slidenum">
              <a:rPr lang="en-US" smtClean="0"/>
              <a:pPr>
                <a:defRPr/>
              </a:pPr>
              <a:t>45</a:t>
            </a:fld>
            <a:endParaRPr lang="en-US"/>
          </a:p>
        </p:txBody>
      </p:sp>
    </p:spTree>
    <p:extLst>
      <p:ext uri="{BB962C8B-B14F-4D97-AF65-F5344CB8AC3E}">
        <p14:creationId xmlns:p14="http://schemas.microsoft.com/office/powerpoint/2010/main" val="370284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3"/>
          <p:cNvSpPr>
            <a:spLocks noGrp="1"/>
          </p:cNvSpPr>
          <p:nvPr>
            <p:ph type="title"/>
          </p:nvPr>
        </p:nvSpPr>
        <p:spPr/>
        <p:txBody>
          <a:bodyPr/>
          <a:lstStyle/>
          <a:p>
            <a:r>
              <a:rPr lang="en-US" altLang="en-US" sz="3800" dirty="0"/>
              <a:t>Relationships among Demand Elasticities</a:t>
            </a:r>
          </a:p>
        </p:txBody>
      </p:sp>
      <p:sp>
        <p:nvSpPr>
          <p:cNvPr id="16388" name="Content Placeholder 4"/>
          <p:cNvSpPr>
            <a:spLocks noGrp="1"/>
          </p:cNvSpPr>
          <p:nvPr>
            <p:ph idx="1"/>
          </p:nvPr>
        </p:nvSpPr>
        <p:spPr/>
        <p:txBody>
          <a:bodyPr/>
          <a:lstStyle/>
          <a:p>
            <a:r>
              <a:rPr lang="en-US" altLang="en-US"/>
              <a:t>Cournot aggregation</a:t>
            </a:r>
          </a:p>
          <a:p>
            <a:endParaRPr lang="en-US" altLang="en-US"/>
          </a:p>
          <a:p>
            <a:endParaRPr lang="en-US" altLang="en-US"/>
          </a:p>
        </p:txBody>
      </p:sp>
      <p:sp>
        <p:nvSpPr>
          <p:cNvPr id="6" name="Slide Number Placeholder 5"/>
          <p:cNvSpPr>
            <a:spLocks noGrp="1"/>
          </p:cNvSpPr>
          <p:nvPr>
            <p:ph type="sldNum" sz="quarter" idx="11"/>
          </p:nvPr>
        </p:nvSpPr>
        <p:spPr/>
        <p:txBody>
          <a:bodyPr/>
          <a:lstStyle/>
          <a:p>
            <a:pPr>
              <a:defRPr/>
            </a:pPr>
            <a:fld id="{38328997-9DBE-41E8-8B2C-4F877F8F6D4D}" type="slidenum">
              <a:rPr lang="en-US" smtClean="0"/>
              <a:pPr>
                <a:defRPr/>
              </a:pPr>
              <a:t>46</a:t>
            </a:fld>
            <a:endParaRPr lang="en-US"/>
          </a:p>
        </p:txBody>
      </p:sp>
      <p:graphicFrame>
        <p:nvGraphicFramePr>
          <p:cNvPr id="331780" name="Object 2"/>
          <p:cNvGraphicFramePr>
            <a:graphicFrameLocks noChangeAspect="1"/>
          </p:cNvGraphicFramePr>
          <p:nvPr/>
        </p:nvGraphicFramePr>
        <p:xfrm>
          <a:off x="574675" y="1803400"/>
          <a:ext cx="7429500" cy="3886200"/>
        </p:xfrm>
        <a:graphic>
          <a:graphicData uri="http://schemas.openxmlformats.org/presentationml/2006/ole">
            <mc:AlternateContent xmlns:mc="http://schemas.openxmlformats.org/markup-compatibility/2006">
              <mc:Choice xmlns:v="urn:schemas-microsoft-com:vml" Requires="v">
                <p:oleObj spid="_x0000_s116790" name="Equation" r:id="rId4" imgW="2679480" imgH="1396800" progId="Equation.DSMT4">
                  <p:embed/>
                </p:oleObj>
              </mc:Choice>
              <mc:Fallback>
                <p:oleObj name="Equation" r:id="rId4" imgW="2679480" imgH="1396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75" y="1803400"/>
                        <a:ext cx="7429500"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68682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31780"/>
                                        </p:tgtEl>
                                        <p:attrNameLst>
                                          <p:attrName>style.visibility</p:attrName>
                                        </p:attrNameLst>
                                      </p:cBhvr>
                                      <p:to>
                                        <p:strVal val="visible"/>
                                      </p:to>
                                    </p:set>
                                    <p:animEffect transition="in" filter="wipe(left)">
                                      <p:cBhvr>
                                        <p:cTn id="7" dur="500"/>
                                        <p:tgtEl>
                                          <p:spTgt spid="331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sz="2800" dirty="0"/>
              <a:t>Utility maximization is the foundation of demand functions for products</a:t>
            </a:r>
          </a:p>
          <a:p>
            <a:r>
              <a:rPr lang="en-US" sz="2800" dirty="0"/>
              <a:t>To derive “well-behaved”, i.e., negatively sloped demand functions that yield unique quantities demanded when the consumer is in equilibrium</a:t>
            </a:r>
          </a:p>
          <a:p>
            <a:pPr lvl="1"/>
            <a:r>
              <a:rPr lang="en-US" sz="2400" dirty="0"/>
              <a:t>The utility function should be </a:t>
            </a:r>
          </a:p>
          <a:p>
            <a:pPr lvl="2"/>
            <a:r>
              <a:rPr lang="en-US" sz="2000" dirty="0"/>
              <a:t>strictly quasi-concave</a:t>
            </a:r>
          </a:p>
          <a:p>
            <a:pPr lvl="2"/>
            <a:r>
              <a:rPr lang="en-US" sz="2000" dirty="0"/>
              <a:t>continuous</a:t>
            </a:r>
          </a:p>
          <a:p>
            <a:r>
              <a:rPr lang="en-US" sz="2800" dirty="0" err="1"/>
              <a:t>Giffen</a:t>
            </a:r>
            <a:r>
              <a:rPr lang="en-US" sz="2800" dirty="0"/>
              <a:t> goods are the exception to this construction (i.e., demand function with positive slope)</a:t>
            </a:r>
          </a:p>
          <a:p>
            <a:r>
              <a:rPr lang="en-US" sz="2800" dirty="0"/>
              <a:t>Not all preference relations need to satisfy all the axioms of choice</a:t>
            </a:r>
          </a:p>
        </p:txBody>
      </p:sp>
    </p:spTree>
    <p:extLst>
      <p:ext uri="{BB962C8B-B14F-4D97-AF65-F5344CB8AC3E}">
        <p14:creationId xmlns:p14="http://schemas.microsoft.com/office/powerpoint/2010/main" val="397318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a:t>5.1 	Homogeneity</a:t>
            </a:r>
          </a:p>
        </p:txBody>
      </p:sp>
      <p:sp>
        <p:nvSpPr>
          <p:cNvPr id="10" name="Slide Number Placeholder 9"/>
          <p:cNvSpPr>
            <a:spLocks noGrp="1"/>
          </p:cNvSpPr>
          <p:nvPr>
            <p:ph type="sldNum" sz="quarter" idx="11"/>
          </p:nvPr>
        </p:nvSpPr>
        <p:spPr>
          <a:prstGeom prst="rect">
            <a:avLst/>
          </a:prstGeom>
        </p:spPr>
        <p:txBody>
          <a:bodyPr/>
          <a:lstStyle/>
          <a:p>
            <a:pPr>
              <a:defRPr/>
            </a:pPr>
            <a:fld id="{A5F388FE-406E-4C62-B357-1850021EF9FD}" type="slidenum">
              <a:rPr lang="en-US" smtClean="0"/>
              <a:pPr>
                <a:defRPr/>
              </a:pPr>
              <a:t>5</a:t>
            </a:fld>
            <a:endParaRPr lang="en-US" dirty="0"/>
          </a:p>
        </p:txBody>
      </p:sp>
      <p:sp>
        <p:nvSpPr>
          <p:cNvPr id="1029" name="Content Placeholder 2"/>
          <p:cNvSpPr>
            <a:spLocks noGrp="1"/>
          </p:cNvSpPr>
          <p:nvPr>
            <p:ph type="body" sz="quarter" idx="12"/>
          </p:nvPr>
        </p:nvSpPr>
        <p:spPr>
          <a:xfrm>
            <a:off x="381000" y="533400"/>
            <a:ext cx="8382000" cy="3886200"/>
          </a:xfrm>
          <a:prstGeom prst="rect">
            <a:avLst/>
          </a:prstGeom>
        </p:spPr>
        <p:txBody>
          <a:bodyPr>
            <a:noAutofit/>
          </a:bodyPr>
          <a:lstStyle/>
          <a:p>
            <a:r>
              <a:rPr lang="en-US" altLang="en-US" dirty="0"/>
              <a:t>Cobb-Douglas utility function: </a:t>
            </a:r>
          </a:p>
          <a:p>
            <a:pPr lvl="1">
              <a:buFont typeface="Arial" charset="0"/>
              <a:buNone/>
            </a:pPr>
            <a:r>
              <a:rPr lang="en-US" altLang="en-US" dirty="0">
                <a:solidFill>
                  <a:srgbClr val="FF0000"/>
                </a:solidFill>
              </a:rPr>
              <a:t>utility = </a:t>
            </a:r>
            <a:r>
              <a:rPr lang="en-US" altLang="en-US" i="1" dirty="0">
                <a:solidFill>
                  <a:srgbClr val="FF0000"/>
                </a:solidFill>
              </a:rPr>
              <a:t>U</a:t>
            </a:r>
            <a:r>
              <a:rPr lang="en-US" altLang="en-US" dirty="0">
                <a:solidFill>
                  <a:srgbClr val="FF0000"/>
                </a:solidFill>
              </a:rPr>
              <a:t>(</a:t>
            </a:r>
            <a:r>
              <a:rPr lang="en-US" altLang="en-US" i="1" dirty="0" err="1">
                <a:solidFill>
                  <a:srgbClr val="FF0000"/>
                </a:solidFill>
              </a:rPr>
              <a:t>x</a:t>
            </a:r>
            <a:r>
              <a:rPr lang="en-US" altLang="en-US" dirty="0" err="1">
                <a:solidFill>
                  <a:srgbClr val="FF0000"/>
                </a:solidFill>
              </a:rPr>
              <a:t>,</a:t>
            </a:r>
            <a:r>
              <a:rPr lang="en-US" altLang="en-US" i="1" dirty="0" err="1">
                <a:solidFill>
                  <a:srgbClr val="FF0000"/>
                </a:solidFill>
              </a:rPr>
              <a:t>y</a:t>
            </a:r>
            <a:r>
              <a:rPr lang="en-US" altLang="en-US" dirty="0">
                <a:solidFill>
                  <a:srgbClr val="FF0000"/>
                </a:solidFill>
              </a:rPr>
              <a:t>) = </a:t>
            </a:r>
            <a:r>
              <a:rPr lang="en-US" altLang="en-US" i="1" dirty="0">
                <a:solidFill>
                  <a:srgbClr val="FF0000"/>
                </a:solidFill>
              </a:rPr>
              <a:t>x</a:t>
            </a:r>
            <a:r>
              <a:rPr lang="en-US" altLang="en-US" baseline="30000" dirty="0">
                <a:solidFill>
                  <a:srgbClr val="FF0000"/>
                </a:solidFill>
              </a:rPr>
              <a:t>0.3</a:t>
            </a:r>
            <a:r>
              <a:rPr lang="en-US" altLang="en-US" i="1" dirty="0">
                <a:solidFill>
                  <a:srgbClr val="FF0000"/>
                </a:solidFill>
              </a:rPr>
              <a:t>y</a:t>
            </a:r>
            <a:r>
              <a:rPr lang="en-US" altLang="en-US" baseline="30000" dirty="0">
                <a:solidFill>
                  <a:srgbClr val="FF0000"/>
                </a:solidFill>
              </a:rPr>
              <a:t>0.7</a:t>
            </a:r>
            <a:endParaRPr lang="en-US" altLang="en-US" dirty="0">
              <a:solidFill>
                <a:srgbClr val="FF0000"/>
              </a:solidFill>
            </a:endParaRPr>
          </a:p>
          <a:p>
            <a:pPr marL="457200" lvl="1" indent="0">
              <a:buNone/>
            </a:pPr>
            <a:r>
              <a:rPr lang="en-US" altLang="en-US" dirty="0"/>
              <a:t>The demand functions are: </a:t>
            </a:r>
            <a:r>
              <a:rPr lang="en-US" altLang="en-US" i="1" dirty="0">
                <a:solidFill>
                  <a:srgbClr val="FF0000"/>
                </a:solidFill>
              </a:rPr>
              <a:t>x*=0.3I/</a:t>
            </a:r>
            <a:r>
              <a:rPr lang="en-US" altLang="en-US" i="1" dirty="0" err="1">
                <a:solidFill>
                  <a:srgbClr val="FF0000"/>
                </a:solidFill>
              </a:rPr>
              <a:t>p</a:t>
            </a:r>
            <a:r>
              <a:rPr lang="en-US" altLang="en-US" i="1" baseline="-25000" dirty="0" err="1">
                <a:solidFill>
                  <a:srgbClr val="FF0000"/>
                </a:solidFill>
              </a:rPr>
              <a:t>x</a:t>
            </a:r>
            <a:r>
              <a:rPr lang="en-US" altLang="en-US" i="1" dirty="0">
                <a:solidFill>
                  <a:srgbClr val="FF0000"/>
                </a:solidFill>
              </a:rPr>
              <a:t> </a:t>
            </a:r>
            <a:r>
              <a:rPr lang="en-US" altLang="en-US" dirty="0"/>
              <a:t>and </a:t>
            </a:r>
            <a:r>
              <a:rPr lang="en-US" altLang="en-US" i="1" dirty="0">
                <a:solidFill>
                  <a:srgbClr val="FF0000"/>
                </a:solidFill>
              </a:rPr>
              <a:t>y*=0.7I/</a:t>
            </a:r>
            <a:r>
              <a:rPr lang="en-US" altLang="en-US" i="1" dirty="0" err="1">
                <a:solidFill>
                  <a:srgbClr val="FF0000"/>
                </a:solidFill>
              </a:rPr>
              <a:t>p</a:t>
            </a:r>
            <a:r>
              <a:rPr lang="en-US" altLang="en-US" i="1" baseline="-25000" dirty="0" err="1">
                <a:solidFill>
                  <a:srgbClr val="FF0000"/>
                </a:solidFill>
              </a:rPr>
              <a:t>y</a:t>
            </a:r>
            <a:r>
              <a:rPr lang="en-US" altLang="en-US" i="1" dirty="0">
                <a:solidFill>
                  <a:srgbClr val="FF0000"/>
                </a:solidFill>
              </a:rPr>
              <a:t> </a:t>
            </a:r>
            <a:endParaRPr lang="en-US" altLang="en-US" i="1" baseline="-25000" dirty="0">
              <a:solidFill>
                <a:srgbClr val="FF0000"/>
              </a:solidFill>
            </a:endParaRPr>
          </a:p>
          <a:p>
            <a:pPr lvl="1"/>
            <a:r>
              <a:rPr lang="en-US" altLang="en-US" dirty="0"/>
              <a:t>Exhibit homogeneity </a:t>
            </a:r>
          </a:p>
          <a:p>
            <a:r>
              <a:rPr lang="en-US" altLang="en-US" dirty="0"/>
              <a:t>CES utility function: </a:t>
            </a:r>
          </a:p>
          <a:p>
            <a:pPr lvl="1">
              <a:buFont typeface="Arial" charset="0"/>
              <a:buNone/>
            </a:pPr>
            <a:r>
              <a:rPr lang="en-US" altLang="en-US" dirty="0">
                <a:solidFill>
                  <a:srgbClr val="FF0000"/>
                </a:solidFill>
              </a:rPr>
              <a:t>utility = </a:t>
            </a:r>
            <a:r>
              <a:rPr lang="en-US" altLang="en-US" i="1" dirty="0">
                <a:solidFill>
                  <a:srgbClr val="FF0000"/>
                </a:solidFill>
              </a:rPr>
              <a:t>U</a:t>
            </a:r>
            <a:r>
              <a:rPr lang="en-US" altLang="en-US" dirty="0">
                <a:solidFill>
                  <a:srgbClr val="FF0000"/>
                </a:solidFill>
              </a:rPr>
              <a:t>(</a:t>
            </a:r>
            <a:r>
              <a:rPr lang="en-US" altLang="en-US" i="1" dirty="0" err="1">
                <a:solidFill>
                  <a:srgbClr val="FF0000"/>
                </a:solidFill>
              </a:rPr>
              <a:t>x</a:t>
            </a:r>
            <a:r>
              <a:rPr lang="en-US" altLang="en-US" dirty="0" err="1">
                <a:solidFill>
                  <a:srgbClr val="FF0000"/>
                </a:solidFill>
              </a:rPr>
              <a:t>,</a:t>
            </a:r>
            <a:r>
              <a:rPr lang="en-US" altLang="en-US" i="1" dirty="0" err="1">
                <a:solidFill>
                  <a:srgbClr val="FF0000"/>
                </a:solidFill>
              </a:rPr>
              <a:t>y</a:t>
            </a:r>
            <a:r>
              <a:rPr lang="en-US" altLang="en-US" dirty="0">
                <a:solidFill>
                  <a:srgbClr val="FF0000"/>
                </a:solidFill>
              </a:rPr>
              <a:t>) = </a:t>
            </a:r>
            <a:r>
              <a:rPr lang="en-US" altLang="en-US" i="1" dirty="0">
                <a:solidFill>
                  <a:srgbClr val="FF0000"/>
                </a:solidFill>
              </a:rPr>
              <a:t>x</a:t>
            </a:r>
            <a:r>
              <a:rPr lang="en-US" altLang="en-US" baseline="30000" dirty="0">
                <a:solidFill>
                  <a:srgbClr val="FF0000"/>
                </a:solidFill>
              </a:rPr>
              <a:t>0.5</a:t>
            </a:r>
            <a:r>
              <a:rPr lang="en-US" altLang="en-US" dirty="0">
                <a:solidFill>
                  <a:srgbClr val="FF0000"/>
                </a:solidFill>
              </a:rPr>
              <a:t> + </a:t>
            </a:r>
            <a:r>
              <a:rPr lang="en-US" altLang="en-US" i="1" dirty="0">
                <a:solidFill>
                  <a:srgbClr val="FF0000"/>
                </a:solidFill>
              </a:rPr>
              <a:t>y</a:t>
            </a:r>
            <a:r>
              <a:rPr lang="en-US" altLang="en-US" baseline="30000" dirty="0">
                <a:solidFill>
                  <a:srgbClr val="FF0000"/>
                </a:solidFill>
              </a:rPr>
              <a:t>0.5</a:t>
            </a:r>
            <a:endParaRPr lang="en-US" altLang="en-US" dirty="0">
              <a:solidFill>
                <a:srgbClr val="FF0000"/>
              </a:solidFill>
            </a:endParaRPr>
          </a:p>
          <a:p>
            <a:pPr lvl="1"/>
            <a:r>
              <a:rPr lang="en-US" altLang="en-US" dirty="0"/>
              <a:t>The demand functions are: </a:t>
            </a:r>
          </a:p>
          <a:p>
            <a:endParaRPr lang="en-US" altLang="en-US" dirty="0"/>
          </a:p>
        </p:txBody>
      </p:sp>
      <p:sp>
        <p:nvSpPr>
          <p:cNvPr id="3" name="Text Placeholder 2"/>
          <p:cNvSpPr>
            <a:spLocks noGrp="1"/>
          </p:cNvSpPr>
          <p:nvPr>
            <p:ph type="body" sz="quarter" idx="13"/>
          </p:nvPr>
        </p:nvSpPr>
        <p:spPr>
          <a:xfrm>
            <a:off x="381000" y="5334000"/>
            <a:ext cx="8382000" cy="838200"/>
          </a:xfrm>
        </p:spPr>
        <p:txBody>
          <a:bodyPr/>
          <a:lstStyle/>
          <a:p>
            <a:pPr lvl="1"/>
            <a:r>
              <a:rPr lang="en-US" altLang="en-US" dirty="0"/>
              <a:t>Exhibit homogeneity </a:t>
            </a:r>
          </a:p>
          <a:p>
            <a:pPr lvl="1"/>
            <a:endParaRPr lang="en-US" dirty="0"/>
          </a:p>
        </p:txBody>
      </p:sp>
      <p:grpSp>
        <p:nvGrpSpPr>
          <p:cNvPr id="2" name="Group 7"/>
          <p:cNvGrpSpPr>
            <a:grpSpLocks/>
          </p:cNvGrpSpPr>
          <p:nvPr/>
        </p:nvGrpSpPr>
        <p:grpSpPr bwMode="auto">
          <a:xfrm>
            <a:off x="996950" y="4341812"/>
            <a:ext cx="7173913" cy="992188"/>
            <a:chOff x="758825" y="4899025"/>
            <a:chExt cx="7425341" cy="1157288"/>
          </a:xfrm>
        </p:grpSpPr>
        <p:graphicFrame>
          <p:nvGraphicFramePr>
            <p:cNvPr id="1026" name="Object 2"/>
            <p:cNvGraphicFramePr>
              <a:graphicFrameLocks noChangeAspect="1"/>
            </p:cNvGraphicFramePr>
            <p:nvPr>
              <p:extLst>
                <p:ext uri="{D42A27DB-BD31-4B8C-83A1-F6EECF244321}">
                  <p14:modId xmlns:p14="http://schemas.microsoft.com/office/powerpoint/2010/main" val="955501087"/>
                </p:ext>
              </p:extLst>
            </p:nvPr>
          </p:nvGraphicFramePr>
          <p:xfrm>
            <a:off x="758825" y="4899025"/>
            <a:ext cx="3182938" cy="1157288"/>
          </p:xfrm>
          <a:graphic>
            <a:graphicData uri="http://schemas.openxmlformats.org/presentationml/2006/ole">
              <mc:AlternateContent xmlns:mc="http://schemas.openxmlformats.org/markup-compatibility/2006">
                <mc:Choice xmlns:v="urn:schemas-microsoft-com:vml" Requires="v">
                  <p:oleObj spid="_x0000_s101482" name="Equation" r:id="rId4" imgW="1218960" imgH="444240" progId="Equation.DSMT4">
                    <p:embed/>
                  </p:oleObj>
                </mc:Choice>
                <mc:Fallback>
                  <p:oleObj name="Equation" r:id="rId4" imgW="1218960" imgH="444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825" y="4899025"/>
                          <a:ext cx="3182938" cy="115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4969476" y="4899025"/>
            <a:ext cx="3214690" cy="1157288"/>
          </p:xfrm>
          <a:graphic>
            <a:graphicData uri="http://schemas.openxmlformats.org/presentationml/2006/ole">
              <mc:AlternateContent xmlns:mc="http://schemas.openxmlformats.org/markup-compatibility/2006">
                <mc:Choice xmlns:v="urn:schemas-microsoft-com:vml" Requires="v">
                  <p:oleObj spid="_x0000_s101483" name="Equation" r:id="rId6" imgW="1231560" imgH="444240" progId="Equation.DSMT4">
                    <p:embed/>
                  </p:oleObj>
                </mc:Choice>
                <mc:Fallback>
                  <p:oleObj name="Equation" r:id="rId6" imgW="1231560" imgH="4442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9476" y="4899025"/>
                          <a:ext cx="3214690" cy="115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50581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Changes in Income</a:t>
            </a:r>
          </a:p>
        </p:txBody>
      </p:sp>
      <p:sp>
        <p:nvSpPr>
          <p:cNvPr id="41987" name="Content Placeholder 2"/>
          <p:cNvSpPr>
            <a:spLocks noGrp="1"/>
          </p:cNvSpPr>
          <p:nvPr>
            <p:ph idx="1"/>
          </p:nvPr>
        </p:nvSpPr>
        <p:spPr/>
        <p:txBody>
          <a:bodyPr/>
          <a:lstStyle/>
          <a:p>
            <a:r>
              <a:rPr lang="en-US" altLang="en-US" dirty="0"/>
              <a:t>An increase in income </a:t>
            </a:r>
          </a:p>
          <a:p>
            <a:pPr lvl="1"/>
            <a:r>
              <a:rPr lang="en-US" altLang="en-US" dirty="0"/>
              <a:t>Will push the budget constraint out in a parallel fashion</a:t>
            </a:r>
          </a:p>
          <a:p>
            <a:pPr lvl="1">
              <a:lnSpc>
                <a:spcPct val="150000"/>
              </a:lnSpc>
            </a:pPr>
            <a:r>
              <a:rPr lang="en-US" altLang="en-US" dirty="0"/>
              <a:t> </a:t>
            </a:r>
            <a:r>
              <a:rPr lang="en-US" altLang="en-US" i="1" dirty="0" err="1"/>
              <a:t>p</a:t>
            </a:r>
            <a:r>
              <a:rPr lang="en-US" altLang="en-US" i="1" baseline="-25000" dirty="0" err="1"/>
              <a:t>x</a:t>
            </a:r>
            <a:r>
              <a:rPr lang="en-US" altLang="en-US" dirty="0"/>
              <a:t>/</a:t>
            </a:r>
            <a:r>
              <a:rPr lang="en-US" altLang="en-US" i="1" dirty="0" err="1"/>
              <a:t>p</a:t>
            </a:r>
            <a:r>
              <a:rPr lang="en-US" altLang="en-US" i="1" baseline="-25000" dirty="0" err="1"/>
              <a:t>y</a:t>
            </a:r>
            <a:r>
              <a:rPr lang="en-US" altLang="en-US" dirty="0"/>
              <a:t> does not change</a:t>
            </a:r>
          </a:p>
          <a:p>
            <a:pPr lvl="2"/>
            <a:r>
              <a:rPr lang="en-US" altLang="en-US" dirty="0"/>
              <a:t>The </a:t>
            </a:r>
            <a:r>
              <a:rPr lang="en-US" altLang="en-US" i="1" dirty="0"/>
              <a:t>MRS</a:t>
            </a:r>
            <a:r>
              <a:rPr lang="en-US" altLang="en-US" dirty="0"/>
              <a:t> at the new equilibrium will be the same as in the previous equilibrium</a:t>
            </a:r>
          </a:p>
          <a:p>
            <a:pPr lvl="2"/>
            <a:r>
              <a:rPr lang="en-US" altLang="en-US" dirty="0"/>
              <a:t>The individual  moves to a higher indifference curve</a:t>
            </a:r>
          </a:p>
        </p:txBody>
      </p:sp>
      <p:sp>
        <p:nvSpPr>
          <p:cNvPr id="6" name="Slide Number Placeholder 5"/>
          <p:cNvSpPr>
            <a:spLocks noGrp="1"/>
          </p:cNvSpPr>
          <p:nvPr>
            <p:ph type="sldNum" sz="quarter" idx="11"/>
          </p:nvPr>
        </p:nvSpPr>
        <p:spPr/>
        <p:txBody>
          <a:bodyPr/>
          <a:lstStyle/>
          <a:p>
            <a:pPr>
              <a:defRPr/>
            </a:pPr>
            <a:fld id="{65178A07-3B09-4275-A559-479FD81CEA47}" type="slidenum">
              <a:rPr lang="en-US" smtClean="0"/>
              <a:pPr>
                <a:defRPr/>
              </a:pPr>
              <a:t>6</a:t>
            </a:fld>
            <a:endParaRPr lang="en-US"/>
          </a:p>
        </p:txBody>
      </p:sp>
    </p:spTree>
    <p:extLst>
      <p:ext uri="{BB962C8B-B14F-4D97-AF65-F5344CB8AC3E}">
        <p14:creationId xmlns:p14="http://schemas.microsoft.com/office/powerpoint/2010/main" val="28216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bwMode="auto">
          <a:xfrm>
            <a:off x="1143000" y="0"/>
            <a:ext cx="80010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5.1	Effect of an Increase in Income on the 	</a:t>
            </a:r>
            <a:r>
              <a:rPr lang="en-US" altLang="en-US" dirty="0">
                <a:solidFill>
                  <a:srgbClr val="002D56"/>
                </a:solidFill>
              </a:rPr>
              <a:t>Quantities of x and y Chosen</a:t>
            </a:r>
          </a:p>
        </p:txBody>
      </p:sp>
      <p:sp>
        <p:nvSpPr>
          <p:cNvPr id="44035" name="Text Placeholder 2"/>
          <p:cNvSpPr>
            <a:spLocks noGrp="1"/>
          </p:cNvSpPr>
          <p:nvPr>
            <p:ph sz="half" idx="1"/>
          </p:nvPr>
        </p:nvSpPr>
        <p:spPr>
          <a:xfrm>
            <a:off x="309755" y="4953000"/>
            <a:ext cx="8610600" cy="1366838"/>
          </a:xfrm>
        </p:spPr>
        <p:txBody>
          <a:bodyPr>
            <a:normAutofit/>
          </a:bodyPr>
          <a:lstStyle/>
          <a:p>
            <a:pPr>
              <a:spcBef>
                <a:spcPct val="0"/>
              </a:spcBef>
            </a:pPr>
            <a:r>
              <a:rPr lang="en-US" altLang="en-US" dirty="0"/>
              <a:t>As income increases from I</a:t>
            </a:r>
            <a:r>
              <a:rPr lang="en-US" altLang="en-US" baseline="-25000" dirty="0"/>
              <a:t>1</a:t>
            </a:r>
            <a:r>
              <a:rPr lang="en-US" altLang="en-US" dirty="0"/>
              <a:t> to I</a:t>
            </a:r>
            <a:r>
              <a:rPr lang="en-US" altLang="en-US" baseline="-25000" dirty="0"/>
              <a:t>2</a:t>
            </a:r>
            <a:r>
              <a:rPr lang="en-US" altLang="en-US" dirty="0"/>
              <a:t> to I</a:t>
            </a:r>
            <a:r>
              <a:rPr lang="en-US" altLang="en-US" baseline="-25000" dirty="0"/>
              <a:t>3</a:t>
            </a:r>
            <a:r>
              <a:rPr lang="en-US" altLang="en-US" dirty="0"/>
              <a:t>, the optimal (utility-maximizing) choices of x and y are shown by the successively higher points of tangency. Observe that the budget constraint shifts in a parallel way because its slope (given by -</a:t>
            </a:r>
            <a:r>
              <a:rPr lang="en-US" altLang="en-US" dirty="0" err="1"/>
              <a:t>p</a:t>
            </a:r>
            <a:r>
              <a:rPr lang="en-US" altLang="en-US" baseline="-25000" dirty="0" err="1"/>
              <a:t>x</a:t>
            </a:r>
            <a:r>
              <a:rPr lang="en-US" altLang="en-US" dirty="0"/>
              <a:t>/</a:t>
            </a:r>
            <a:r>
              <a:rPr lang="en-US" altLang="en-US" dirty="0" err="1"/>
              <a:t>p</a:t>
            </a:r>
            <a:r>
              <a:rPr lang="en-US" altLang="en-US" baseline="-25000" dirty="0" err="1"/>
              <a:t>y</a:t>
            </a:r>
            <a:r>
              <a:rPr lang="en-US" altLang="en-US" dirty="0"/>
              <a:t>) does not change.</a:t>
            </a:r>
          </a:p>
        </p:txBody>
      </p:sp>
      <p:sp>
        <p:nvSpPr>
          <p:cNvPr id="58" name="Slide Number Placeholder 57"/>
          <p:cNvSpPr>
            <a:spLocks noGrp="1"/>
          </p:cNvSpPr>
          <p:nvPr>
            <p:ph type="sldNum" sz="quarter" idx="11"/>
          </p:nvPr>
        </p:nvSpPr>
        <p:spPr/>
        <p:txBody>
          <a:bodyPr/>
          <a:lstStyle/>
          <a:p>
            <a:pPr>
              <a:defRPr/>
            </a:pPr>
            <a:fld id="{34BEF11B-5BAC-424C-BADF-601CEA9142CB}" type="slidenum">
              <a:rPr lang="en-US" smtClean="0"/>
              <a:pPr>
                <a:defRPr/>
              </a:pPr>
              <a:t>7</a:t>
            </a:fld>
            <a:endParaRPr lang="en-US" dirty="0"/>
          </a:p>
        </p:txBody>
      </p:sp>
      <p:grpSp>
        <p:nvGrpSpPr>
          <p:cNvPr id="2" name="Group 63"/>
          <p:cNvGrpSpPr>
            <a:grpSpLocks/>
          </p:cNvGrpSpPr>
          <p:nvPr/>
        </p:nvGrpSpPr>
        <p:grpSpPr bwMode="auto">
          <a:xfrm>
            <a:off x="882650" y="1328738"/>
            <a:ext cx="6665913" cy="3430587"/>
            <a:chOff x="881990" y="1055914"/>
            <a:chExt cx="6667253" cy="3430547"/>
          </a:xfrm>
        </p:grpSpPr>
        <p:grpSp>
          <p:nvGrpSpPr>
            <p:cNvPr id="44085" name="Group 29"/>
            <p:cNvGrpSpPr>
              <a:grpSpLocks/>
            </p:cNvGrpSpPr>
            <p:nvPr/>
          </p:nvGrpSpPr>
          <p:grpSpPr bwMode="auto">
            <a:xfrm>
              <a:off x="2481943" y="4119748"/>
              <a:ext cx="5067300" cy="366713"/>
              <a:chOff x="2481943" y="4119748"/>
              <a:chExt cx="5067300" cy="366713"/>
            </a:xfrm>
          </p:grpSpPr>
          <p:sp>
            <p:nvSpPr>
              <p:cNvPr id="44089" name="Line 5"/>
              <p:cNvSpPr>
                <a:spLocks noChangeShapeType="1"/>
              </p:cNvSpPr>
              <p:nvPr/>
            </p:nvSpPr>
            <p:spPr bwMode="auto">
              <a:xfrm>
                <a:off x="2481943" y="4272148"/>
                <a:ext cx="3505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4090" name="Text Box 6"/>
              <p:cNvSpPr txBox="1">
                <a:spLocks noChangeArrowheads="1"/>
              </p:cNvSpPr>
              <p:nvPr/>
            </p:nvSpPr>
            <p:spPr bwMode="auto">
              <a:xfrm>
                <a:off x="6082393" y="4119748"/>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Quantity of </a:t>
                </a:r>
                <a:r>
                  <a:rPr lang="en-US" altLang="en-US" sz="1800" i="1"/>
                  <a:t>x</a:t>
                </a:r>
                <a:endParaRPr lang="en-US" altLang="en-US" sz="1800"/>
              </a:p>
            </p:txBody>
          </p:sp>
        </p:grpSp>
        <p:grpSp>
          <p:nvGrpSpPr>
            <p:cNvPr id="44086" name="Group 28"/>
            <p:cNvGrpSpPr>
              <a:grpSpLocks/>
            </p:cNvGrpSpPr>
            <p:nvPr/>
          </p:nvGrpSpPr>
          <p:grpSpPr bwMode="auto">
            <a:xfrm>
              <a:off x="881990" y="1055914"/>
              <a:ext cx="1611828" cy="3216233"/>
              <a:chOff x="881990" y="1055914"/>
              <a:chExt cx="1611828" cy="3216233"/>
            </a:xfrm>
          </p:grpSpPr>
          <p:sp>
            <p:nvSpPr>
              <p:cNvPr id="44087" name="Line 4"/>
              <p:cNvSpPr>
                <a:spLocks noChangeShapeType="1"/>
              </p:cNvSpPr>
              <p:nvPr/>
            </p:nvSpPr>
            <p:spPr bwMode="auto">
              <a:xfrm flipH="1">
                <a:off x="2481943" y="1068786"/>
                <a:ext cx="11875" cy="32033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4088" name="Text Box 7"/>
              <p:cNvSpPr txBox="1">
                <a:spLocks noChangeArrowheads="1"/>
              </p:cNvSpPr>
              <p:nvPr/>
            </p:nvSpPr>
            <p:spPr bwMode="auto">
              <a:xfrm>
                <a:off x="881990" y="1055914"/>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Quantity of </a:t>
                </a:r>
                <a:r>
                  <a:rPr lang="en-US" altLang="en-US" sz="1800" i="1"/>
                  <a:t>y</a:t>
                </a:r>
                <a:endParaRPr lang="en-US" altLang="en-US" sz="1800"/>
              </a:p>
            </p:txBody>
          </p:sp>
        </p:grpSp>
      </p:grpSp>
      <p:grpSp>
        <p:nvGrpSpPr>
          <p:cNvPr id="6" name="Group 36"/>
          <p:cNvGrpSpPr>
            <a:grpSpLocks/>
          </p:cNvGrpSpPr>
          <p:nvPr/>
        </p:nvGrpSpPr>
        <p:grpSpPr bwMode="auto">
          <a:xfrm>
            <a:off x="3208338" y="1920875"/>
            <a:ext cx="2532062" cy="1801813"/>
            <a:chOff x="2939143" y="2062348"/>
            <a:chExt cx="2531838" cy="1800741"/>
          </a:xfrm>
        </p:grpSpPr>
        <p:sp>
          <p:nvSpPr>
            <p:cNvPr id="44083" name="Freeform 22"/>
            <p:cNvSpPr>
              <a:spLocks/>
            </p:cNvSpPr>
            <p:nvPr/>
          </p:nvSpPr>
          <p:spPr bwMode="auto">
            <a:xfrm>
              <a:off x="2939143" y="2062348"/>
              <a:ext cx="2133600" cy="1676400"/>
            </a:xfrm>
            <a:custGeom>
              <a:avLst/>
              <a:gdLst>
                <a:gd name="T0" fmla="*/ 0 w 1008"/>
                <a:gd name="T1" fmla="*/ 0 h 864"/>
                <a:gd name="T2" fmla="*/ 2147483647 w 1008"/>
                <a:gd name="T3" fmla="*/ 2147483647 h 864"/>
                <a:gd name="T4" fmla="*/ 2147483647 w 1008"/>
                <a:gd name="T5" fmla="*/ 2147483647 h 864"/>
                <a:gd name="T6" fmla="*/ 0 60000 65536"/>
                <a:gd name="T7" fmla="*/ 0 60000 65536"/>
                <a:gd name="T8" fmla="*/ 0 60000 65536"/>
                <a:gd name="T9" fmla="*/ 0 w 1008"/>
                <a:gd name="T10" fmla="*/ 0 h 864"/>
                <a:gd name="T11" fmla="*/ 1008 w 1008"/>
                <a:gd name="T12" fmla="*/ 864 h 864"/>
              </a:gdLst>
              <a:ahLst/>
              <a:cxnLst>
                <a:cxn ang="T6">
                  <a:pos x="T0" y="T1"/>
                </a:cxn>
                <a:cxn ang="T7">
                  <a:pos x="T2" y="T3"/>
                </a:cxn>
                <a:cxn ang="T8">
                  <a:pos x="T4" y="T5"/>
                </a:cxn>
              </a:cxnLst>
              <a:rect l="T9" t="T10" r="T11" b="T12"/>
              <a:pathLst>
                <a:path w="1008" h="864">
                  <a:moveTo>
                    <a:pt x="0" y="0"/>
                  </a:moveTo>
                  <a:cubicBezTo>
                    <a:pt x="84" y="240"/>
                    <a:pt x="168" y="480"/>
                    <a:pt x="336" y="624"/>
                  </a:cubicBezTo>
                  <a:cubicBezTo>
                    <a:pt x="504" y="768"/>
                    <a:pt x="756" y="816"/>
                    <a:pt x="1008" y="864"/>
                  </a:cubicBezTo>
                </a:path>
              </a:pathLst>
            </a:custGeom>
            <a:noFill/>
            <a:ln w="28575" cap="flat" cmpd="sng">
              <a:solidFill>
                <a:srgbClr val="C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4084" name="Text Box 28"/>
            <p:cNvSpPr txBox="1">
              <a:spLocks noChangeArrowheads="1"/>
            </p:cNvSpPr>
            <p:nvPr/>
          </p:nvSpPr>
          <p:spPr bwMode="auto">
            <a:xfrm>
              <a:off x="5034643" y="3493757"/>
              <a:ext cx="436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solidFill>
                    <a:srgbClr val="C00000"/>
                  </a:solidFill>
                </a:rPr>
                <a:t>U</a:t>
              </a:r>
              <a:r>
                <a:rPr lang="en-US" altLang="en-US" sz="1800" baseline="-25000" dirty="0">
                  <a:solidFill>
                    <a:srgbClr val="C00000"/>
                  </a:solidFill>
                </a:rPr>
                <a:t>3</a:t>
              </a:r>
            </a:p>
          </p:txBody>
        </p:sp>
      </p:grpSp>
      <p:grpSp>
        <p:nvGrpSpPr>
          <p:cNvPr id="7" name="Group 37"/>
          <p:cNvGrpSpPr>
            <a:grpSpLocks/>
          </p:cNvGrpSpPr>
          <p:nvPr/>
        </p:nvGrpSpPr>
        <p:grpSpPr bwMode="auto">
          <a:xfrm>
            <a:off x="2814638" y="2287588"/>
            <a:ext cx="2570162" cy="1860550"/>
            <a:chOff x="2710543" y="2290948"/>
            <a:chExt cx="2569938" cy="1860591"/>
          </a:xfrm>
        </p:grpSpPr>
        <p:sp>
          <p:nvSpPr>
            <p:cNvPr id="44081" name="Freeform 8"/>
            <p:cNvSpPr>
              <a:spLocks/>
            </p:cNvSpPr>
            <p:nvPr/>
          </p:nvSpPr>
          <p:spPr bwMode="auto">
            <a:xfrm>
              <a:off x="2710543" y="2290948"/>
              <a:ext cx="2133600" cy="1676400"/>
            </a:xfrm>
            <a:custGeom>
              <a:avLst/>
              <a:gdLst>
                <a:gd name="T0" fmla="*/ 0 w 1008"/>
                <a:gd name="T1" fmla="*/ 0 h 864"/>
                <a:gd name="T2" fmla="*/ 2147483647 w 1008"/>
                <a:gd name="T3" fmla="*/ 2147483647 h 864"/>
                <a:gd name="T4" fmla="*/ 2147483647 w 1008"/>
                <a:gd name="T5" fmla="*/ 2147483647 h 864"/>
                <a:gd name="T6" fmla="*/ 0 60000 65536"/>
                <a:gd name="T7" fmla="*/ 0 60000 65536"/>
                <a:gd name="T8" fmla="*/ 0 60000 65536"/>
                <a:gd name="T9" fmla="*/ 0 w 1008"/>
                <a:gd name="T10" fmla="*/ 0 h 864"/>
                <a:gd name="T11" fmla="*/ 1008 w 1008"/>
                <a:gd name="T12" fmla="*/ 864 h 864"/>
              </a:gdLst>
              <a:ahLst/>
              <a:cxnLst>
                <a:cxn ang="T6">
                  <a:pos x="T0" y="T1"/>
                </a:cxn>
                <a:cxn ang="T7">
                  <a:pos x="T2" y="T3"/>
                </a:cxn>
                <a:cxn ang="T8">
                  <a:pos x="T4" y="T5"/>
                </a:cxn>
              </a:cxnLst>
              <a:rect l="T9" t="T10" r="T11" b="T12"/>
              <a:pathLst>
                <a:path w="1008" h="864">
                  <a:moveTo>
                    <a:pt x="0" y="0"/>
                  </a:moveTo>
                  <a:cubicBezTo>
                    <a:pt x="84" y="240"/>
                    <a:pt x="168" y="480"/>
                    <a:pt x="336" y="624"/>
                  </a:cubicBezTo>
                  <a:cubicBezTo>
                    <a:pt x="504" y="768"/>
                    <a:pt x="756" y="816"/>
                    <a:pt x="1008" y="864"/>
                  </a:cubicBezTo>
                </a:path>
              </a:pathLst>
            </a:custGeom>
            <a:noFill/>
            <a:ln w="28575" cap="flat" cmpd="sng">
              <a:solidFill>
                <a:srgbClr val="C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4082" name="Text Box 29"/>
            <p:cNvSpPr txBox="1">
              <a:spLocks noChangeArrowheads="1"/>
            </p:cNvSpPr>
            <p:nvPr/>
          </p:nvSpPr>
          <p:spPr bwMode="auto">
            <a:xfrm>
              <a:off x="4844143" y="3782207"/>
              <a:ext cx="436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solidFill>
                    <a:srgbClr val="C00000"/>
                  </a:solidFill>
                </a:rPr>
                <a:t>U</a:t>
              </a:r>
              <a:r>
                <a:rPr lang="en-US" altLang="en-US" sz="1800" baseline="-25000" dirty="0">
                  <a:solidFill>
                    <a:srgbClr val="C00000"/>
                  </a:solidFill>
                </a:rPr>
                <a:t>2</a:t>
              </a:r>
            </a:p>
          </p:txBody>
        </p:sp>
      </p:grpSp>
      <p:grpSp>
        <p:nvGrpSpPr>
          <p:cNvPr id="8" name="Group 35"/>
          <p:cNvGrpSpPr>
            <a:grpSpLocks/>
          </p:cNvGrpSpPr>
          <p:nvPr/>
        </p:nvGrpSpPr>
        <p:grpSpPr bwMode="auto">
          <a:xfrm>
            <a:off x="2481263" y="2749550"/>
            <a:ext cx="2493962" cy="1812925"/>
            <a:chOff x="2481943" y="2443348"/>
            <a:chExt cx="2493738" cy="1812616"/>
          </a:xfrm>
        </p:grpSpPr>
        <p:sp>
          <p:nvSpPr>
            <p:cNvPr id="44079" name="Freeform 23"/>
            <p:cNvSpPr>
              <a:spLocks/>
            </p:cNvSpPr>
            <p:nvPr/>
          </p:nvSpPr>
          <p:spPr bwMode="auto">
            <a:xfrm>
              <a:off x="2481943" y="2443348"/>
              <a:ext cx="2133600" cy="1676400"/>
            </a:xfrm>
            <a:custGeom>
              <a:avLst/>
              <a:gdLst>
                <a:gd name="T0" fmla="*/ 0 w 1008"/>
                <a:gd name="T1" fmla="*/ 0 h 864"/>
                <a:gd name="T2" fmla="*/ 2147483647 w 1008"/>
                <a:gd name="T3" fmla="*/ 2147483647 h 864"/>
                <a:gd name="T4" fmla="*/ 2147483647 w 1008"/>
                <a:gd name="T5" fmla="*/ 2147483647 h 864"/>
                <a:gd name="T6" fmla="*/ 0 60000 65536"/>
                <a:gd name="T7" fmla="*/ 0 60000 65536"/>
                <a:gd name="T8" fmla="*/ 0 60000 65536"/>
                <a:gd name="T9" fmla="*/ 0 w 1008"/>
                <a:gd name="T10" fmla="*/ 0 h 864"/>
                <a:gd name="T11" fmla="*/ 1008 w 1008"/>
                <a:gd name="T12" fmla="*/ 864 h 864"/>
              </a:gdLst>
              <a:ahLst/>
              <a:cxnLst>
                <a:cxn ang="T6">
                  <a:pos x="T0" y="T1"/>
                </a:cxn>
                <a:cxn ang="T7">
                  <a:pos x="T2" y="T3"/>
                </a:cxn>
                <a:cxn ang="T8">
                  <a:pos x="T4" y="T5"/>
                </a:cxn>
              </a:cxnLst>
              <a:rect l="T9" t="T10" r="T11" b="T12"/>
              <a:pathLst>
                <a:path w="1008" h="864">
                  <a:moveTo>
                    <a:pt x="0" y="0"/>
                  </a:moveTo>
                  <a:cubicBezTo>
                    <a:pt x="84" y="240"/>
                    <a:pt x="168" y="480"/>
                    <a:pt x="336" y="624"/>
                  </a:cubicBezTo>
                  <a:cubicBezTo>
                    <a:pt x="504" y="768"/>
                    <a:pt x="756" y="816"/>
                    <a:pt x="1008" y="864"/>
                  </a:cubicBezTo>
                </a:path>
              </a:pathLst>
            </a:custGeom>
            <a:solidFill>
              <a:srgbClr val="FFFFFF"/>
            </a:solidFill>
            <a:ln w="28575" cap="flat" cmpd="sng">
              <a:solidFill>
                <a:srgbClr val="C00000"/>
              </a:solidFill>
              <a:prstDash val="solid"/>
              <a:round/>
              <a:headEnd type="none" w="med" len="med"/>
              <a:tailEnd type="none" w="med" len="med"/>
            </a:ln>
          </p:spPr>
          <p:txBody>
            <a:bodyPr anchor="ctr">
              <a:spAutoFit/>
            </a:bodyPr>
            <a:lstStyle/>
            <a:p>
              <a:endParaRPr lang="en-US"/>
            </a:p>
          </p:txBody>
        </p:sp>
        <p:sp>
          <p:nvSpPr>
            <p:cNvPr id="44080" name="Text Box 30"/>
            <p:cNvSpPr txBox="1">
              <a:spLocks noChangeArrowheads="1"/>
            </p:cNvSpPr>
            <p:nvPr/>
          </p:nvSpPr>
          <p:spPr bwMode="auto">
            <a:xfrm>
              <a:off x="4539343" y="3886632"/>
              <a:ext cx="436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solidFill>
                    <a:srgbClr val="C00000"/>
                  </a:solidFill>
                </a:rPr>
                <a:t>U</a:t>
              </a:r>
              <a:r>
                <a:rPr lang="en-US" altLang="en-US" sz="1800" baseline="-25000" dirty="0">
                  <a:solidFill>
                    <a:srgbClr val="C00000"/>
                  </a:solidFill>
                </a:rPr>
                <a:t>1</a:t>
              </a:r>
            </a:p>
          </p:txBody>
        </p:sp>
      </p:grpSp>
      <p:grpSp>
        <p:nvGrpSpPr>
          <p:cNvPr id="9" name="Group 65"/>
          <p:cNvGrpSpPr>
            <a:grpSpLocks/>
          </p:cNvGrpSpPr>
          <p:nvPr/>
        </p:nvGrpSpPr>
        <p:grpSpPr bwMode="auto">
          <a:xfrm>
            <a:off x="2470150" y="1235075"/>
            <a:ext cx="2574925" cy="3309938"/>
            <a:chOff x="2470068" y="1234509"/>
            <a:chExt cx="2574950" cy="3310764"/>
          </a:xfrm>
        </p:grpSpPr>
        <p:sp>
          <p:nvSpPr>
            <p:cNvPr id="44077" name="Line 14"/>
            <p:cNvSpPr>
              <a:spLocks noChangeShapeType="1"/>
            </p:cNvSpPr>
            <p:nvPr/>
          </p:nvSpPr>
          <p:spPr bwMode="auto">
            <a:xfrm>
              <a:off x="2470068" y="1484416"/>
              <a:ext cx="2574950" cy="306085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4078" name="Text Box 28"/>
            <p:cNvSpPr txBox="1">
              <a:spLocks noChangeArrowheads="1"/>
            </p:cNvSpPr>
            <p:nvPr/>
          </p:nvSpPr>
          <p:spPr bwMode="auto">
            <a:xfrm>
              <a:off x="2562581" y="1234509"/>
              <a:ext cx="333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000099"/>
                  </a:solidFill>
                </a:rPr>
                <a:t>I</a:t>
              </a:r>
              <a:r>
                <a:rPr lang="en-US" altLang="en-US" sz="1800" baseline="-25000">
                  <a:solidFill>
                    <a:srgbClr val="000099"/>
                  </a:solidFill>
                </a:rPr>
                <a:t>3</a:t>
              </a:r>
            </a:p>
          </p:txBody>
        </p:sp>
      </p:grpSp>
      <p:grpSp>
        <p:nvGrpSpPr>
          <p:cNvPr id="10" name="Group 62"/>
          <p:cNvGrpSpPr>
            <a:grpSpLocks/>
          </p:cNvGrpSpPr>
          <p:nvPr/>
        </p:nvGrpSpPr>
        <p:grpSpPr bwMode="auto">
          <a:xfrm>
            <a:off x="2119313" y="2686050"/>
            <a:ext cx="1747837" cy="2155825"/>
            <a:chOff x="2119627" y="2413351"/>
            <a:chExt cx="1748112" cy="2155806"/>
          </a:xfrm>
        </p:grpSpPr>
        <p:grpSp>
          <p:nvGrpSpPr>
            <p:cNvPr id="44069" name="Group 56"/>
            <p:cNvGrpSpPr>
              <a:grpSpLocks/>
            </p:cNvGrpSpPr>
            <p:nvPr/>
          </p:nvGrpSpPr>
          <p:grpSpPr bwMode="auto">
            <a:xfrm>
              <a:off x="3482697" y="2644247"/>
              <a:ext cx="385042" cy="1924910"/>
              <a:chOff x="3482697" y="2644247"/>
              <a:chExt cx="385042" cy="1924910"/>
            </a:xfrm>
          </p:grpSpPr>
          <p:sp>
            <p:nvSpPr>
              <p:cNvPr id="44075" name="Text Box 19"/>
              <p:cNvSpPr txBox="1">
                <a:spLocks noChangeArrowheads="1"/>
              </p:cNvSpPr>
              <p:nvPr/>
            </p:nvSpPr>
            <p:spPr bwMode="auto">
              <a:xfrm>
                <a:off x="3482697" y="4199825"/>
                <a:ext cx="3850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r>
                  <a:rPr lang="en-US" altLang="en-US" sz="1800" baseline="-25000"/>
                  <a:t>3</a:t>
                </a:r>
              </a:p>
            </p:txBody>
          </p:sp>
          <p:cxnSp>
            <p:nvCxnSpPr>
              <p:cNvPr id="44076" name="Straight Connector 42"/>
              <p:cNvCxnSpPr>
                <a:cxnSpLocks noChangeShapeType="1"/>
              </p:cNvCxnSpPr>
              <p:nvPr/>
            </p:nvCxnSpPr>
            <p:spPr bwMode="auto">
              <a:xfrm rot="16200000" flipH="1">
                <a:off x="2853977" y="3458756"/>
                <a:ext cx="1633732" cy="4713"/>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44070" name="Group 57"/>
            <p:cNvGrpSpPr>
              <a:grpSpLocks/>
            </p:cNvGrpSpPr>
            <p:nvPr/>
          </p:nvGrpSpPr>
          <p:grpSpPr bwMode="auto">
            <a:xfrm>
              <a:off x="2119627" y="2413351"/>
              <a:ext cx="1591795" cy="369332"/>
              <a:chOff x="2119627" y="2413351"/>
              <a:chExt cx="1591795" cy="369332"/>
            </a:xfrm>
          </p:grpSpPr>
          <p:sp>
            <p:nvSpPr>
              <p:cNvPr id="44071" name="Oval 24"/>
              <p:cNvSpPr>
                <a:spLocks noChangeArrowheads="1"/>
              </p:cNvSpPr>
              <p:nvPr/>
            </p:nvSpPr>
            <p:spPr bwMode="auto">
              <a:xfrm>
                <a:off x="3635222" y="2588504"/>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nvGrpSpPr>
              <p:cNvPr id="44072" name="Group 53"/>
              <p:cNvGrpSpPr>
                <a:grpSpLocks/>
              </p:cNvGrpSpPr>
              <p:nvPr/>
            </p:nvGrpSpPr>
            <p:grpSpPr bwMode="auto">
              <a:xfrm>
                <a:off x="2119627" y="2413351"/>
                <a:ext cx="1545404" cy="369332"/>
                <a:chOff x="2119627" y="2413351"/>
                <a:chExt cx="1545404" cy="369332"/>
              </a:xfrm>
            </p:grpSpPr>
            <p:sp>
              <p:nvSpPr>
                <p:cNvPr id="44073" name="Text Box 19"/>
                <p:cNvSpPr txBox="1">
                  <a:spLocks noChangeArrowheads="1"/>
                </p:cNvSpPr>
                <p:nvPr/>
              </p:nvSpPr>
              <p:spPr bwMode="auto">
                <a:xfrm>
                  <a:off x="2119627" y="2413351"/>
                  <a:ext cx="3850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y</a:t>
                  </a:r>
                  <a:r>
                    <a:rPr lang="en-US" altLang="en-US" sz="1800" baseline="-25000"/>
                    <a:t>3</a:t>
                  </a:r>
                </a:p>
              </p:txBody>
            </p:sp>
            <p:cxnSp>
              <p:nvCxnSpPr>
                <p:cNvPr id="44074" name="Straight Connector 48"/>
                <p:cNvCxnSpPr>
                  <a:cxnSpLocks noChangeShapeType="1"/>
                </p:cNvCxnSpPr>
                <p:nvPr/>
              </p:nvCxnSpPr>
              <p:spPr bwMode="auto">
                <a:xfrm rot="10800000">
                  <a:off x="2467430" y="2618847"/>
                  <a:ext cx="1197601" cy="11261"/>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grpSp>
      <p:grpSp>
        <p:nvGrpSpPr>
          <p:cNvPr id="14" name="Group 73"/>
          <p:cNvGrpSpPr>
            <a:grpSpLocks/>
          </p:cNvGrpSpPr>
          <p:nvPr/>
        </p:nvGrpSpPr>
        <p:grpSpPr bwMode="auto">
          <a:xfrm>
            <a:off x="2449513" y="3173413"/>
            <a:ext cx="1174750" cy="1371600"/>
            <a:chOff x="2450096" y="3173673"/>
            <a:chExt cx="1174847" cy="1371600"/>
          </a:xfrm>
        </p:grpSpPr>
        <p:sp>
          <p:nvSpPr>
            <p:cNvPr id="44067" name="Line 10"/>
            <p:cNvSpPr>
              <a:spLocks noChangeShapeType="1"/>
            </p:cNvSpPr>
            <p:nvPr/>
          </p:nvSpPr>
          <p:spPr bwMode="auto">
            <a:xfrm>
              <a:off x="2481943" y="3173673"/>
              <a:ext cx="1143000" cy="137160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4068" name="Text Box 28"/>
            <p:cNvSpPr txBox="1">
              <a:spLocks noChangeArrowheads="1"/>
            </p:cNvSpPr>
            <p:nvPr/>
          </p:nvSpPr>
          <p:spPr bwMode="auto">
            <a:xfrm>
              <a:off x="2450096" y="3342709"/>
              <a:ext cx="333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000099"/>
                  </a:solidFill>
                </a:rPr>
                <a:t>I</a:t>
              </a:r>
              <a:r>
                <a:rPr lang="en-US" altLang="en-US" sz="1800" baseline="-25000">
                  <a:solidFill>
                    <a:srgbClr val="000099"/>
                  </a:solidFill>
                </a:rPr>
                <a:t>1</a:t>
              </a:r>
            </a:p>
          </p:txBody>
        </p:sp>
      </p:grpSp>
      <p:grpSp>
        <p:nvGrpSpPr>
          <p:cNvPr id="15" name="Group 72"/>
          <p:cNvGrpSpPr>
            <a:grpSpLocks/>
          </p:cNvGrpSpPr>
          <p:nvPr/>
        </p:nvGrpSpPr>
        <p:grpSpPr bwMode="auto">
          <a:xfrm>
            <a:off x="2505075" y="2062163"/>
            <a:ext cx="1874838" cy="2482850"/>
            <a:chOff x="2504523" y="2061823"/>
            <a:chExt cx="1875207" cy="2483450"/>
          </a:xfrm>
        </p:grpSpPr>
        <p:sp>
          <p:nvSpPr>
            <p:cNvPr id="44065" name="Line 21"/>
            <p:cNvSpPr>
              <a:spLocks noChangeShapeType="1"/>
            </p:cNvSpPr>
            <p:nvPr/>
          </p:nvSpPr>
          <p:spPr bwMode="auto">
            <a:xfrm>
              <a:off x="2507343" y="2391229"/>
              <a:ext cx="1872387" cy="215404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4066" name="Text Box 28"/>
            <p:cNvSpPr txBox="1">
              <a:spLocks noChangeArrowheads="1"/>
            </p:cNvSpPr>
            <p:nvPr/>
          </p:nvSpPr>
          <p:spPr bwMode="auto">
            <a:xfrm>
              <a:off x="2504523" y="2061823"/>
              <a:ext cx="333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000099"/>
                  </a:solidFill>
                </a:rPr>
                <a:t>I</a:t>
              </a:r>
              <a:r>
                <a:rPr lang="en-US" altLang="en-US" sz="1800" baseline="-25000">
                  <a:solidFill>
                    <a:srgbClr val="000099"/>
                  </a:solidFill>
                </a:rPr>
                <a:t>2</a:t>
              </a:r>
            </a:p>
          </p:txBody>
        </p:sp>
      </p:grpSp>
      <p:grpSp>
        <p:nvGrpSpPr>
          <p:cNvPr id="16" name="Group 60"/>
          <p:cNvGrpSpPr>
            <a:grpSpLocks/>
          </p:cNvGrpSpPr>
          <p:nvPr/>
        </p:nvGrpSpPr>
        <p:grpSpPr bwMode="auto">
          <a:xfrm>
            <a:off x="2119313" y="3571875"/>
            <a:ext cx="1042987" cy="1270000"/>
            <a:chOff x="2119627" y="3299347"/>
            <a:chExt cx="1043458" cy="1269810"/>
          </a:xfrm>
        </p:grpSpPr>
        <p:grpSp>
          <p:nvGrpSpPr>
            <p:cNvPr id="44057" name="Group 54"/>
            <p:cNvGrpSpPr>
              <a:grpSpLocks/>
            </p:cNvGrpSpPr>
            <p:nvPr/>
          </p:nvGrpSpPr>
          <p:grpSpPr bwMode="auto">
            <a:xfrm>
              <a:off x="2778043" y="3474723"/>
              <a:ext cx="385042" cy="1094434"/>
              <a:chOff x="2778043" y="3474723"/>
              <a:chExt cx="385042" cy="1094434"/>
            </a:xfrm>
          </p:grpSpPr>
          <p:sp>
            <p:nvSpPr>
              <p:cNvPr id="44063" name="Text Box 19"/>
              <p:cNvSpPr txBox="1">
                <a:spLocks noChangeArrowheads="1"/>
              </p:cNvSpPr>
              <p:nvPr/>
            </p:nvSpPr>
            <p:spPr bwMode="auto">
              <a:xfrm>
                <a:off x="2778043" y="4199825"/>
                <a:ext cx="3850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r>
                  <a:rPr lang="en-US" altLang="en-US" sz="1800" baseline="-25000"/>
                  <a:t>1</a:t>
                </a:r>
              </a:p>
            </p:txBody>
          </p:sp>
          <p:cxnSp>
            <p:nvCxnSpPr>
              <p:cNvPr id="44064" name="Straight Connector 39"/>
              <p:cNvCxnSpPr>
                <a:cxnSpLocks noChangeShapeType="1"/>
              </p:cNvCxnSpPr>
              <p:nvPr/>
            </p:nvCxnSpPr>
            <p:spPr bwMode="auto">
              <a:xfrm rot="16200000" flipH="1">
                <a:off x="2585262" y="3858770"/>
                <a:ext cx="771418" cy="3324"/>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44058" name="Group 59"/>
            <p:cNvGrpSpPr>
              <a:grpSpLocks/>
            </p:cNvGrpSpPr>
            <p:nvPr/>
          </p:nvGrpSpPr>
          <p:grpSpPr bwMode="auto">
            <a:xfrm>
              <a:off x="2119627" y="3299347"/>
              <a:ext cx="889066" cy="369332"/>
              <a:chOff x="2119627" y="3299347"/>
              <a:chExt cx="889066" cy="369332"/>
            </a:xfrm>
          </p:grpSpPr>
          <p:sp>
            <p:nvSpPr>
              <p:cNvPr id="44059" name="Oval 25"/>
              <p:cNvSpPr>
                <a:spLocks noChangeArrowheads="1"/>
              </p:cNvSpPr>
              <p:nvPr/>
            </p:nvSpPr>
            <p:spPr bwMode="auto">
              <a:xfrm>
                <a:off x="2932493" y="3440598"/>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nvGrpSpPr>
              <p:cNvPr id="44060" name="Group 51"/>
              <p:cNvGrpSpPr>
                <a:grpSpLocks/>
              </p:cNvGrpSpPr>
              <p:nvPr/>
            </p:nvGrpSpPr>
            <p:grpSpPr bwMode="auto">
              <a:xfrm>
                <a:off x="2119627" y="3299347"/>
                <a:ext cx="819754" cy="369332"/>
                <a:chOff x="2119627" y="3299347"/>
                <a:chExt cx="819754" cy="369332"/>
              </a:xfrm>
            </p:grpSpPr>
            <p:sp>
              <p:nvSpPr>
                <p:cNvPr id="44061" name="Text Box 19"/>
                <p:cNvSpPr txBox="1">
                  <a:spLocks noChangeArrowheads="1"/>
                </p:cNvSpPr>
                <p:nvPr/>
              </p:nvSpPr>
              <p:spPr bwMode="auto">
                <a:xfrm>
                  <a:off x="2119627" y="3299347"/>
                  <a:ext cx="3850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y</a:t>
                  </a:r>
                  <a:r>
                    <a:rPr lang="en-US" altLang="en-US" sz="1800" baseline="-25000"/>
                    <a:t>1</a:t>
                  </a:r>
                </a:p>
              </p:txBody>
            </p:sp>
            <p:cxnSp>
              <p:nvCxnSpPr>
                <p:cNvPr id="44062" name="Straight Connector 46"/>
                <p:cNvCxnSpPr>
                  <a:cxnSpLocks noChangeShapeType="1"/>
                </p:cNvCxnSpPr>
                <p:nvPr/>
              </p:nvCxnSpPr>
              <p:spPr bwMode="auto">
                <a:xfrm rot="10800000">
                  <a:off x="2467218" y="3494671"/>
                  <a:ext cx="472163" cy="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grpSp>
      <p:grpSp>
        <p:nvGrpSpPr>
          <p:cNvPr id="20" name="Group 61"/>
          <p:cNvGrpSpPr>
            <a:grpSpLocks/>
          </p:cNvGrpSpPr>
          <p:nvPr/>
        </p:nvGrpSpPr>
        <p:grpSpPr bwMode="auto">
          <a:xfrm>
            <a:off x="2122488" y="3114675"/>
            <a:ext cx="1406525" cy="1727200"/>
            <a:chOff x="2123256" y="2841561"/>
            <a:chExt cx="1405040" cy="1727596"/>
          </a:xfrm>
        </p:grpSpPr>
        <p:grpSp>
          <p:nvGrpSpPr>
            <p:cNvPr id="44049" name="Group 55"/>
            <p:cNvGrpSpPr>
              <a:grpSpLocks/>
            </p:cNvGrpSpPr>
            <p:nvPr/>
          </p:nvGrpSpPr>
          <p:grpSpPr bwMode="auto">
            <a:xfrm>
              <a:off x="3143254" y="3072420"/>
              <a:ext cx="385042" cy="1496737"/>
              <a:chOff x="3143254" y="3072420"/>
              <a:chExt cx="385042" cy="1496737"/>
            </a:xfrm>
          </p:grpSpPr>
          <p:sp>
            <p:nvSpPr>
              <p:cNvPr id="44055" name="Text Box 19"/>
              <p:cNvSpPr txBox="1">
                <a:spLocks noChangeArrowheads="1"/>
              </p:cNvSpPr>
              <p:nvPr/>
            </p:nvSpPr>
            <p:spPr bwMode="auto">
              <a:xfrm>
                <a:off x="3143254" y="4199825"/>
                <a:ext cx="3850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x</a:t>
                </a:r>
                <a:r>
                  <a:rPr lang="en-US" altLang="en-US" sz="1800" baseline="-25000"/>
                  <a:t>2</a:t>
                </a:r>
              </a:p>
            </p:txBody>
          </p:sp>
          <p:cxnSp>
            <p:nvCxnSpPr>
              <p:cNvPr id="44056" name="Straight Connector 41"/>
              <p:cNvCxnSpPr>
                <a:cxnSpLocks noChangeShapeType="1"/>
              </p:cNvCxnSpPr>
              <p:nvPr/>
            </p:nvCxnSpPr>
            <p:spPr bwMode="auto">
              <a:xfrm rot="16200000" flipH="1">
                <a:off x="2743813" y="3659656"/>
                <a:ext cx="1179815" cy="5344"/>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44050" name="Group 58"/>
            <p:cNvGrpSpPr>
              <a:grpSpLocks/>
            </p:cNvGrpSpPr>
            <p:nvPr/>
          </p:nvGrpSpPr>
          <p:grpSpPr bwMode="auto">
            <a:xfrm>
              <a:off x="2123256" y="2841561"/>
              <a:ext cx="1240430" cy="369332"/>
              <a:chOff x="2123256" y="2841561"/>
              <a:chExt cx="1240430" cy="369332"/>
            </a:xfrm>
          </p:grpSpPr>
          <p:sp>
            <p:nvSpPr>
              <p:cNvPr id="44051" name="Oval 18"/>
              <p:cNvSpPr>
                <a:spLocks noChangeArrowheads="1"/>
              </p:cNvSpPr>
              <p:nvPr/>
            </p:nvSpPr>
            <p:spPr bwMode="auto">
              <a:xfrm>
                <a:off x="3287486" y="3009405"/>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nvGrpSpPr>
              <p:cNvPr id="44052" name="Group 52"/>
              <p:cNvGrpSpPr>
                <a:grpSpLocks/>
              </p:cNvGrpSpPr>
              <p:nvPr/>
            </p:nvGrpSpPr>
            <p:grpSpPr bwMode="auto">
              <a:xfrm>
                <a:off x="2123256" y="2841561"/>
                <a:ext cx="1153346" cy="369332"/>
                <a:chOff x="2123256" y="2841561"/>
                <a:chExt cx="1153346" cy="369332"/>
              </a:xfrm>
            </p:grpSpPr>
            <p:sp>
              <p:nvSpPr>
                <p:cNvPr id="44053" name="Text Box 19"/>
                <p:cNvSpPr txBox="1">
                  <a:spLocks noChangeArrowheads="1"/>
                </p:cNvSpPr>
                <p:nvPr/>
              </p:nvSpPr>
              <p:spPr bwMode="auto">
                <a:xfrm>
                  <a:off x="2123256" y="2841561"/>
                  <a:ext cx="3850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y</a:t>
                  </a:r>
                  <a:r>
                    <a:rPr lang="en-US" altLang="en-US" sz="1800" baseline="-25000"/>
                    <a:t>2</a:t>
                  </a:r>
                </a:p>
              </p:txBody>
            </p:sp>
            <p:cxnSp>
              <p:nvCxnSpPr>
                <p:cNvPr id="44054" name="Straight Connector 47"/>
                <p:cNvCxnSpPr>
                  <a:cxnSpLocks noChangeShapeType="1"/>
                </p:cNvCxnSpPr>
                <p:nvPr/>
              </p:nvCxnSpPr>
              <p:spPr bwMode="auto">
                <a:xfrm rot="10800000">
                  <a:off x="2455727" y="3038437"/>
                  <a:ext cx="820875" cy="4953"/>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grpSp>
    </p:spTree>
    <p:extLst>
      <p:ext uri="{BB962C8B-B14F-4D97-AF65-F5344CB8AC3E}">
        <p14:creationId xmlns:p14="http://schemas.microsoft.com/office/powerpoint/2010/main" val="2407252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nodeType="afterGroup">
                            <p:stCondLst>
                              <p:cond delay="1000"/>
                            </p:stCondLst>
                            <p:childTnLst>
                              <p:par>
                                <p:cTn id="30" presetID="2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par>
                          <p:cTn id="42" fill="hold" nodeType="afterGroup">
                            <p:stCondLst>
                              <p:cond delay="1000"/>
                            </p:stCondLst>
                            <p:childTnLst>
                              <p:par>
                                <p:cTn id="43" presetID="22" presetClass="entr" presetSubtype="8"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44035">
                                            <p:txEl>
                                              <p:pRg st="0" end="0"/>
                                            </p:txEl>
                                          </p:spTgt>
                                        </p:tgtEl>
                                        <p:attrNameLst>
                                          <p:attrName>style.visibility</p:attrName>
                                        </p:attrNameLst>
                                      </p:cBhvr>
                                      <p:to>
                                        <p:strVal val="visible"/>
                                      </p:to>
                                    </p:set>
                                    <p:animEffect transition="in" filter="wipe(left)">
                                      <p:cBhvr>
                                        <p:cTn id="49" dur="500"/>
                                        <p:tgtEl>
                                          <p:spTgt spid="440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t>Changes in Income</a:t>
            </a:r>
          </a:p>
        </p:txBody>
      </p:sp>
      <p:sp>
        <p:nvSpPr>
          <p:cNvPr id="43011" name="Content Placeholder 2"/>
          <p:cNvSpPr>
            <a:spLocks noGrp="1"/>
          </p:cNvSpPr>
          <p:nvPr>
            <p:ph idx="1"/>
          </p:nvPr>
        </p:nvSpPr>
        <p:spPr/>
        <p:txBody>
          <a:bodyPr/>
          <a:lstStyle/>
          <a:p>
            <a:r>
              <a:rPr lang="en-US" altLang="en-US" dirty="0"/>
              <a:t>Normal good</a:t>
            </a:r>
          </a:p>
          <a:p>
            <a:pPr lvl="1"/>
            <a:r>
              <a:rPr lang="en-US" altLang="en-US" dirty="0"/>
              <a:t>Consider some range of income</a:t>
            </a:r>
          </a:p>
          <a:p>
            <a:pPr lvl="1"/>
            <a:r>
              <a:rPr lang="en-US" altLang="en-US" dirty="0"/>
              <a:t>A good </a:t>
            </a:r>
            <a:r>
              <a:rPr lang="en-US" altLang="en-US" i="1" dirty="0"/>
              <a:t>x</a:t>
            </a:r>
            <a:r>
              <a:rPr lang="en-US" altLang="en-US" baseline="-25000" dirty="0"/>
              <a:t>i</a:t>
            </a:r>
            <a:r>
              <a:rPr lang="en-US" altLang="en-US" dirty="0"/>
              <a:t> for which </a:t>
            </a:r>
            <a:r>
              <a:rPr lang="en-US" altLang="en-US" dirty="0">
                <a:solidFill>
                  <a:srgbClr val="FF0000"/>
                </a:solidFill>
                <a:sym typeface="Symbol" pitchFamily="18" charset="2"/>
              </a:rPr>
              <a:t></a:t>
            </a:r>
            <a:r>
              <a:rPr lang="en-US" altLang="en-US" i="1" dirty="0">
                <a:solidFill>
                  <a:srgbClr val="FF0000"/>
                </a:solidFill>
              </a:rPr>
              <a:t>x</a:t>
            </a:r>
            <a:r>
              <a:rPr lang="en-US" altLang="en-US" baseline="-25000" dirty="0">
                <a:solidFill>
                  <a:srgbClr val="FF0000"/>
                </a:solidFill>
              </a:rPr>
              <a:t>i</a:t>
            </a:r>
            <a:r>
              <a:rPr lang="en-US" altLang="en-US" dirty="0">
                <a:solidFill>
                  <a:srgbClr val="FF0000"/>
                </a:solidFill>
              </a:rPr>
              <a:t>/</a:t>
            </a:r>
            <a:r>
              <a:rPr lang="en-US" altLang="en-US" dirty="0">
                <a:solidFill>
                  <a:srgbClr val="FF0000"/>
                </a:solidFill>
                <a:sym typeface="Symbol" pitchFamily="18" charset="2"/>
              </a:rPr>
              <a:t></a:t>
            </a:r>
            <a:r>
              <a:rPr lang="en-US" altLang="en-US" i="1" dirty="0">
                <a:solidFill>
                  <a:srgbClr val="FF0000"/>
                </a:solidFill>
                <a:latin typeface="Verdana" pitchFamily="34" charset="0"/>
              </a:rPr>
              <a:t>I</a:t>
            </a:r>
            <a:r>
              <a:rPr lang="en-US" altLang="en-US" dirty="0">
                <a:solidFill>
                  <a:srgbClr val="FF0000"/>
                </a:solidFill>
              </a:rPr>
              <a:t> </a:t>
            </a:r>
            <a:r>
              <a:rPr lang="en-US" altLang="en-US" dirty="0">
                <a:solidFill>
                  <a:srgbClr val="FF0000"/>
                </a:solidFill>
                <a:sym typeface="Symbol" pitchFamily="18" charset="2"/>
              </a:rPr>
              <a:t> 0 </a:t>
            </a:r>
            <a:r>
              <a:rPr lang="en-US" altLang="en-US" dirty="0"/>
              <a:t>over that range of income</a:t>
            </a:r>
          </a:p>
          <a:p>
            <a:r>
              <a:rPr lang="en-US" altLang="en-US" dirty="0"/>
              <a:t>Inferior good</a:t>
            </a:r>
          </a:p>
          <a:p>
            <a:pPr lvl="1"/>
            <a:r>
              <a:rPr lang="en-US" altLang="en-US" dirty="0"/>
              <a:t>Consider some range of income</a:t>
            </a:r>
          </a:p>
          <a:p>
            <a:pPr lvl="1"/>
            <a:r>
              <a:rPr lang="en-US" altLang="en-US" dirty="0"/>
              <a:t>A good </a:t>
            </a:r>
            <a:r>
              <a:rPr lang="en-US" altLang="en-US" i="1" dirty="0"/>
              <a:t>x</a:t>
            </a:r>
            <a:r>
              <a:rPr lang="en-US" altLang="en-US" baseline="-25000" dirty="0"/>
              <a:t>i</a:t>
            </a:r>
            <a:r>
              <a:rPr lang="en-US" altLang="en-US" dirty="0"/>
              <a:t> for which </a:t>
            </a:r>
            <a:r>
              <a:rPr lang="en-US" altLang="en-US" dirty="0">
                <a:solidFill>
                  <a:srgbClr val="FF0000"/>
                </a:solidFill>
                <a:sym typeface="Symbol" pitchFamily="18" charset="2"/>
              </a:rPr>
              <a:t></a:t>
            </a:r>
            <a:r>
              <a:rPr lang="en-US" altLang="en-US" i="1" dirty="0">
                <a:solidFill>
                  <a:srgbClr val="FF0000"/>
                </a:solidFill>
              </a:rPr>
              <a:t>x</a:t>
            </a:r>
            <a:r>
              <a:rPr lang="en-US" altLang="en-US" baseline="-25000" dirty="0">
                <a:solidFill>
                  <a:srgbClr val="FF0000"/>
                </a:solidFill>
              </a:rPr>
              <a:t>i</a:t>
            </a:r>
            <a:r>
              <a:rPr lang="en-US" altLang="en-US" dirty="0">
                <a:solidFill>
                  <a:srgbClr val="FF0000"/>
                </a:solidFill>
              </a:rPr>
              <a:t>/</a:t>
            </a:r>
            <a:r>
              <a:rPr lang="en-US" altLang="en-US" dirty="0">
                <a:solidFill>
                  <a:srgbClr val="FF0000"/>
                </a:solidFill>
                <a:sym typeface="Symbol" pitchFamily="18" charset="2"/>
              </a:rPr>
              <a:t></a:t>
            </a:r>
            <a:r>
              <a:rPr lang="en-US" altLang="en-US" i="1" dirty="0">
                <a:solidFill>
                  <a:srgbClr val="FF0000"/>
                </a:solidFill>
                <a:latin typeface="Verdana" pitchFamily="34" charset="0"/>
              </a:rPr>
              <a:t>I</a:t>
            </a:r>
            <a:r>
              <a:rPr lang="en-US" altLang="en-US" dirty="0">
                <a:solidFill>
                  <a:srgbClr val="FF0000"/>
                </a:solidFill>
              </a:rPr>
              <a:t> </a:t>
            </a:r>
            <a:r>
              <a:rPr lang="en-US" altLang="en-US" dirty="0">
                <a:solidFill>
                  <a:srgbClr val="FF0000"/>
                </a:solidFill>
                <a:sym typeface="Symbol" pitchFamily="18" charset="2"/>
              </a:rPr>
              <a:t>&lt; 0 </a:t>
            </a:r>
            <a:r>
              <a:rPr lang="en-US" altLang="en-US" dirty="0"/>
              <a:t>over that range of income </a:t>
            </a:r>
          </a:p>
          <a:p>
            <a:endParaRPr lang="en-US" altLang="en-US" dirty="0"/>
          </a:p>
        </p:txBody>
      </p:sp>
      <p:sp>
        <p:nvSpPr>
          <p:cNvPr id="6" name="Slide Number Placeholder 5"/>
          <p:cNvSpPr>
            <a:spLocks noGrp="1"/>
          </p:cNvSpPr>
          <p:nvPr>
            <p:ph type="sldNum" sz="quarter" idx="11"/>
          </p:nvPr>
        </p:nvSpPr>
        <p:spPr/>
        <p:txBody>
          <a:bodyPr/>
          <a:lstStyle/>
          <a:p>
            <a:pPr>
              <a:defRPr/>
            </a:pPr>
            <a:fld id="{4E6927D3-4890-493D-A5F5-B6C6C6AED017}" type="slidenum">
              <a:rPr lang="en-US" smtClean="0"/>
              <a:pPr>
                <a:defRPr/>
              </a:pPr>
              <a:t>8</a:t>
            </a:fld>
            <a:endParaRPr lang="en-US"/>
          </a:p>
        </p:txBody>
      </p:sp>
    </p:spTree>
    <p:extLst>
      <p:ext uri="{BB962C8B-B14F-4D97-AF65-F5344CB8AC3E}">
        <p14:creationId xmlns:p14="http://schemas.microsoft.com/office/powerpoint/2010/main" val="167132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bwMode="auto">
          <a:xfrm>
            <a:off x="1143000" y="0"/>
            <a:ext cx="80010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dirty="0"/>
              <a:t>5.2	Inferior Good</a:t>
            </a:r>
            <a:endParaRPr lang="en-US" altLang="en-US" dirty="0">
              <a:solidFill>
                <a:srgbClr val="002D56"/>
              </a:solidFill>
            </a:endParaRPr>
          </a:p>
        </p:txBody>
      </p:sp>
      <p:sp>
        <p:nvSpPr>
          <p:cNvPr id="45059" name="Text Placeholder 2"/>
          <p:cNvSpPr>
            <a:spLocks noGrp="1"/>
          </p:cNvSpPr>
          <p:nvPr>
            <p:ph sz="half" idx="1"/>
          </p:nvPr>
        </p:nvSpPr>
        <p:spPr>
          <a:xfrm>
            <a:off x="292429" y="5029200"/>
            <a:ext cx="8559143" cy="1192248"/>
          </a:xfrm>
        </p:spPr>
        <p:txBody>
          <a:bodyPr>
            <a:normAutofit/>
          </a:bodyPr>
          <a:lstStyle/>
          <a:p>
            <a:pPr>
              <a:spcBef>
                <a:spcPct val="0"/>
              </a:spcBef>
            </a:pPr>
            <a:r>
              <a:rPr lang="en-US" altLang="en-US" dirty="0"/>
              <a:t>In this diagram, good z is inferior because the quantity purchased decreases as income increases. Here, y is a normal good (as it must be if there are only two goods available), and purchases of y increase as total expenditures increase.</a:t>
            </a:r>
          </a:p>
        </p:txBody>
      </p:sp>
      <p:sp>
        <p:nvSpPr>
          <p:cNvPr id="58" name="Slide Number Placeholder 57"/>
          <p:cNvSpPr>
            <a:spLocks noGrp="1"/>
          </p:cNvSpPr>
          <p:nvPr>
            <p:ph type="sldNum" sz="quarter" idx="11"/>
          </p:nvPr>
        </p:nvSpPr>
        <p:spPr/>
        <p:txBody>
          <a:bodyPr/>
          <a:lstStyle/>
          <a:p>
            <a:pPr>
              <a:defRPr/>
            </a:pPr>
            <a:fld id="{BA55DC15-79DD-4520-92F9-8474FB540D42}" type="slidenum">
              <a:rPr lang="en-US" smtClean="0"/>
              <a:pPr>
                <a:defRPr/>
              </a:pPr>
              <a:t>9</a:t>
            </a:fld>
            <a:endParaRPr lang="en-US" dirty="0"/>
          </a:p>
        </p:txBody>
      </p:sp>
      <p:grpSp>
        <p:nvGrpSpPr>
          <p:cNvPr id="2" name="Group 6"/>
          <p:cNvGrpSpPr>
            <a:grpSpLocks/>
          </p:cNvGrpSpPr>
          <p:nvPr/>
        </p:nvGrpSpPr>
        <p:grpSpPr bwMode="auto">
          <a:xfrm>
            <a:off x="882650" y="1328738"/>
            <a:ext cx="6680200" cy="3432175"/>
            <a:chOff x="881990" y="1055914"/>
            <a:chExt cx="6680295" cy="3431857"/>
          </a:xfrm>
        </p:grpSpPr>
        <p:grpSp>
          <p:nvGrpSpPr>
            <p:cNvPr id="45109" name="Group 29"/>
            <p:cNvGrpSpPr>
              <a:grpSpLocks/>
            </p:cNvGrpSpPr>
            <p:nvPr/>
          </p:nvGrpSpPr>
          <p:grpSpPr bwMode="auto">
            <a:xfrm>
              <a:off x="2481943" y="4118439"/>
              <a:ext cx="5080342" cy="369332"/>
              <a:chOff x="2481943" y="4118439"/>
              <a:chExt cx="5080342" cy="369332"/>
            </a:xfrm>
          </p:grpSpPr>
          <p:sp>
            <p:nvSpPr>
              <p:cNvPr id="45113" name="Line 5"/>
              <p:cNvSpPr>
                <a:spLocks noChangeShapeType="1"/>
              </p:cNvSpPr>
              <p:nvPr/>
            </p:nvSpPr>
            <p:spPr bwMode="auto">
              <a:xfrm>
                <a:off x="2481943" y="4272148"/>
                <a:ext cx="3505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14" name="Text Box 6"/>
              <p:cNvSpPr txBox="1">
                <a:spLocks noChangeArrowheads="1"/>
              </p:cNvSpPr>
              <p:nvPr/>
            </p:nvSpPr>
            <p:spPr bwMode="auto">
              <a:xfrm>
                <a:off x="6082393" y="4118439"/>
                <a:ext cx="14798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Quantity of z</a:t>
                </a:r>
              </a:p>
            </p:txBody>
          </p:sp>
        </p:grpSp>
        <p:grpSp>
          <p:nvGrpSpPr>
            <p:cNvPr id="45110" name="Group 28"/>
            <p:cNvGrpSpPr>
              <a:grpSpLocks/>
            </p:cNvGrpSpPr>
            <p:nvPr/>
          </p:nvGrpSpPr>
          <p:grpSpPr bwMode="auto">
            <a:xfrm>
              <a:off x="881990" y="1055914"/>
              <a:ext cx="1611828" cy="3216233"/>
              <a:chOff x="881990" y="1055914"/>
              <a:chExt cx="1611828" cy="3216233"/>
            </a:xfrm>
          </p:grpSpPr>
          <p:sp>
            <p:nvSpPr>
              <p:cNvPr id="45111" name="Line 4"/>
              <p:cNvSpPr>
                <a:spLocks noChangeShapeType="1"/>
              </p:cNvSpPr>
              <p:nvPr/>
            </p:nvSpPr>
            <p:spPr bwMode="auto">
              <a:xfrm flipH="1">
                <a:off x="2481943" y="1068786"/>
                <a:ext cx="11875" cy="32033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5112" name="Text Box 7"/>
              <p:cNvSpPr txBox="1">
                <a:spLocks noChangeArrowheads="1"/>
              </p:cNvSpPr>
              <p:nvPr/>
            </p:nvSpPr>
            <p:spPr bwMode="auto">
              <a:xfrm>
                <a:off x="881990" y="1055914"/>
                <a:ext cx="146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Quantity of </a:t>
                </a:r>
                <a:r>
                  <a:rPr lang="en-US" altLang="en-US" sz="1800" i="1"/>
                  <a:t>y</a:t>
                </a:r>
                <a:endParaRPr lang="en-US" altLang="en-US" sz="1800"/>
              </a:p>
            </p:txBody>
          </p:sp>
        </p:grpSp>
      </p:grpSp>
      <p:grpSp>
        <p:nvGrpSpPr>
          <p:cNvPr id="6" name="Group 22"/>
          <p:cNvGrpSpPr>
            <a:grpSpLocks/>
          </p:cNvGrpSpPr>
          <p:nvPr/>
        </p:nvGrpSpPr>
        <p:grpSpPr bwMode="auto">
          <a:xfrm>
            <a:off x="2470150" y="1484313"/>
            <a:ext cx="3330575" cy="3054350"/>
            <a:chOff x="2470067" y="1484416"/>
            <a:chExt cx="3330231" cy="3053465"/>
          </a:xfrm>
        </p:grpSpPr>
        <p:sp>
          <p:nvSpPr>
            <p:cNvPr id="45107" name="Line 14"/>
            <p:cNvSpPr>
              <a:spLocks noChangeShapeType="1"/>
            </p:cNvSpPr>
            <p:nvPr/>
          </p:nvSpPr>
          <p:spPr bwMode="auto">
            <a:xfrm>
              <a:off x="2470067" y="1484416"/>
              <a:ext cx="3330231" cy="305346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5108" name="Text Box 28"/>
            <p:cNvSpPr txBox="1">
              <a:spLocks noChangeArrowheads="1"/>
            </p:cNvSpPr>
            <p:nvPr/>
          </p:nvSpPr>
          <p:spPr bwMode="auto">
            <a:xfrm>
              <a:off x="4552018" y="3063309"/>
              <a:ext cx="333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000099"/>
                  </a:solidFill>
                </a:rPr>
                <a:t>I</a:t>
              </a:r>
              <a:r>
                <a:rPr lang="en-US" altLang="en-US" sz="1800" baseline="-25000">
                  <a:solidFill>
                    <a:srgbClr val="000099"/>
                  </a:solidFill>
                </a:rPr>
                <a:t>3</a:t>
              </a:r>
            </a:p>
          </p:txBody>
        </p:sp>
      </p:grpSp>
      <p:grpSp>
        <p:nvGrpSpPr>
          <p:cNvPr id="7" name="Group 34"/>
          <p:cNvGrpSpPr>
            <a:grpSpLocks/>
          </p:cNvGrpSpPr>
          <p:nvPr/>
        </p:nvGrpSpPr>
        <p:grpSpPr bwMode="auto">
          <a:xfrm>
            <a:off x="2449513" y="3173413"/>
            <a:ext cx="1665287" cy="1344612"/>
            <a:chOff x="2450096" y="3173673"/>
            <a:chExt cx="1664703" cy="1343736"/>
          </a:xfrm>
        </p:grpSpPr>
        <p:sp>
          <p:nvSpPr>
            <p:cNvPr id="45105" name="Line 10"/>
            <p:cNvSpPr>
              <a:spLocks noChangeShapeType="1"/>
            </p:cNvSpPr>
            <p:nvPr/>
          </p:nvSpPr>
          <p:spPr bwMode="auto">
            <a:xfrm>
              <a:off x="2481942" y="3173673"/>
              <a:ext cx="1632857" cy="1343736"/>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5106" name="Text Box 28"/>
            <p:cNvSpPr txBox="1">
              <a:spLocks noChangeArrowheads="1"/>
            </p:cNvSpPr>
            <p:nvPr/>
          </p:nvSpPr>
          <p:spPr bwMode="auto">
            <a:xfrm>
              <a:off x="2450096" y="3342709"/>
              <a:ext cx="333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000099"/>
                  </a:solidFill>
                </a:rPr>
                <a:t>I</a:t>
              </a:r>
              <a:r>
                <a:rPr lang="en-US" altLang="en-US" sz="1800" baseline="-25000">
                  <a:solidFill>
                    <a:srgbClr val="000099"/>
                  </a:solidFill>
                </a:rPr>
                <a:t>1</a:t>
              </a:r>
            </a:p>
          </p:txBody>
        </p:sp>
      </p:grpSp>
      <p:grpSp>
        <p:nvGrpSpPr>
          <p:cNvPr id="8" name="Group 37"/>
          <p:cNvGrpSpPr>
            <a:grpSpLocks/>
          </p:cNvGrpSpPr>
          <p:nvPr/>
        </p:nvGrpSpPr>
        <p:grpSpPr bwMode="auto">
          <a:xfrm>
            <a:off x="2505075" y="2062163"/>
            <a:ext cx="2470150" cy="2468562"/>
            <a:chOff x="2504523" y="2061823"/>
            <a:chExt cx="2470086" cy="2469234"/>
          </a:xfrm>
        </p:grpSpPr>
        <p:sp>
          <p:nvSpPr>
            <p:cNvPr id="45103" name="Line 21"/>
            <p:cNvSpPr>
              <a:spLocks noChangeShapeType="1"/>
            </p:cNvSpPr>
            <p:nvPr/>
          </p:nvSpPr>
          <p:spPr bwMode="auto">
            <a:xfrm>
              <a:off x="2507343" y="2391229"/>
              <a:ext cx="2467266" cy="213982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5104" name="Text Box 28"/>
            <p:cNvSpPr txBox="1">
              <a:spLocks noChangeArrowheads="1"/>
            </p:cNvSpPr>
            <p:nvPr/>
          </p:nvSpPr>
          <p:spPr bwMode="auto">
            <a:xfrm>
              <a:off x="2504523" y="2061823"/>
              <a:ext cx="333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solidFill>
                    <a:srgbClr val="000099"/>
                  </a:solidFill>
                </a:rPr>
                <a:t>I</a:t>
              </a:r>
              <a:r>
                <a:rPr lang="en-US" altLang="en-US" sz="1800" baseline="-25000">
                  <a:solidFill>
                    <a:srgbClr val="000099"/>
                  </a:solidFill>
                </a:rPr>
                <a:t>2</a:t>
              </a:r>
            </a:p>
          </p:txBody>
        </p:sp>
      </p:grpSp>
      <p:grpSp>
        <p:nvGrpSpPr>
          <p:cNvPr id="9" name="Group 59"/>
          <p:cNvGrpSpPr>
            <a:grpSpLocks/>
          </p:cNvGrpSpPr>
          <p:nvPr/>
        </p:nvGrpSpPr>
        <p:grpSpPr bwMode="auto">
          <a:xfrm>
            <a:off x="2695575" y="1385888"/>
            <a:ext cx="4225925" cy="1470025"/>
            <a:chOff x="2838734" y="1678676"/>
            <a:chExt cx="4225898" cy="1470385"/>
          </a:xfrm>
        </p:grpSpPr>
        <p:sp>
          <p:nvSpPr>
            <p:cNvPr id="45101" name="Text Box 28"/>
            <p:cNvSpPr txBox="1">
              <a:spLocks noChangeArrowheads="1"/>
            </p:cNvSpPr>
            <p:nvPr/>
          </p:nvSpPr>
          <p:spPr bwMode="auto">
            <a:xfrm>
              <a:off x="6628294" y="2779729"/>
              <a:ext cx="436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solidFill>
                    <a:srgbClr val="C00000"/>
                  </a:solidFill>
                </a:rPr>
                <a:t>U</a:t>
              </a:r>
              <a:r>
                <a:rPr lang="en-US" altLang="en-US" sz="1800" baseline="-25000" dirty="0">
                  <a:solidFill>
                    <a:srgbClr val="C00000"/>
                  </a:solidFill>
                </a:rPr>
                <a:t>3</a:t>
              </a:r>
            </a:p>
          </p:txBody>
        </p:sp>
        <p:sp>
          <p:nvSpPr>
            <p:cNvPr id="45102" name="Freeform 58"/>
            <p:cNvSpPr>
              <a:spLocks/>
            </p:cNvSpPr>
            <p:nvPr/>
          </p:nvSpPr>
          <p:spPr bwMode="auto">
            <a:xfrm>
              <a:off x="2838734" y="1678676"/>
              <a:ext cx="3725839" cy="1378424"/>
            </a:xfrm>
            <a:custGeom>
              <a:avLst/>
              <a:gdLst>
                <a:gd name="T0" fmla="*/ 0 w 3725839"/>
                <a:gd name="T1" fmla="*/ 0 h 1378424"/>
                <a:gd name="T2" fmla="*/ 3725839 w 3725839"/>
                <a:gd name="T3" fmla="*/ 1378424 h 1378424"/>
                <a:gd name="T4" fmla="*/ 0 60000 65536"/>
                <a:gd name="T5" fmla="*/ 0 60000 65536"/>
                <a:gd name="T6" fmla="*/ 0 w 3725839"/>
                <a:gd name="T7" fmla="*/ 0 h 1378424"/>
                <a:gd name="T8" fmla="*/ 3725839 w 3725839"/>
                <a:gd name="T9" fmla="*/ 1378424 h 1378424"/>
              </a:gdLst>
              <a:ahLst/>
              <a:cxnLst>
                <a:cxn ang="T4">
                  <a:pos x="T0" y="T1"/>
                </a:cxn>
                <a:cxn ang="T5">
                  <a:pos x="T2" y="T3"/>
                </a:cxn>
              </a:cxnLst>
              <a:rect l="T6" t="T7" r="T8" b="T9"/>
              <a:pathLst>
                <a:path w="3725839" h="1378424">
                  <a:moveTo>
                    <a:pt x="0" y="0"/>
                  </a:moveTo>
                  <a:cubicBezTo>
                    <a:pt x="245660" y="882555"/>
                    <a:pt x="1119116" y="1342030"/>
                    <a:pt x="3725839" y="1378424"/>
                  </a:cubicBezTo>
                </a:path>
              </a:pathLst>
            </a:custGeom>
            <a:noFill/>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0" name="Group 62"/>
          <p:cNvGrpSpPr>
            <a:grpSpLocks/>
          </p:cNvGrpSpPr>
          <p:nvPr/>
        </p:nvGrpSpPr>
        <p:grpSpPr bwMode="auto">
          <a:xfrm>
            <a:off x="2984500" y="2465388"/>
            <a:ext cx="4219575" cy="1450975"/>
            <a:chOff x="2845558" y="1699148"/>
            <a:chExt cx="4219074" cy="1449913"/>
          </a:xfrm>
        </p:grpSpPr>
        <p:sp>
          <p:nvSpPr>
            <p:cNvPr id="45099" name="Text Box 28"/>
            <p:cNvSpPr txBox="1">
              <a:spLocks noChangeArrowheads="1"/>
            </p:cNvSpPr>
            <p:nvPr/>
          </p:nvSpPr>
          <p:spPr bwMode="auto">
            <a:xfrm>
              <a:off x="6628294" y="2779729"/>
              <a:ext cx="436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solidFill>
                    <a:srgbClr val="C00000"/>
                  </a:solidFill>
                </a:rPr>
                <a:t>U</a:t>
              </a:r>
              <a:r>
                <a:rPr lang="en-US" altLang="en-US" sz="1800" baseline="-25000" dirty="0">
                  <a:solidFill>
                    <a:srgbClr val="C00000"/>
                  </a:solidFill>
                </a:rPr>
                <a:t>2</a:t>
              </a:r>
            </a:p>
          </p:txBody>
        </p:sp>
        <p:sp>
          <p:nvSpPr>
            <p:cNvPr id="45100" name="Freeform 64"/>
            <p:cNvSpPr>
              <a:spLocks/>
            </p:cNvSpPr>
            <p:nvPr/>
          </p:nvSpPr>
          <p:spPr bwMode="auto">
            <a:xfrm>
              <a:off x="2845558" y="1699148"/>
              <a:ext cx="3725839" cy="1378424"/>
            </a:xfrm>
            <a:custGeom>
              <a:avLst/>
              <a:gdLst>
                <a:gd name="T0" fmla="*/ 0 w 3725839"/>
                <a:gd name="T1" fmla="*/ 0 h 1378424"/>
                <a:gd name="T2" fmla="*/ 3725839 w 3725839"/>
                <a:gd name="T3" fmla="*/ 1378424 h 1378424"/>
                <a:gd name="T4" fmla="*/ 0 60000 65536"/>
                <a:gd name="T5" fmla="*/ 0 60000 65536"/>
                <a:gd name="T6" fmla="*/ 0 w 3725839"/>
                <a:gd name="T7" fmla="*/ 0 h 1378424"/>
                <a:gd name="T8" fmla="*/ 3725839 w 3725839"/>
                <a:gd name="T9" fmla="*/ 1378424 h 1378424"/>
              </a:gdLst>
              <a:ahLst/>
              <a:cxnLst>
                <a:cxn ang="T4">
                  <a:pos x="T0" y="T1"/>
                </a:cxn>
                <a:cxn ang="T5">
                  <a:pos x="T2" y="T3"/>
                </a:cxn>
              </a:cxnLst>
              <a:rect l="T6" t="T7" r="T8" b="T9"/>
              <a:pathLst>
                <a:path w="3725839" h="1378424">
                  <a:moveTo>
                    <a:pt x="0" y="0"/>
                  </a:moveTo>
                  <a:cubicBezTo>
                    <a:pt x="245660" y="882555"/>
                    <a:pt x="1119116" y="1342030"/>
                    <a:pt x="3725839" y="1378424"/>
                  </a:cubicBezTo>
                </a:path>
              </a:pathLst>
            </a:custGeom>
            <a:noFill/>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1" name="Group 49"/>
          <p:cNvGrpSpPr>
            <a:grpSpLocks/>
          </p:cNvGrpSpPr>
          <p:nvPr/>
        </p:nvGrpSpPr>
        <p:grpSpPr bwMode="auto">
          <a:xfrm>
            <a:off x="2122488" y="2957513"/>
            <a:ext cx="1514475" cy="1884362"/>
            <a:chOff x="2123256" y="2684609"/>
            <a:chExt cx="1514224" cy="1884548"/>
          </a:xfrm>
        </p:grpSpPr>
        <p:grpSp>
          <p:nvGrpSpPr>
            <p:cNvPr id="45091" name="Group 55"/>
            <p:cNvGrpSpPr>
              <a:grpSpLocks/>
            </p:cNvGrpSpPr>
            <p:nvPr/>
          </p:nvGrpSpPr>
          <p:grpSpPr bwMode="auto">
            <a:xfrm>
              <a:off x="3252438" y="2913629"/>
              <a:ext cx="385042" cy="1655528"/>
              <a:chOff x="3252438" y="2913629"/>
              <a:chExt cx="385042" cy="1655528"/>
            </a:xfrm>
          </p:grpSpPr>
          <p:sp>
            <p:nvSpPr>
              <p:cNvPr id="45097" name="Text Box 19"/>
              <p:cNvSpPr txBox="1">
                <a:spLocks noChangeArrowheads="1"/>
              </p:cNvSpPr>
              <p:nvPr/>
            </p:nvSpPr>
            <p:spPr bwMode="auto">
              <a:xfrm>
                <a:off x="3252438" y="4199825"/>
                <a:ext cx="3850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z</a:t>
                </a:r>
                <a:r>
                  <a:rPr lang="en-US" altLang="en-US" sz="1800" baseline="-25000"/>
                  <a:t>2</a:t>
                </a:r>
              </a:p>
            </p:txBody>
          </p:sp>
          <p:cxnSp>
            <p:nvCxnSpPr>
              <p:cNvPr id="45098" name="Straight Connector 57"/>
              <p:cNvCxnSpPr>
                <a:cxnSpLocks noChangeShapeType="1"/>
              </p:cNvCxnSpPr>
              <p:nvPr/>
            </p:nvCxnSpPr>
            <p:spPr bwMode="auto">
              <a:xfrm rot="16200000" flipH="1">
                <a:off x="2704867" y="3579764"/>
                <a:ext cx="1338605" cy="6336"/>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45092" name="Group 58"/>
            <p:cNvGrpSpPr>
              <a:grpSpLocks/>
            </p:cNvGrpSpPr>
            <p:nvPr/>
          </p:nvGrpSpPr>
          <p:grpSpPr bwMode="auto">
            <a:xfrm>
              <a:off x="2123256" y="2684609"/>
              <a:ext cx="1295022" cy="369332"/>
              <a:chOff x="2123256" y="2684609"/>
              <a:chExt cx="1295022" cy="369332"/>
            </a:xfrm>
          </p:grpSpPr>
          <p:sp>
            <p:nvSpPr>
              <p:cNvPr id="45093" name="Oval 18"/>
              <p:cNvSpPr>
                <a:spLocks noChangeArrowheads="1"/>
              </p:cNvSpPr>
              <p:nvPr/>
            </p:nvSpPr>
            <p:spPr bwMode="auto">
              <a:xfrm>
                <a:off x="3342078" y="2825157"/>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nvGrpSpPr>
              <p:cNvPr id="45094" name="Group 52"/>
              <p:cNvGrpSpPr>
                <a:grpSpLocks/>
              </p:cNvGrpSpPr>
              <p:nvPr/>
            </p:nvGrpSpPr>
            <p:grpSpPr bwMode="auto">
              <a:xfrm>
                <a:off x="2123256" y="2684609"/>
                <a:ext cx="1247741" cy="369332"/>
                <a:chOff x="2123256" y="2684609"/>
                <a:chExt cx="1247741" cy="369332"/>
              </a:xfrm>
            </p:grpSpPr>
            <p:sp>
              <p:nvSpPr>
                <p:cNvPr id="45095" name="Text Box 19"/>
                <p:cNvSpPr txBox="1">
                  <a:spLocks noChangeArrowheads="1"/>
                </p:cNvSpPr>
                <p:nvPr/>
              </p:nvSpPr>
              <p:spPr bwMode="auto">
                <a:xfrm>
                  <a:off x="2123256" y="2684609"/>
                  <a:ext cx="3850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y</a:t>
                  </a:r>
                  <a:r>
                    <a:rPr lang="en-US" altLang="en-US" sz="1800" baseline="-25000"/>
                    <a:t>2</a:t>
                  </a:r>
                </a:p>
              </p:txBody>
            </p:sp>
            <p:cxnSp>
              <p:nvCxnSpPr>
                <p:cNvPr id="45096" name="Straight Connector 47"/>
                <p:cNvCxnSpPr>
                  <a:cxnSpLocks noChangeShapeType="1"/>
                </p:cNvCxnSpPr>
                <p:nvPr/>
              </p:nvCxnSpPr>
              <p:spPr bwMode="auto">
                <a:xfrm rot="10800000" flipV="1">
                  <a:off x="2481943" y="2852210"/>
                  <a:ext cx="889054" cy="571"/>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grpSp>
      <p:grpSp>
        <p:nvGrpSpPr>
          <p:cNvPr id="15" name="Group 25"/>
          <p:cNvGrpSpPr>
            <a:grpSpLocks/>
          </p:cNvGrpSpPr>
          <p:nvPr/>
        </p:nvGrpSpPr>
        <p:grpSpPr bwMode="auto">
          <a:xfrm>
            <a:off x="2130425" y="1843088"/>
            <a:ext cx="1163638" cy="2998787"/>
            <a:chOff x="2130260" y="1570678"/>
            <a:chExt cx="1164263" cy="2998479"/>
          </a:xfrm>
        </p:grpSpPr>
        <p:grpSp>
          <p:nvGrpSpPr>
            <p:cNvPr id="45083" name="Group 56"/>
            <p:cNvGrpSpPr>
              <a:grpSpLocks/>
            </p:cNvGrpSpPr>
            <p:nvPr/>
          </p:nvGrpSpPr>
          <p:grpSpPr bwMode="auto">
            <a:xfrm>
              <a:off x="2909481" y="1708207"/>
              <a:ext cx="385042" cy="2860950"/>
              <a:chOff x="2909481" y="1708207"/>
              <a:chExt cx="385042" cy="2860950"/>
            </a:xfrm>
          </p:grpSpPr>
          <p:sp>
            <p:nvSpPr>
              <p:cNvPr id="45089" name="Text Box 19"/>
              <p:cNvSpPr txBox="1">
                <a:spLocks noChangeArrowheads="1"/>
              </p:cNvSpPr>
              <p:nvPr/>
            </p:nvSpPr>
            <p:spPr bwMode="auto">
              <a:xfrm>
                <a:off x="2909481" y="4199825"/>
                <a:ext cx="3850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z</a:t>
                </a:r>
                <a:r>
                  <a:rPr lang="en-US" altLang="en-US" sz="1800" baseline="-25000"/>
                  <a:t>3</a:t>
                </a:r>
              </a:p>
            </p:txBody>
          </p:sp>
          <p:cxnSp>
            <p:nvCxnSpPr>
              <p:cNvPr id="45090" name="Straight Connector 33"/>
              <p:cNvCxnSpPr>
                <a:cxnSpLocks noChangeShapeType="1"/>
              </p:cNvCxnSpPr>
              <p:nvPr/>
            </p:nvCxnSpPr>
            <p:spPr bwMode="auto">
              <a:xfrm rot="-5400000" flipH="1" flipV="1">
                <a:off x="1801516" y="2999860"/>
                <a:ext cx="2583419" cy="113"/>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45084" name="Group 57"/>
            <p:cNvGrpSpPr>
              <a:grpSpLocks/>
            </p:cNvGrpSpPr>
            <p:nvPr/>
          </p:nvGrpSpPr>
          <p:grpSpPr bwMode="auto">
            <a:xfrm>
              <a:off x="2130260" y="1570678"/>
              <a:ext cx="1001122" cy="369332"/>
              <a:chOff x="2130260" y="1570678"/>
              <a:chExt cx="1001122" cy="369332"/>
            </a:xfrm>
          </p:grpSpPr>
          <p:sp>
            <p:nvSpPr>
              <p:cNvPr id="45085" name="Oval 24"/>
              <p:cNvSpPr>
                <a:spLocks noChangeArrowheads="1"/>
              </p:cNvSpPr>
              <p:nvPr/>
            </p:nvSpPr>
            <p:spPr bwMode="auto">
              <a:xfrm>
                <a:off x="3055182" y="1723054"/>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nvGrpSpPr>
              <p:cNvPr id="45086" name="Group 53"/>
              <p:cNvGrpSpPr>
                <a:grpSpLocks/>
              </p:cNvGrpSpPr>
              <p:nvPr/>
            </p:nvGrpSpPr>
            <p:grpSpPr bwMode="auto">
              <a:xfrm>
                <a:off x="2130260" y="1570678"/>
                <a:ext cx="988862" cy="369332"/>
                <a:chOff x="2130260" y="1570678"/>
                <a:chExt cx="988862" cy="369332"/>
              </a:xfrm>
            </p:grpSpPr>
            <p:sp>
              <p:nvSpPr>
                <p:cNvPr id="45087" name="Text Box 19"/>
                <p:cNvSpPr txBox="1">
                  <a:spLocks noChangeArrowheads="1"/>
                </p:cNvSpPr>
                <p:nvPr/>
              </p:nvSpPr>
              <p:spPr bwMode="auto">
                <a:xfrm>
                  <a:off x="2130260" y="1570678"/>
                  <a:ext cx="3850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y</a:t>
                  </a:r>
                  <a:r>
                    <a:rPr lang="en-US" altLang="en-US" sz="1800" baseline="-25000"/>
                    <a:t>3</a:t>
                  </a:r>
                </a:p>
              </p:txBody>
            </p:sp>
            <p:cxnSp>
              <p:nvCxnSpPr>
                <p:cNvPr id="45088" name="Straight Connector 31"/>
                <p:cNvCxnSpPr>
                  <a:cxnSpLocks noChangeShapeType="1"/>
                </p:cNvCxnSpPr>
                <p:nvPr/>
              </p:nvCxnSpPr>
              <p:spPr bwMode="auto">
                <a:xfrm rot="10800000" flipV="1">
                  <a:off x="2477387" y="1773338"/>
                  <a:ext cx="641735" cy="1359"/>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grpSp>
      <p:grpSp>
        <p:nvGrpSpPr>
          <p:cNvPr id="19" name="Group 67"/>
          <p:cNvGrpSpPr>
            <a:grpSpLocks/>
          </p:cNvGrpSpPr>
          <p:nvPr/>
        </p:nvGrpSpPr>
        <p:grpSpPr bwMode="auto">
          <a:xfrm>
            <a:off x="3395663" y="3784600"/>
            <a:ext cx="2936772" cy="776288"/>
            <a:chOff x="2879677" y="1856097"/>
            <a:chExt cx="2936082" cy="910615"/>
          </a:xfrm>
        </p:grpSpPr>
        <p:sp>
          <p:nvSpPr>
            <p:cNvPr id="45081" name="Text Box 28"/>
            <p:cNvSpPr txBox="1">
              <a:spLocks noChangeArrowheads="1"/>
            </p:cNvSpPr>
            <p:nvPr/>
          </p:nvSpPr>
          <p:spPr bwMode="auto">
            <a:xfrm>
              <a:off x="5379524" y="2258905"/>
              <a:ext cx="436235" cy="43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dirty="0">
                  <a:solidFill>
                    <a:srgbClr val="C00000"/>
                  </a:solidFill>
                </a:rPr>
                <a:t>U</a:t>
              </a:r>
              <a:r>
                <a:rPr lang="en-US" altLang="en-US" sz="1800" baseline="-25000" dirty="0">
                  <a:solidFill>
                    <a:srgbClr val="C00000"/>
                  </a:solidFill>
                </a:rPr>
                <a:t>1</a:t>
              </a:r>
            </a:p>
          </p:txBody>
        </p:sp>
        <p:sp>
          <p:nvSpPr>
            <p:cNvPr id="45082" name="Freeform 69"/>
            <p:cNvSpPr>
              <a:spLocks/>
            </p:cNvSpPr>
            <p:nvPr/>
          </p:nvSpPr>
          <p:spPr bwMode="auto">
            <a:xfrm>
              <a:off x="2879677" y="1856097"/>
              <a:ext cx="2411105" cy="910615"/>
            </a:xfrm>
            <a:custGeom>
              <a:avLst/>
              <a:gdLst>
                <a:gd name="T0" fmla="*/ 0 w 2752188"/>
                <a:gd name="T1" fmla="*/ 0 h 1696277"/>
                <a:gd name="T2" fmla="*/ 1850513 w 2752188"/>
                <a:gd name="T3" fmla="*/ 210944 h 1696277"/>
                <a:gd name="T4" fmla="*/ 0 60000 65536"/>
                <a:gd name="T5" fmla="*/ 0 60000 65536"/>
                <a:gd name="T6" fmla="*/ 0 w 2752188"/>
                <a:gd name="T7" fmla="*/ 0 h 1696277"/>
                <a:gd name="T8" fmla="*/ 2752188 w 2752188"/>
                <a:gd name="T9" fmla="*/ 1696277 h 1696277"/>
              </a:gdLst>
              <a:ahLst/>
              <a:cxnLst>
                <a:cxn ang="T4">
                  <a:pos x="T0" y="T1"/>
                </a:cxn>
                <a:cxn ang="T5">
                  <a:pos x="T2" y="T3"/>
                </a:cxn>
              </a:cxnLst>
              <a:rect l="T6" t="T7" r="T8" b="T9"/>
              <a:pathLst>
                <a:path w="2752188" h="1696277">
                  <a:moveTo>
                    <a:pt x="0" y="0"/>
                  </a:moveTo>
                  <a:cubicBezTo>
                    <a:pt x="432602" y="1696277"/>
                    <a:pt x="1703308" y="1371889"/>
                    <a:pt x="2752188" y="1363495"/>
                  </a:cubicBezTo>
                </a:path>
              </a:pathLst>
            </a:custGeom>
            <a:noFill/>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0" name="Group 40"/>
          <p:cNvGrpSpPr>
            <a:grpSpLocks/>
          </p:cNvGrpSpPr>
          <p:nvPr/>
        </p:nvGrpSpPr>
        <p:grpSpPr bwMode="auto">
          <a:xfrm>
            <a:off x="2119313" y="3900488"/>
            <a:ext cx="1814512" cy="941387"/>
            <a:chOff x="2119627" y="3626899"/>
            <a:chExt cx="1814570" cy="942258"/>
          </a:xfrm>
        </p:grpSpPr>
        <p:grpSp>
          <p:nvGrpSpPr>
            <p:cNvPr id="45073" name="Group 54"/>
            <p:cNvGrpSpPr>
              <a:grpSpLocks/>
            </p:cNvGrpSpPr>
            <p:nvPr/>
          </p:nvGrpSpPr>
          <p:grpSpPr bwMode="auto">
            <a:xfrm>
              <a:off x="3549155" y="3848500"/>
              <a:ext cx="385042" cy="720657"/>
              <a:chOff x="3549155" y="3848500"/>
              <a:chExt cx="385042" cy="720657"/>
            </a:xfrm>
          </p:grpSpPr>
          <p:sp>
            <p:nvSpPr>
              <p:cNvPr id="45079" name="Text Box 19"/>
              <p:cNvSpPr txBox="1">
                <a:spLocks noChangeArrowheads="1"/>
              </p:cNvSpPr>
              <p:nvPr/>
            </p:nvSpPr>
            <p:spPr bwMode="auto">
              <a:xfrm>
                <a:off x="3549155" y="4199825"/>
                <a:ext cx="3850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z</a:t>
                </a:r>
                <a:r>
                  <a:rPr lang="en-US" altLang="en-US" sz="1800" baseline="-25000"/>
                  <a:t>1</a:t>
                </a:r>
              </a:p>
            </p:txBody>
          </p:sp>
          <p:cxnSp>
            <p:nvCxnSpPr>
              <p:cNvPr id="45080" name="Straight Connector 39"/>
              <p:cNvCxnSpPr>
                <a:cxnSpLocks noChangeShapeType="1"/>
              </p:cNvCxnSpPr>
              <p:nvPr/>
            </p:nvCxnSpPr>
            <p:spPr bwMode="auto">
              <a:xfrm rot="5400000">
                <a:off x="3437024" y="4046037"/>
                <a:ext cx="397642" cy="2567"/>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45074" name="Group 59"/>
            <p:cNvGrpSpPr>
              <a:grpSpLocks/>
            </p:cNvGrpSpPr>
            <p:nvPr/>
          </p:nvGrpSpPr>
          <p:grpSpPr bwMode="auto">
            <a:xfrm>
              <a:off x="2119627" y="3626899"/>
              <a:ext cx="1571454" cy="369332"/>
              <a:chOff x="2119627" y="3626899"/>
              <a:chExt cx="1571454" cy="369332"/>
            </a:xfrm>
          </p:grpSpPr>
          <p:sp>
            <p:nvSpPr>
              <p:cNvPr id="45075" name="Oval 25"/>
              <p:cNvSpPr>
                <a:spLocks noChangeArrowheads="1"/>
              </p:cNvSpPr>
              <p:nvPr/>
            </p:nvSpPr>
            <p:spPr bwMode="auto">
              <a:xfrm>
                <a:off x="3614881" y="3795440"/>
                <a:ext cx="76200" cy="76200"/>
              </a:xfrm>
              <a:prstGeom prst="ellipse">
                <a:avLst/>
              </a:prstGeom>
              <a:solidFill>
                <a:schemeClr val="tx1"/>
              </a:solidFill>
              <a:ln w="15875">
                <a:solidFill>
                  <a:schemeClr val="tx1"/>
                </a:solidFill>
                <a:round/>
                <a:headEnd/>
                <a:tailEnd/>
              </a:ln>
            </p:spPr>
            <p:txBody>
              <a:bodyPr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endParaRPr lang="en-US" altLang="en-US"/>
              </a:p>
            </p:txBody>
          </p:sp>
          <p:grpSp>
            <p:nvGrpSpPr>
              <p:cNvPr id="45076" name="Group 51"/>
              <p:cNvGrpSpPr>
                <a:grpSpLocks/>
              </p:cNvGrpSpPr>
              <p:nvPr/>
            </p:nvGrpSpPr>
            <p:grpSpPr bwMode="auto">
              <a:xfrm>
                <a:off x="2119627" y="3626899"/>
                <a:ext cx="1531150" cy="369332"/>
                <a:chOff x="2119627" y="3626899"/>
                <a:chExt cx="1531150" cy="369332"/>
              </a:xfrm>
            </p:grpSpPr>
            <p:sp>
              <p:nvSpPr>
                <p:cNvPr id="45077" name="Text Box 19"/>
                <p:cNvSpPr txBox="1">
                  <a:spLocks noChangeArrowheads="1"/>
                </p:cNvSpPr>
                <p:nvPr/>
              </p:nvSpPr>
              <p:spPr bwMode="auto">
                <a:xfrm>
                  <a:off x="2119627" y="3626899"/>
                  <a:ext cx="3850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3400">
                      <a:solidFill>
                        <a:schemeClr val="tx1"/>
                      </a:solidFill>
                      <a:latin typeface="Arial" charset="0"/>
                      <a:cs typeface="Arial" charset="0"/>
                    </a:defRPr>
                  </a:lvl1pPr>
                  <a:lvl2pPr marL="742950" indent="-285750" eaLnBrk="0" hangingPunct="0">
                    <a:defRPr sz="3400">
                      <a:solidFill>
                        <a:schemeClr val="tx1"/>
                      </a:solidFill>
                      <a:latin typeface="Arial" charset="0"/>
                      <a:cs typeface="Arial" charset="0"/>
                    </a:defRPr>
                  </a:lvl2pPr>
                  <a:lvl3pPr marL="1143000" indent="-228600" eaLnBrk="0" hangingPunct="0">
                    <a:defRPr sz="3400">
                      <a:solidFill>
                        <a:schemeClr val="tx1"/>
                      </a:solidFill>
                      <a:latin typeface="Arial" charset="0"/>
                      <a:cs typeface="Arial" charset="0"/>
                    </a:defRPr>
                  </a:lvl3pPr>
                  <a:lvl4pPr marL="1600200" indent="-228600" eaLnBrk="0" hangingPunct="0">
                    <a:defRPr sz="3400">
                      <a:solidFill>
                        <a:schemeClr val="tx1"/>
                      </a:solidFill>
                      <a:latin typeface="Arial" charset="0"/>
                      <a:cs typeface="Arial" charset="0"/>
                    </a:defRPr>
                  </a:lvl4pPr>
                  <a:lvl5pPr marL="2057400" indent="-228600" eaLnBrk="0" hangingPunct="0">
                    <a:defRPr sz="3400">
                      <a:solidFill>
                        <a:schemeClr val="tx1"/>
                      </a:solidFill>
                      <a:latin typeface="Arial" charset="0"/>
                      <a:cs typeface="Arial" charset="0"/>
                    </a:defRPr>
                  </a:lvl5pPr>
                  <a:lvl6pPr marL="2514600" indent="-228600" eaLnBrk="0" fontAlgn="base" hangingPunct="0">
                    <a:spcBef>
                      <a:spcPct val="0"/>
                    </a:spcBef>
                    <a:spcAft>
                      <a:spcPct val="0"/>
                    </a:spcAft>
                    <a:defRPr sz="3400">
                      <a:solidFill>
                        <a:schemeClr val="tx1"/>
                      </a:solidFill>
                      <a:latin typeface="Arial" charset="0"/>
                      <a:cs typeface="Arial" charset="0"/>
                    </a:defRPr>
                  </a:lvl6pPr>
                  <a:lvl7pPr marL="2971800" indent="-228600" eaLnBrk="0" fontAlgn="base" hangingPunct="0">
                    <a:spcBef>
                      <a:spcPct val="0"/>
                    </a:spcBef>
                    <a:spcAft>
                      <a:spcPct val="0"/>
                    </a:spcAft>
                    <a:defRPr sz="3400">
                      <a:solidFill>
                        <a:schemeClr val="tx1"/>
                      </a:solidFill>
                      <a:latin typeface="Arial" charset="0"/>
                      <a:cs typeface="Arial" charset="0"/>
                    </a:defRPr>
                  </a:lvl7pPr>
                  <a:lvl8pPr marL="3429000" indent="-228600" eaLnBrk="0" fontAlgn="base" hangingPunct="0">
                    <a:spcBef>
                      <a:spcPct val="0"/>
                    </a:spcBef>
                    <a:spcAft>
                      <a:spcPct val="0"/>
                    </a:spcAft>
                    <a:defRPr sz="3400">
                      <a:solidFill>
                        <a:schemeClr val="tx1"/>
                      </a:solidFill>
                      <a:latin typeface="Arial" charset="0"/>
                      <a:cs typeface="Arial" charset="0"/>
                    </a:defRPr>
                  </a:lvl8pPr>
                  <a:lvl9pPr marL="3886200" indent="-228600" eaLnBrk="0" fontAlgn="base" hangingPunct="0">
                    <a:spcBef>
                      <a:spcPct val="0"/>
                    </a:spcBef>
                    <a:spcAft>
                      <a:spcPct val="0"/>
                    </a:spcAft>
                    <a:defRPr sz="3400">
                      <a:solidFill>
                        <a:schemeClr val="tx1"/>
                      </a:solidFill>
                      <a:latin typeface="Arial" charset="0"/>
                      <a:cs typeface="Arial" charset="0"/>
                    </a:defRPr>
                  </a:lvl9pPr>
                </a:lstStyle>
                <a:p>
                  <a:pPr eaLnBrk="1" hangingPunct="1"/>
                  <a:r>
                    <a:rPr lang="en-US" altLang="en-US" sz="1800"/>
                    <a:t>y</a:t>
                  </a:r>
                  <a:r>
                    <a:rPr lang="en-US" altLang="en-US" sz="1800" baseline="-25000"/>
                    <a:t>1</a:t>
                  </a:r>
                </a:p>
              </p:txBody>
            </p:sp>
            <p:cxnSp>
              <p:nvCxnSpPr>
                <p:cNvPr id="45078" name="Straight Connector 46"/>
                <p:cNvCxnSpPr>
                  <a:cxnSpLocks noChangeShapeType="1"/>
                </p:cNvCxnSpPr>
                <p:nvPr/>
              </p:nvCxnSpPr>
              <p:spPr bwMode="auto">
                <a:xfrm rot="10800000">
                  <a:off x="2467220" y="3822223"/>
                  <a:ext cx="1183557" cy="581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grpSp>
    </p:spTree>
    <p:extLst>
      <p:ext uri="{BB962C8B-B14F-4D97-AF65-F5344CB8AC3E}">
        <p14:creationId xmlns:p14="http://schemas.microsoft.com/office/powerpoint/2010/main" val="2146945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nodeType="afterGroup">
                            <p:stCondLst>
                              <p:cond delay="1000"/>
                            </p:stCondLst>
                            <p:childTnLst>
                              <p:par>
                                <p:cTn id="30" presetID="22" presetClass="entr" presetSubtype="8"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nodeType="afterGroup">
                            <p:stCondLst>
                              <p:cond delay="1000"/>
                            </p:stCondLst>
                            <p:childTnLst>
                              <p:par>
                                <p:cTn id="43" presetID="22" presetClass="entr" presetSubtype="8"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45059">
                                            <p:txEl>
                                              <p:pRg st="0" end="0"/>
                                            </p:txEl>
                                          </p:spTgt>
                                        </p:tgtEl>
                                        <p:attrNameLst>
                                          <p:attrName>style.visibility</p:attrName>
                                        </p:attrNameLst>
                                      </p:cBhvr>
                                      <p:to>
                                        <p:strVal val="visible"/>
                                      </p:to>
                                    </p:set>
                                    <p:animEffect transition="in" filter="wipe(left)">
                                      <p:cBhvr>
                                        <p:cTn id="49" dur="500"/>
                                        <p:tgtEl>
                                          <p:spTgt spid="450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theme/theme1.xml><?xml version="1.0" encoding="utf-8"?>
<a:theme xmlns:a="http://schemas.openxmlformats.org/drawingml/2006/main" name="chap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ig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ab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x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extensio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6419</TotalTime>
  <Words>4343</Words>
  <Application>Microsoft Office PowerPoint</Application>
  <PresentationFormat>On-screen Show (4:3)</PresentationFormat>
  <Paragraphs>507</Paragraphs>
  <Slides>47</Slides>
  <Notes>47</Notes>
  <HiddenSlides>0</HiddenSlides>
  <MMClips>0</MMClips>
  <ScaleCrop>false</ScaleCrop>
  <HeadingPairs>
    <vt:vector size="8" baseType="variant">
      <vt:variant>
        <vt:lpstr>Fonts Used</vt:lpstr>
      </vt:variant>
      <vt:variant>
        <vt:i4>5</vt:i4>
      </vt:variant>
      <vt:variant>
        <vt:lpstr>Theme</vt:lpstr>
      </vt:variant>
      <vt:variant>
        <vt:i4>6</vt:i4>
      </vt:variant>
      <vt:variant>
        <vt:lpstr>Embedded OLE Servers</vt:lpstr>
      </vt:variant>
      <vt:variant>
        <vt:i4>1</vt:i4>
      </vt:variant>
      <vt:variant>
        <vt:lpstr>Slide Titles</vt:lpstr>
      </vt:variant>
      <vt:variant>
        <vt:i4>47</vt:i4>
      </vt:variant>
    </vt:vector>
  </HeadingPairs>
  <TitlesOfParts>
    <vt:vector size="59" baseType="lpstr">
      <vt:lpstr>Arial</vt:lpstr>
      <vt:lpstr>Arial Unicode MS</vt:lpstr>
      <vt:lpstr>Calibri</vt:lpstr>
      <vt:lpstr>Cambria Math</vt:lpstr>
      <vt:lpstr>Verdana</vt:lpstr>
      <vt:lpstr>chapter</vt:lpstr>
      <vt:lpstr>main</vt:lpstr>
      <vt:lpstr>figure</vt:lpstr>
      <vt:lpstr>table</vt:lpstr>
      <vt:lpstr>example</vt:lpstr>
      <vt:lpstr>extensions</vt:lpstr>
      <vt:lpstr>Equation</vt:lpstr>
      <vt:lpstr>Demand analysis</vt:lpstr>
      <vt:lpstr>Demand Functions</vt:lpstr>
      <vt:lpstr>Demand Functions</vt:lpstr>
      <vt:lpstr>Demand Functions</vt:lpstr>
      <vt:lpstr>5.1  Homogeneity</vt:lpstr>
      <vt:lpstr>Changes in Income</vt:lpstr>
      <vt:lpstr>5.1 Effect of an Increase in Income on the  Quantities of x and y Chosen</vt:lpstr>
      <vt:lpstr>Changes in Income</vt:lpstr>
      <vt:lpstr>5.2 Inferior Good</vt:lpstr>
      <vt:lpstr>Changes in a Good’s Price</vt:lpstr>
      <vt:lpstr>Changes in a Good’s Price</vt:lpstr>
      <vt:lpstr>Changes in a Good’s Price</vt:lpstr>
      <vt:lpstr>5.3  Income and Substitution Effects</vt:lpstr>
      <vt:lpstr>Changes in a Good’s Price: Normal good</vt:lpstr>
      <vt:lpstr>Changes in a Good’s Price: Inferior good</vt:lpstr>
      <vt:lpstr>Changes in a Good’s Price: Giffen good</vt:lpstr>
      <vt:lpstr>The Individual’s Demand Curve</vt:lpstr>
      <vt:lpstr>5.5 Construction of an Individual’s Demand Curve</vt:lpstr>
      <vt:lpstr>Shifts in the demand curve</vt:lpstr>
      <vt:lpstr>Quantity demanded vs. Demand</vt:lpstr>
      <vt:lpstr>Compensated (HICKSIAN) Demand  Curves and Functions</vt:lpstr>
      <vt:lpstr>Compensated (HICKSIAN) Demand  Curves and Functions</vt:lpstr>
      <vt:lpstr>Compensated (HICKSIAN) Demand  Curves and Functions</vt:lpstr>
      <vt:lpstr>5.6 Construction of a Compensated Demand  Curve</vt:lpstr>
      <vt:lpstr>Compensated (HICKSIAN) Demand  Curves and Functions</vt:lpstr>
      <vt:lpstr>Compensated (HICKSIAN) Demand  Curves and Functions</vt:lpstr>
      <vt:lpstr>5.7 Comparison of Compensated and  Uncompensated Demand Curves</vt:lpstr>
      <vt:lpstr>5.3  Compensated Demand Functions</vt:lpstr>
      <vt:lpstr>Expenditure function: example</vt:lpstr>
      <vt:lpstr>A Mathematical Development of Response to Price Changes</vt:lpstr>
      <vt:lpstr>A Mathematical Development of Response to Price Changes</vt:lpstr>
      <vt:lpstr>A Mathematical Development of Response to Price Changes</vt:lpstr>
      <vt:lpstr>A Mathematical Development of Response to Price Changes</vt:lpstr>
      <vt:lpstr>A Mathematical Development of Response to Price Changes</vt:lpstr>
      <vt:lpstr>Marshallian Demand Elasticities</vt:lpstr>
      <vt:lpstr>Marshallian Demand Elasticities</vt:lpstr>
      <vt:lpstr>Marshallian Demand Elasticities</vt:lpstr>
      <vt:lpstr>Price elasticity of demand</vt:lpstr>
      <vt:lpstr>Price Elasticity of Demand</vt:lpstr>
      <vt:lpstr>Compensated Price Elasticities</vt:lpstr>
      <vt:lpstr>Compensated Price Elasticities</vt:lpstr>
      <vt:lpstr>Compensated Price Elasticities</vt:lpstr>
      <vt:lpstr>Relationships among Demand Elasticities</vt:lpstr>
      <vt:lpstr>Relationships among Demand Elasticities</vt:lpstr>
      <vt:lpstr>Relationships among Demand Elasticities</vt:lpstr>
      <vt:lpstr>Relationships among Demand Elasticities</vt:lpstr>
      <vt:lpstr>Summary</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Debra Ray</cp:lastModifiedBy>
  <cp:revision>294</cp:revision>
  <cp:lastPrinted>2019-10-30T17:02:59Z</cp:lastPrinted>
  <dcterms:created xsi:type="dcterms:W3CDTF">2016-06-05T19:40:39Z</dcterms:created>
  <dcterms:modified xsi:type="dcterms:W3CDTF">2020-01-03T12:02:23Z</dcterms:modified>
</cp:coreProperties>
</file>