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6" r:id="rId4"/>
  </p:sldMasterIdLst>
  <p:sldIdLst>
    <p:sldId id="280" r:id="rId5"/>
    <p:sldId id="281" r:id="rId6"/>
    <p:sldId id="282" r:id="rId7"/>
    <p:sldId id="288" r:id="rId8"/>
    <p:sldId id="283" r:id="rId9"/>
    <p:sldId id="287" r:id="rId10"/>
    <p:sldId id="284" r:id="rId11"/>
    <p:sldId id="285" r:id="rId12"/>
    <p:sldId id="286" r:id="rId13"/>
    <p:sldId id="290" r:id="rId14"/>
    <p:sldId id="292" r:id="rId15"/>
    <p:sldId id="291" r:id="rId16"/>
    <p:sldId id="28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4619" autoAdjust="0"/>
  </p:normalViewPr>
  <p:slideViewPr>
    <p:cSldViewPr snapToGrid="0">
      <p:cViewPr varScale="1">
        <p:scale>
          <a:sx n="62" d="100"/>
          <a:sy n="62" d="100"/>
        </p:scale>
        <p:origin x="48" y="89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A222731-7249-471D-845D-7E9CD10B13E8}" type="doc">
      <dgm:prSet loTypeId="urn:microsoft.com/office/officeart/2017/3/layout/DropPinTimeline" loCatId="process" qsTypeId="urn:microsoft.com/office/officeart/2005/8/quickstyle/simple1" qsCatId="simple" csTypeId="urn:microsoft.com/office/officeart/2005/8/colors/colorful2" csCatId="colorful" phldr="1"/>
      <dgm:spPr/>
      <dgm:t>
        <a:bodyPr/>
        <a:lstStyle/>
        <a:p>
          <a:endParaRPr lang="en-US"/>
        </a:p>
      </dgm:t>
    </dgm:pt>
    <dgm:pt modelId="{E8915BB0-6343-488E-B224-0FF218DCF1F3}">
      <dgm:prSet/>
      <dgm:spPr/>
      <dgm:t>
        <a:bodyPr/>
        <a:lstStyle/>
        <a:p>
          <a:pPr>
            <a:defRPr b="1"/>
          </a:pPr>
          <a:r>
            <a:rPr lang="en-US"/>
            <a:t>2000–2002</a:t>
          </a:r>
        </a:p>
      </dgm:t>
    </dgm:pt>
    <dgm:pt modelId="{2B166998-AF82-42C9-A0C0-892FE55FB8B4}" type="parTrans" cxnId="{7B18A484-0CD9-4820-A5FD-66A4DCE08FAA}">
      <dgm:prSet/>
      <dgm:spPr/>
      <dgm:t>
        <a:bodyPr/>
        <a:lstStyle/>
        <a:p>
          <a:endParaRPr lang="en-US"/>
        </a:p>
      </dgm:t>
    </dgm:pt>
    <dgm:pt modelId="{F1B915A4-3083-4FB0-95B0-1192D8F8C6CA}" type="sibTrans" cxnId="{7B18A484-0CD9-4820-A5FD-66A4DCE08FAA}">
      <dgm:prSet/>
      <dgm:spPr/>
      <dgm:t>
        <a:bodyPr/>
        <a:lstStyle/>
        <a:p>
          <a:endParaRPr lang="en-US"/>
        </a:p>
      </dgm:t>
    </dgm:pt>
    <dgm:pt modelId="{2B05C451-155E-4CB2-AEFE-A7A3BF74B433}">
      <dgm:prSet/>
      <dgm:spPr/>
      <dgm:t>
        <a:bodyPr/>
        <a:lstStyle/>
        <a:p>
          <a:r>
            <a:rPr lang="en-US"/>
            <a:t>Instead Saudi Arabia production fell and U.S. corporate profits dropped. Then, Saudi Arabia production rebounded alongside U.S. corporate profits between 2003 - 2005.</a:t>
          </a:r>
        </a:p>
      </dgm:t>
    </dgm:pt>
    <dgm:pt modelId="{44F58263-D450-42C0-8631-D341227255C1}" type="parTrans" cxnId="{7818698C-589B-422B-85AE-67CFA78403DB}">
      <dgm:prSet/>
      <dgm:spPr/>
      <dgm:t>
        <a:bodyPr/>
        <a:lstStyle/>
        <a:p>
          <a:endParaRPr lang="en-US"/>
        </a:p>
      </dgm:t>
    </dgm:pt>
    <dgm:pt modelId="{9870786D-9D5A-438F-8B58-14D1B16AB269}" type="sibTrans" cxnId="{7818698C-589B-422B-85AE-67CFA78403DB}">
      <dgm:prSet/>
      <dgm:spPr/>
      <dgm:t>
        <a:bodyPr/>
        <a:lstStyle/>
        <a:p>
          <a:endParaRPr lang="en-US"/>
        </a:p>
      </dgm:t>
    </dgm:pt>
    <dgm:pt modelId="{BB0330FD-3BDD-448A-823A-3A994638CB4B}">
      <dgm:prSet/>
      <dgm:spPr/>
      <dgm:t>
        <a:bodyPr/>
        <a:lstStyle/>
        <a:p>
          <a:pPr>
            <a:defRPr b="1"/>
          </a:pPr>
          <a:r>
            <a:rPr lang="en-US"/>
            <a:t>2009–2010</a:t>
          </a:r>
        </a:p>
      </dgm:t>
    </dgm:pt>
    <dgm:pt modelId="{3C724F2C-5AEE-4C48-AC83-FD1EE574FF3A}" type="parTrans" cxnId="{A25C7963-2FC0-477D-925B-B0B1CB13FE1E}">
      <dgm:prSet/>
      <dgm:spPr/>
      <dgm:t>
        <a:bodyPr/>
        <a:lstStyle/>
        <a:p>
          <a:endParaRPr lang="en-US"/>
        </a:p>
      </dgm:t>
    </dgm:pt>
    <dgm:pt modelId="{49BC0C28-B54A-4565-A869-3376042FA348}" type="sibTrans" cxnId="{A25C7963-2FC0-477D-925B-B0B1CB13FE1E}">
      <dgm:prSet/>
      <dgm:spPr/>
      <dgm:t>
        <a:bodyPr/>
        <a:lstStyle/>
        <a:p>
          <a:endParaRPr lang="en-US"/>
        </a:p>
      </dgm:t>
    </dgm:pt>
    <dgm:pt modelId="{DFA372AB-A10E-4556-B905-208CAEF857CA}">
      <dgm:prSet/>
      <dgm:spPr/>
      <dgm:t>
        <a:bodyPr/>
        <a:lstStyle/>
        <a:p>
          <a:r>
            <a:rPr lang="en-US"/>
            <a:t>Saudi Arabia oil production fell sharply. This sharp drop in oil production accompanied a sharp drop in USA corporate profits.</a:t>
          </a:r>
        </a:p>
      </dgm:t>
    </dgm:pt>
    <dgm:pt modelId="{D41970B5-4E97-498A-A25C-3B030B204A9E}" type="parTrans" cxnId="{5E14FA1C-9F6D-4BA3-92BE-61C5D82E8DEF}">
      <dgm:prSet/>
      <dgm:spPr/>
      <dgm:t>
        <a:bodyPr/>
        <a:lstStyle/>
        <a:p>
          <a:endParaRPr lang="en-US"/>
        </a:p>
      </dgm:t>
    </dgm:pt>
    <dgm:pt modelId="{D33CD5F1-1C01-4873-8A1B-7D2D7C53EFC7}" type="sibTrans" cxnId="{5E14FA1C-9F6D-4BA3-92BE-61C5D82E8DEF}">
      <dgm:prSet/>
      <dgm:spPr/>
      <dgm:t>
        <a:bodyPr/>
        <a:lstStyle/>
        <a:p>
          <a:endParaRPr lang="en-US"/>
        </a:p>
      </dgm:t>
    </dgm:pt>
    <dgm:pt modelId="{36B58A29-F785-4105-AF66-6006B41F6503}" type="pres">
      <dgm:prSet presAssocID="{BA222731-7249-471D-845D-7E9CD10B13E8}" presName="root" presStyleCnt="0">
        <dgm:presLayoutVars>
          <dgm:chMax/>
          <dgm:chPref/>
          <dgm:animLvl val="lvl"/>
        </dgm:presLayoutVars>
      </dgm:prSet>
      <dgm:spPr/>
    </dgm:pt>
    <dgm:pt modelId="{E4BF2E01-9E15-4C19-A687-B362FEA4A16B}" type="pres">
      <dgm:prSet presAssocID="{BA222731-7249-471D-845D-7E9CD10B13E8}" presName="divider" presStyleLbl="fgAcc1" presStyleIdx="0" presStyleCnt="3"/>
      <dgm:spPr>
        <a:solidFill>
          <a:schemeClr val="lt1">
            <a:alpha val="90000"/>
            <a:hueOff val="0"/>
            <a:satOff val="0"/>
            <a:lumOff val="0"/>
            <a:alphaOff val="0"/>
          </a:schemeClr>
        </a:solidFill>
        <a:ln w="19050" cap="flat" cmpd="sng" algn="ctr">
          <a:solidFill>
            <a:schemeClr val="accent2">
              <a:hueOff val="0"/>
              <a:satOff val="0"/>
              <a:lumOff val="0"/>
              <a:alphaOff val="0"/>
            </a:schemeClr>
          </a:solidFill>
          <a:prstDash val="solid"/>
          <a:miter lim="800000"/>
          <a:tailEnd type="triangle" w="lg" len="lg"/>
        </a:ln>
        <a:effectLst/>
      </dgm:spPr>
    </dgm:pt>
    <dgm:pt modelId="{499AC4EB-EA27-4E52-AA63-5690A9BBB1F9}" type="pres">
      <dgm:prSet presAssocID="{BA222731-7249-471D-845D-7E9CD10B13E8}" presName="nodes" presStyleCnt="0">
        <dgm:presLayoutVars>
          <dgm:chMax/>
          <dgm:chPref/>
          <dgm:animLvl val="lvl"/>
        </dgm:presLayoutVars>
      </dgm:prSet>
      <dgm:spPr/>
    </dgm:pt>
    <dgm:pt modelId="{9B9A38F3-B1EE-48AE-8C8D-D2C13456F8E4}" type="pres">
      <dgm:prSet presAssocID="{E8915BB0-6343-488E-B224-0FF218DCF1F3}" presName="composite1" presStyleCnt="0"/>
      <dgm:spPr/>
    </dgm:pt>
    <dgm:pt modelId="{6DAC2875-8903-4CC6-A5EF-EAAB08124EEE}" type="pres">
      <dgm:prSet presAssocID="{E8915BB0-6343-488E-B224-0FF218DCF1F3}" presName="ConnectorPoint1" presStyleLbl="lnNode1" presStyleIdx="0" presStyleCnt="2"/>
      <dgm:spPr/>
    </dgm:pt>
    <dgm:pt modelId="{A499239A-42A0-4774-911F-D50754AA2703}" type="pres">
      <dgm:prSet presAssocID="{E8915BB0-6343-488E-B224-0FF218DCF1F3}" presName="DropPinPlaceHolder1" presStyleCnt="0"/>
      <dgm:spPr/>
    </dgm:pt>
    <dgm:pt modelId="{33B2B789-0346-4D4C-AA28-5D911D443D65}" type="pres">
      <dgm:prSet presAssocID="{E8915BB0-6343-488E-B224-0FF218DCF1F3}" presName="DropPin1" presStyleLbl="alignNode1" presStyleIdx="0" presStyleCnt="2"/>
      <dgm:spPr/>
    </dgm:pt>
    <dgm:pt modelId="{0C46EAD0-F25A-43E2-9051-42482CC347E7}" type="pres">
      <dgm:prSet presAssocID="{E8915BB0-6343-488E-B224-0FF218DCF1F3}" presName="Ellipse1" presStyleLbl="fgAcc1" presStyleIdx="1" presStyleCnt="3"/>
      <dgm:spPr>
        <a:solidFill>
          <a:schemeClr val="lt1">
            <a:alpha val="90000"/>
            <a:hueOff val="0"/>
            <a:satOff val="0"/>
            <a:lumOff val="0"/>
            <a:alphaOff val="0"/>
          </a:schemeClr>
        </a:solidFill>
        <a:ln w="12700" cap="flat" cmpd="sng" algn="ctr">
          <a:noFill/>
          <a:prstDash val="solid"/>
          <a:miter lim="800000"/>
        </a:ln>
        <a:effectLst/>
      </dgm:spPr>
    </dgm:pt>
    <dgm:pt modelId="{2A7BFC0B-BA7B-4606-AA4F-956A15628887}" type="pres">
      <dgm:prSet presAssocID="{E8915BB0-6343-488E-B224-0FF218DCF1F3}" presName="L2TextContainer1" presStyleLbl="revTx" presStyleIdx="0" presStyleCnt="4">
        <dgm:presLayoutVars>
          <dgm:bulletEnabled val="1"/>
        </dgm:presLayoutVars>
      </dgm:prSet>
      <dgm:spPr/>
    </dgm:pt>
    <dgm:pt modelId="{EC391EAA-C4FE-4AD4-B5B0-776A3B207B38}" type="pres">
      <dgm:prSet presAssocID="{E8915BB0-6343-488E-B224-0FF218DCF1F3}" presName="L1TextContainer1" presStyleLbl="revTx" presStyleIdx="1" presStyleCnt="4">
        <dgm:presLayoutVars>
          <dgm:chMax val="1"/>
          <dgm:chPref val="1"/>
          <dgm:bulletEnabled val="1"/>
        </dgm:presLayoutVars>
      </dgm:prSet>
      <dgm:spPr/>
    </dgm:pt>
    <dgm:pt modelId="{B6108AB0-8D19-488E-892F-D42ABDB3CF43}" type="pres">
      <dgm:prSet presAssocID="{E8915BB0-6343-488E-B224-0FF218DCF1F3}" presName="ConnectLine1" presStyleLbl="sibTrans1D1" presStyleIdx="0" presStyleCnt="2"/>
      <dgm:spPr>
        <a:noFill/>
        <a:ln w="12700" cap="flat" cmpd="sng" algn="ctr">
          <a:solidFill>
            <a:schemeClr val="accent2">
              <a:hueOff val="0"/>
              <a:satOff val="0"/>
              <a:lumOff val="0"/>
              <a:alphaOff val="0"/>
            </a:schemeClr>
          </a:solidFill>
          <a:prstDash val="dash"/>
          <a:miter lim="800000"/>
        </a:ln>
        <a:effectLst/>
      </dgm:spPr>
    </dgm:pt>
    <dgm:pt modelId="{E3A211FA-5DB3-4C43-8821-8AB5FA07F8D4}" type="pres">
      <dgm:prSet presAssocID="{E8915BB0-6343-488E-B224-0FF218DCF1F3}" presName="EmptyPlaceHolder1" presStyleCnt="0"/>
      <dgm:spPr/>
    </dgm:pt>
    <dgm:pt modelId="{82FA912E-B56D-4B41-8FF4-42A88758DC4E}" type="pres">
      <dgm:prSet presAssocID="{F1B915A4-3083-4FB0-95B0-1192D8F8C6CA}" presName="spaceBetweenRectangles1" presStyleCnt="0"/>
      <dgm:spPr/>
    </dgm:pt>
    <dgm:pt modelId="{AE26E7DE-A74F-4B04-BBBC-F060E9EC615C}" type="pres">
      <dgm:prSet presAssocID="{BB0330FD-3BDD-448A-823A-3A994638CB4B}" presName="composite1" presStyleCnt="0"/>
      <dgm:spPr/>
    </dgm:pt>
    <dgm:pt modelId="{0F5B71A1-B797-4BC5-9BB7-2732AF339D38}" type="pres">
      <dgm:prSet presAssocID="{BB0330FD-3BDD-448A-823A-3A994638CB4B}" presName="ConnectorPoint1" presStyleLbl="lnNode1" presStyleIdx="1" presStyleCnt="2"/>
      <dgm:spPr/>
    </dgm:pt>
    <dgm:pt modelId="{56B5082A-1A65-495C-BC74-5D39002D1A0E}" type="pres">
      <dgm:prSet presAssocID="{BB0330FD-3BDD-448A-823A-3A994638CB4B}" presName="DropPinPlaceHolder1" presStyleCnt="0"/>
      <dgm:spPr/>
    </dgm:pt>
    <dgm:pt modelId="{84B65D69-B451-49B6-88CB-F1945104D6F1}" type="pres">
      <dgm:prSet presAssocID="{BB0330FD-3BDD-448A-823A-3A994638CB4B}" presName="DropPin1" presStyleLbl="alignNode1" presStyleIdx="1" presStyleCnt="2"/>
      <dgm:spPr/>
    </dgm:pt>
    <dgm:pt modelId="{0B41141F-F1BB-4297-BB4C-56023B679BCD}" type="pres">
      <dgm:prSet presAssocID="{BB0330FD-3BDD-448A-823A-3A994638CB4B}" presName="Ellipse1" presStyleLbl="fgAcc1" presStyleIdx="2" presStyleCnt="3"/>
      <dgm:spPr>
        <a:solidFill>
          <a:schemeClr val="lt1">
            <a:alpha val="90000"/>
            <a:hueOff val="0"/>
            <a:satOff val="0"/>
            <a:lumOff val="0"/>
            <a:alphaOff val="0"/>
          </a:schemeClr>
        </a:solidFill>
        <a:ln w="12700" cap="flat" cmpd="sng" algn="ctr">
          <a:noFill/>
          <a:prstDash val="solid"/>
          <a:miter lim="800000"/>
        </a:ln>
        <a:effectLst/>
      </dgm:spPr>
    </dgm:pt>
    <dgm:pt modelId="{C78AA41F-A8AB-4A8E-A57F-607924C1BEF7}" type="pres">
      <dgm:prSet presAssocID="{BB0330FD-3BDD-448A-823A-3A994638CB4B}" presName="L2TextContainer1" presStyleLbl="revTx" presStyleIdx="2" presStyleCnt="4">
        <dgm:presLayoutVars>
          <dgm:bulletEnabled val="1"/>
        </dgm:presLayoutVars>
      </dgm:prSet>
      <dgm:spPr/>
    </dgm:pt>
    <dgm:pt modelId="{6D7477BC-195D-4484-BC5A-1D04AB4E6DBE}" type="pres">
      <dgm:prSet presAssocID="{BB0330FD-3BDD-448A-823A-3A994638CB4B}" presName="L1TextContainer1" presStyleLbl="revTx" presStyleIdx="3" presStyleCnt="4">
        <dgm:presLayoutVars>
          <dgm:chMax val="1"/>
          <dgm:chPref val="1"/>
          <dgm:bulletEnabled val="1"/>
        </dgm:presLayoutVars>
      </dgm:prSet>
      <dgm:spPr/>
    </dgm:pt>
    <dgm:pt modelId="{A8FA430B-420A-4646-9837-6BD56C87A449}" type="pres">
      <dgm:prSet presAssocID="{BB0330FD-3BDD-448A-823A-3A994638CB4B}" presName="ConnectLine1" presStyleLbl="sibTrans1D1" presStyleIdx="1" presStyleCnt="2"/>
      <dgm:spPr>
        <a:noFill/>
        <a:ln w="12700" cap="flat" cmpd="sng" algn="ctr">
          <a:solidFill>
            <a:schemeClr val="accent2">
              <a:hueOff val="-1455363"/>
              <a:satOff val="-83928"/>
              <a:lumOff val="8628"/>
              <a:alphaOff val="0"/>
            </a:schemeClr>
          </a:solidFill>
          <a:prstDash val="dash"/>
          <a:miter lim="800000"/>
        </a:ln>
        <a:effectLst/>
      </dgm:spPr>
    </dgm:pt>
    <dgm:pt modelId="{F51B1D36-8E97-4E15-BE3C-11D4BF1C4467}" type="pres">
      <dgm:prSet presAssocID="{BB0330FD-3BDD-448A-823A-3A994638CB4B}" presName="EmptyPlaceHolder1" presStyleCnt="0"/>
      <dgm:spPr/>
    </dgm:pt>
  </dgm:ptLst>
  <dgm:cxnLst>
    <dgm:cxn modelId="{B7743010-70E7-4FF7-AB65-38659437F11E}" type="presOf" srcId="{DFA372AB-A10E-4556-B905-208CAEF857CA}" destId="{C78AA41F-A8AB-4A8E-A57F-607924C1BEF7}" srcOrd="0" destOrd="0" presId="urn:microsoft.com/office/officeart/2017/3/layout/DropPinTimeline"/>
    <dgm:cxn modelId="{5E14FA1C-9F6D-4BA3-92BE-61C5D82E8DEF}" srcId="{BB0330FD-3BDD-448A-823A-3A994638CB4B}" destId="{DFA372AB-A10E-4556-B905-208CAEF857CA}" srcOrd="0" destOrd="0" parTransId="{D41970B5-4E97-498A-A25C-3B030B204A9E}" sibTransId="{D33CD5F1-1C01-4873-8A1B-7D2D7C53EFC7}"/>
    <dgm:cxn modelId="{A25C7963-2FC0-477D-925B-B0B1CB13FE1E}" srcId="{BA222731-7249-471D-845D-7E9CD10B13E8}" destId="{BB0330FD-3BDD-448A-823A-3A994638CB4B}" srcOrd="1" destOrd="0" parTransId="{3C724F2C-5AEE-4C48-AC83-FD1EE574FF3A}" sibTransId="{49BC0C28-B54A-4565-A869-3376042FA348}"/>
    <dgm:cxn modelId="{9E1A7E69-F5A1-40AD-B2B3-5C7A3BDA93C6}" type="presOf" srcId="{2B05C451-155E-4CB2-AEFE-A7A3BF74B433}" destId="{2A7BFC0B-BA7B-4606-AA4F-956A15628887}" srcOrd="0" destOrd="0" presId="urn:microsoft.com/office/officeart/2017/3/layout/DropPinTimeline"/>
    <dgm:cxn modelId="{7B18A484-0CD9-4820-A5FD-66A4DCE08FAA}" srcId="{BA222731-7249-471D-845D-7E9CD10B13E8}" destId="{E8915BB0-6343-488E-B224-0FF218DCF1F3}" srcOrd="0" destOrd="0" parTransId="{2B166998-AF82-42C9-A0C0-892FE55FB8B4}" sibTransId="{F1B915A4-3083-4FB0-95B0-1192D8F8C6CA}"/>
    <dgm:cxn modelId="{7818698C-589B-422B-85AE-67CFA78403DB}" srcId="{E8915BB0-6343-488E-B224-0FF218DCF1F3}" destId="{2B05C451-155E-4CB2-AEFE-A7A3BF74B433}" srcOrd="0" destOrd="0" parTransId="{44F58263-D450-42C0-8631-D341227255C1}" sibTransId="{9870786D-9D5A-438F-8B58-14D1B16AB269}"/>
    <dgm:cxn modelId="{4F484DEA-89D8-4E37-8271-44755DE06A01}" type="presOf" srcId="{E8915BB0-6343-488E-B224-0FF218DCF1F3}" destId="{EC391EAA-C4FE-4AD4-B5B0-776A3B207B38}" srcOrd="0" destOrd="0" presId="urn:microsoft.com/office/officeart/2017/3/layout/DropPinTimeline"/>
    <dgm:cxn modelId="{324E79EE-5F5E-4152-BB70-2A18DC7144EF}" type="presOf" srcId="{BB0330FD-3BDD-448A-823A-3A994638CB4B}" destId="{6D7477BC-195D-4484-BC5A-1D04AB4E6DBE}" srcOrd="0" destOrd="0" presId="urn:microsoft.com/office/officeart/2017/3/layout/DropPinTimeline"/>
    <dgm:cxn modelId="{66F197FC-7291-4BA0-8635-EF48B15A3F56}" type="presOf" srcId="{BA222731-7249-471D-845D-7E9CD10B13E8}" destId="{36B58A29-F785-4105-AF66-6006B41F6503}" srcOrd="0" destOrd="0" presId="urn:microsoft.com/office/officeart/2017/3/layout/DropPinTimeline"/>
    <dgm:cxn modelId="{D52BD1B4-6645-443D-87B3-7D623E4E25C0}" type="presParOf" srcId="{36B58A29-F785-4105-AF66-6006B41F6503}" destId="{E4BF2E01-9E15-4C19-A687-B362FEA4A16B}" srcOrd="0" destOrd="0" presId="urn:microsoft.com/office/officeart/2017/3/layout/DropPinTimeline"/>
    <dgm:cxn modelId="{D6CB7B3D-09D3-4BD8-B7DE-1D953EE5260F}" type="presParOf" srcId="{36B58A29-F785-4105-AF66-6006B41F6503}" destId="{499AC4EB-EA27-4E52-AA63-5690A9BBB1F9}" srcOrd="1" destOrd="0" presId="urn:microsoft.com/office/officeart/2017/3/layout/DropPinTimeline"/>
    <dgm:cxn modelId="{398FB4EA-A1AB-4577-A41A-C74D07C3E690}" type="presParOf" srcId="{499AC4EB-EA27-4E52-AA63-5690A9BBB1F9}" destId="{9B9A38F3-B1EE-48AE-8C8D-D2C13456F8E4}" srcOrd="0" destOrd="0" presId="urn:microsoft.com/office/officeart/2017/3/layout/DropPinTimeline"/>
    <dgm:cxn modelId="{A0985885-067E-4564-87E6-D3CF666258D2}" type="presParOf" srcId="{9B9A38F3-B1EE-48AE-8C8D-D2C13456F8E4}" destId="{6DAC2875-8903-4CC6-A5EF-EAAB08124EEE}" srcOrd="0" destOrd="0" presId="urn:microsoft.com/office/officeart/2017/3/layout/DropPinTimeline"/>
    <dgm:cxn modelId="{364449EC-31A6-449A-91BB-711462169A15}" type="presParOf" srcId="{9B9A38F3-B1EE-48AE-8C8D-D2C13456F8E4}" destId="{A499239A-42A0-4774-911F-D50754AA2703}" srcOrd="1" destOrd="0" presId="urn:microsoft.com/office/officeart/2017/3/layout/DropPinTimeline"/>
    <dgm:cxn modelId="{DDF1A860-2F75-4B24-8659-8771E0A50F68}" type="presParOf" srcId="{A499239A-42A0-4774-911F-D50754AA2703}" destId="{33B2B789-0346-4D4C-AA28-5D911D443D65}" srcOrd="0" destOrd="0" presId="urn:microsoft.com/office/officeart/2017/3/layout/DropPinTimeline"/>
    <dgm:cxn modelId="{DB0E6679-32DF-4309-A56F-9F026B180539}" type="presParOf" srcId="{A499239A-42A0-4774-911F-D50754AA2703}" destId="{0C46EAD0-F25A-43E2-9051-42482CC347E7}" srcOrd="1" destOrd="0" presId="urn:microsoft.com/office/officeart/2017/3/layout/DropPinTimeline"/>
    <dgm:cxn modelId="{BA865A05-1E31-41EC-AE37-19EB1FDE127E}" type="presParOf" srcId="{9B9A38F3-B1EE-48AE-8C8D-D2C13456F8E4}" destId="{2A7BFC0B-BA7B-4606-AA4F-956A15628887}" srcOrd="2" destOrd="0" presId="urn:microsoft.com/office/officeart/2017/3/layout/DropPinTimeline"/>
    <dgm:cxn modelId="{018CE850-E073-4F92-91A8-F84E0CE0F0D7}" type="presParOf" srcId="{9B9A38F3-B1EE-48AE-8C8D-D2C13456F8E4}" destId="{EC391EAA-C4FE-4AD4-B5B0-776A3B207B38}" srcOrd="3" destOrd="0" presId="urn:microsoft.com/office/officeart/2017/3/layout/DropPinTimeline"/>
    <dgm:cxn modelId="{C48AAB04-112C-48A4-963C-0F1204AE0A74}" type="presParOf" srcId="{9B9A38F3-B1EE-48AE-8C8D-D2C13456F8E4}" destId="{B6108AB0-8D19-488E-892F-D42ABDB3CF43}" srcOrd="4" destOrd="0" presId="urn:microsoft.com/office/officeart/2017/3/layout/DropPinTimeline"/>
    <dgm:cxn modelId="{68E13CA7-BECF-452F-A42A-9B7E51B20F7F}" type="presParOf" srcId="{9B9A38F3-B1EE-48AE-8C8D-D2C13456F8E4}" destId="{E3A211FA-5DB3-4C43-8821-8AB5FA07F8D4}" srcOrd="5" destOrd="0" presId="urn:microsoft.com/office/officeart/2017/3/layout/DropPinTimeline"/>
    <dgm:cxn modelId="{9B327F8D-F1BC-4C72-8029-B097606BE579}" type="presParOf" srcId="{499AC4EB-EA27-4E52-AA63-5690A9BBB1F9}" destId="{82FA912E-B56D-4B41-8FF4-42A88758DC4E}" srcOrd="1" destOrd="0" presId="urn:microsoft.com/office/officeart/2017/3/layout/DropPinTimeline"/>
    <dgm:cxn modelId="{157DDE9E-1EE5-4E12-993C-D8361B0343DD}" type="presParOf" srcId="{499AC4EB-EA27-4E52-AA63-5690A9BBB1F9}" destId="{AE26E7DE-A74F-4B04-BBBC-F060E9EC615C}" srcOrd="2" destOrd="0" presId="urn:microsoft.com/office/officeart/2017/3/layout/DropPinTimeline"/>
    <dgm:cxn modelId="{EF410B41-0870-4640-9E89-11639A3745C9}" type="presParOf" srcId="{AE26E7DE-A74F-4B04-BBBC-F060E9EC615C}" destId="{0F5B71A1-B797-4BC5-9BB7-2732AF339D38}" srcOrd="0" destOrd="0" presId="urn:microsoft.com/office/officeart/2017/3/layout/DropPinTimeline"/>
    <dgm:cxn modelId="{35DFF091-7B2A-4641-B6F0-7EB9DDCE5EC6}" type="presParOf" srcId="{AE26E7DE-A74F-4B04-BBBC-F060E9EC615C}" destId="{56B5082A-1A65-495C-BC74-5D39002D1A0E}" srcOrd="1" destOrd="0" presId="urn:microsoft.com/office/officeart/2017/3/layout/DropPinTimeline"/>
    <dgm:cxn modelId="{76990774-8D1C-4ECC-8364-EA7478BC2B18}" type="presParOf" srcId="{56B5082A-1A65-495C-BC74-5D39002D1A0E}" destId="{84B65D69-B451-49B6-88CB-F1945104D6F1}" srcOrd="0" destOrd="0" presId="urn:microsoft.com/office/officeart/2017/3/layout/DropPinTimeline"/>
    <dgm:cxn modelId="{C7491D35-BF41-4AD2-B72A-6F2CAE1C215C}" type="presParOf" srcId="{56B5082A-1A65-495C-BC74-5D39002D1A0E}" destId="{0B41141F-F1BB-4297-BB4C-56023B679BCD}" srcOrd="1" destOrd="0" presId="urn:microsoft.com/office/officeart/2017/3/layout/DropPinTimeline"/>
    <dgm:cxn modelId="{CB56640E-168C-40E8-ADD9-A0F2EEE81532}" type="presParOf" srcId="{AE26E7DE-A74F-4B04-BBBC-F060E9EC615C}" destId="{C78AA41F-A8AB-4A8E-A57F-607924C1BEF7}" srcOrd="2" destOrd="0" presId="urn:microsoft.com/office/officeart/2017/3/layout/DropPinTimeline"/>
    <dgm:cxn modelId="{A643B672-F34F-44CF-8DE8-837E89893E4F}" type="presParOf" srcId="{AE26E7DE-A74F-4B04-BBBC-F060E9EC615C}" destId="{6D7477BC-195D-4484-BC5A-1D04AB4E6DBE}" srcOrd="3" destOrd="0" presId="urn:microsoft.com/office/officeart/2017/3/layout/DropPinTimeline"/>
    <dgm:cxn modelId="{C71796E6-6A4D-4497-90F3-23A5846C2C46}" type="presParOf" srcId="{AE26E7DE-A74F-4B04-BBBC-F060E9EC615C}" destId="{A8FA430B-420A-4646-9837-6BD56C87A449}" srcOrd="4" destOrd="0" presId="urn:microsoft.com/office/officeart/2017/3/layout/DropPinTimeline"/>
    <dgm:cxn modelId="{985588BA-336B-40C8-9D00-B377B2378444}" type="presParOf" srcId="{AE26E7DE-A74F-4B04-BBBC-F060E9EC615C}" destId="{F51B1D36-8E97-4E15-BE3C-11D4BF1C4467}" srcOrd="5" destOrd="0" presId="urn:microsoft.com/office/officeart/2017/3/layout/DropPin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A222731-7249-471D-845D-7E9CD10B13E8}" type="doc">
      <dgm:prSet loTypeId="urn:microsoft.com/office/officeart/2017/3/layout/DropPinTimeline" loCatId="process" qsTypeId="urn:microsoft.com/office/officeart/2005/8/quickstyle/simple4" qsCatId="simple" csTypeId="urn:microsoft.com/office/officeart/2005/8/colors/colorful5" csCatId="colorful" phldr="1"/>
      <dgm:spPr/>
      <dgm:t>
        <a:bodyPr/>
        <a:lstStyle/>
        <a:p>
          <a:endParaRPr lang="en-US"/>
        </a:p>
      </dgm:t>
    </dgm:pt>
    <dgm:pt modelId="{E8915BB0-6343-488E-B224-0FF218DCF1F3}">
      <dgm:prSet/>
      <dgm:spPr/>
      <dgm:t>
        <a:bodyPr/>
        <a:lstStyle/>
        <a:p>
          <a:pPr>
            <a:defRPr b="1"/>
          </a:pPr>
          <a:r>
            <a:rPr lang="en-US" dirty="0"/>
            <a:t>2006</a:t>
          </a:r>
        </a:p>
      </dgm:t>
    </dgm:pt>
    <dgm:pt modelId="{2B166998-AF82-42C9-A0C0-892FE55FB8B4}" type="parTrans" cxnId="{7B18A484-0CD9-4820-A5FD-66A4DCE08FAA}">
      <dgm:prSet/>
      <dgm:spPr/>
      <dgm:t>
        <a:bodyPr/>
        <a:lstStyle/>
        <a:p>
          <a:endParaRPr lang="en-US"/>
        </a:p>
      </dgm:t>
    </dgm:pt>
    <dgm:pt modelId="{F1B915A4-3083-4FB0-95B0-1192D8F8C6CA}" type="sibTrans" cxnId="{7B18A484-0CD9-4820-A5FD-66A4DCE08FAA}">
      <dgm:prSet/>
      <dgm:spPr/>
      <dgm:t>
        <a:bodyPr/>
        <a:lstStyle/>
        <a:p>
          <a:endParaRPr lang="en-US"/>
        </a:p>
      </dgm:t>
    </dgm:pt>
    <dgm:pt modelId="{2B05C451-155E-4CB2-AEFE-A7A3BF74B433}">
      <dgm:prSet/>
      <dgm:spPr/>
      <dgm:t>
        <a:bodyPr/>
        <a:lstStyle/>
        <a:p>
          <a:r>
            <a:rPr lang="en-US" dirty="0"/>
            <a:t>U.S. Corporate Profits hit a peak. During this time between 2006 and 2007, Saudi Arabia decreased oil production slightly.</a:t>
          </a:r>
        </a:p>
      </dgm:t>
    </dgm:pt>
    <dgm:pt modelId="{44F58263-D450-42C0-8631-D341227255C1}" type="parTrans" cxnId="{7818698C-589B-422B-85AE-67CFA78403DB}">
      <dgm:prSet/>
      <dgm:spPr/>
      <dgm:t>
        <a:bodyPr/>
        <a:lstStyle/>
        <a:p>
          <a:endParaRPr lang="en-US"/>
        </a:p>
      </dgm:t>
    </dgm:pt>
    <dgm:pt modelId="{9870786D-9D5A-438F-8B58-14D1B16AB269}" type="sibTrans" cxnId="{7818698C-589B-422B-85AE-67CFA78403DB}">
      <dgm:prSet/>
      <dgm:spPr/>
      <dgm:t>
        <a:bodyPr/>
        <a:lstStyle/>
        <a:p>
          <a:endParaRPr lang="en-US"/>
        </a:p>
      </dgm:t>
    </dgm:pt>
    <dgm:pt modelId="{BB0330FD-3BDD-448A-823A-3A994638CB4B}">
      <dgm:prSet/>
      <dgm:spPr/>
      <dgm:t>
        <a:bodyPr/>
        <a:lstStyle/>
        <a:p>
          <a:pPr>
            <a:defRPr b="1"/>
          </a:pPr>
          <a:r>
            <a:rPr lang="en-US" dirty="0"/>
            <a:t>2011 – 2017</a:t>
          </a:r>
        </a:p>
      </dgm:t>
    </dgm:pt>
    <dgm:pt modelId="{3C724F2C-5AEE-4C48-AC83-FD1EE574FF3A}" type="parTrans" cxnId="{A25C7963-2FC0-477D-925B-B0B1CB13FE1E}">
      <dgm:prSet/>
      <dgm:spPr/>
      <dgm:t>
        <a:bodyPr/>
        <a:lstStyle/>
        <a:p>
          <a:endParaRPr lang="en-US"/>
        </a:p>
      </dgm:t>
    </dgm:pt>
    <dgm:pt modelId="{49BC0C28-B54A-4565-A869-3376042FA348}" type="sibTrans" cxnId="{A25C7963-2FC0-477D-925B-B0B1CB13FE1E}">
      <dgm:prSet/>
      <dgm:spPr/>
      <dgm:t>
        <a:bodyPr/>
        <a:lstStyle/>
        <a:p>
          <a:endParaRPr lang="en-US"/>
        </a:p>
      </dgm:t>
    </dgm:pt>
    <dgm:pt modelId="{DFA372AB-A10E-4556-B905-208CAEF857CA}">
      <dgm:prSet custT="1"/>
      <dgm:spPr/>
      <dgm:t>
        <a:bodyPr/>
        <a:lstStyle/>
        <a:p>
          <a:r>
            <a:rPr lang="en-US" sz="1400" dirty="0"/>
            <a:t>In 2011, Saudi Arabia oil production rebounds, but U.S. corporate profits still lag behind. USA corporate profits do not rebound until 2013 and 2014.</a:t>
          </a:r>
        </a:p>
      </dgm:t>
    </dgm:pt>
    <dgm:pt modelId="{D41970B5-4E97-498A-A25C-3B030B204A9E}" type="parTrans" cxnId="{5E14FA1C-9F6D-4BA3-92BE-61C5D82E8DEF}">
      <dgm:prSet/>
      <dgm:spPr/>
      <dgm:t>
        <a:bodyPr/>
        <a:lstStyle/>
        <a:p>
          <a:endParaRPr lang="en-US"/>
        </a:p>
      </dgm:t>
    </dgm:pt>
    <dgm:pt modelId="{D33CD5F1-1C01-4873-8A1B-7D2D7C53EFC7}" type="sibTrans" cxnId="{5E14FA1C-9F6D-4BA3-92BE-61C5D82E8DEF}">
      <dgm:prSet/>
      <dgm:spPr/>
      <dgm:t>
        <a:bodyPr/>
        <a:lstStyle/>
        <a:p>
          <a:endParaRPr lang="en-US"/>
        </a:p>
      </dgm:t>
    </dgm:pt>
    <dgm:pt modelId="{C9ACA679-EDAE-464A-AF85-AF875BB461E1}">
      <dgm:prSet custT="1"/>
      <dgm:spPr/>
      <dgm:t>
        <a:bodyPr/>
        <a:lstStyle/>
        <a:p>
          <a:r>
            <a:rPr lang="en-US" sz="1400" dirty="0"/>
            <a:t>Through 2017, Saudi Arabia continues to maintain or increase oil production, despite plummeting profits in USA.</a:t>
          </a:r>
        </a:p>
      </dgm:t>
    </dgm:pt>
    <dgm:pt modelId="{856E4624-972D-48AA-B8CE-E92CD46D3DF3}" type="parTrans" cxnId="{E864FAD8-85F2-43E7-B8F8-2A8C0721CF80}">
      <dgm:prSet/>
      <dgm:spPr/>
      <dgm:t>
        <a:bodyPr/>
        <a:lstStyle/>
        <a:p>
          <a:endParaRPr lang="en-US"/>
        </a:p>
      </dgm:t>
    </dgm:pt>
    <dgm:pt modelId="{EA3C9158-2FB5-47FB-A39F-2B0A83F078EA}" type="sibTrans" cxnId="{E864FAD8-85F2-43E7-B8F8-2A8C0721CF80}">
      <dgm:prSet/>
      <dgm:spPr/>
      <dgm:t>
        <a:bodyPr/>
        <a:lstStyle/>
        <a:p>
          <a:endParaRPr lang="en-US"/>
        </a:p>
      </dgm:t>
    </dgm:pt>
    <dgm:pt modelId="{E5BF2267-09B4-4B2C-AFB5-C99D4DFB15A1}" type="pres">
      <dgm:prSet presAssocID="{BA222731-7249-471D-845D-7E9CD10B13E8}" presName="root" presStyleCnt="0">
        <dgm:presLayoutVars>
          <dgm:chMax/>
          <dgm:chPref/>
          <dgm:animLvl val="lvl"/>
        </dgm:presLayoutVars>
      </dgm:prSet>
      <dgm:spPr/>
    </dgm:pt>
    <dgm:pt modelId="{64DD6F04-4672-4350-A88B-9F432F35276F}" type="pres">
      <dgm:prSet presAssocID="{BA222731-7249-471D-845D-7E9CD10B13E8}" presName="divider" presStyleLbl="fgAcc1" presStyleIdx="0" presStyleCnt="3"/>
      <dgm:spPr>
        <a:solidFill>
          <a:schemeClr val="lt1">
            <a:alpha val="90000"/>
            <a:hueOff val="0"/>
            <a:satOff val="0"/>
            <a:lumOff val="0"/>
            <a:alphaOff val="0"/>
          </a:schemeClr>
        </a:solidFill>
        <a:ln w="19050" cap="flat" cmpd="sng" algn="ctr">
          <a:solidFill>
            <a:schemeClr val="accent5">
              <a:hueOff val="0"/>
              <a:satOff val="0"/>
              <a:lumOff val="0"/>
              <a:alphaOff val="0"/>
            </a:schemeClr>
          </a:solidFill>
          <a:prstDash val="solid"/>
          <a:miter lim="800000"/>
          <a:tailEnd type="triangle" w="lg" len="lg"/>
        </a:ln>
        <a:effectLst/>
      </dgm:spPr>
    </dgm:pt>
    <dgm:pt modelId="{7D77E57B-A063-4FD7-A36F-6075394E28C7}" type="pres">
      <dgm:prSet presAssocID="{BA222731-7249-471D-845D-7E9CD10B13E8}" presName="nodes" presStyleCnt="0">
        <dgm:presLayoutVars>
          <dgm:chMax/>
          <dgm:chPref/>
          <dgm:animLvl val="lvl"/>
        </dgm:presLayoutVars>
      </dgm:prSet>
      <dgm:spPr/>
    </dgm:pt>
    <dgm:pt modelId="{DA76B788-6733-46B8-9C95-E022E9B480E3}" type="pres">
      <dgm:prSet presAssocID="{E8915BB0-6343-488E-B224-0FF218DCF1F3}" presName="composite1" presStyleCnt="0"/>
      <dgm:spPr/>
    </dgm:pt>
    <dgm:pt modelId="{157AD142-F28A-40EF-BC34-DB2F0B0AAC67}" type="pres">
      <dgm:prSet presAssocID="{E8915BB0-6343-488E-B224-0FF218DCF1F3}" presName="ConnectorPoint1" presStyleLbl="lnNode1" presStyleIdx="0" presStyleCnt="2"/>
      <dgm:spPr/>
    </dgm:pt>
    <dgm:pt modelId="{0073109D-1C1E-4AD7-960A-16F5AE310465}" type="pres">
      <dgm:prSet presAssocID="{E8915BB0-6343-488E-B224-0FF218DCF1F3}" presName="DropPinPlaceHolder1" presStyleCnt="0"/>
      <dgm:spPr/>
    </dgm:pt>
    <dgm:pt modelId="{AD7A3EE5-26D8-4E41-BF99-82F618D6C041}" type="pres">
      <dgm:prSet presAssocID="{E8915BB0-6343-488E-B224-0FF218DCF1F3}" presName="DropPin1" presStyleLbl="alignNode1" presStyleIdx="0" presStyleCnt="2"/>
      <dgm:spPr/>
    </dgm:pt>
    <dgm:pt modelId="{E8BB6887-F062-4254-A63F-2929E2DF000F}" type="pres">
      <dgm:prSet presAssocID="{E8915BB0-6343-488E-B224-0FF218DCF1F3}" presName="Ellipse1" presStyleLbl="fgAcc1" presStyleIdx="1" presStyleCnt="3"/>
      <dgm:spPr>
        <a:solidFill>
          <a:schemeClr val="lt1">
            <a:alpha val="90000"/>
            <a:hueOff val="0"/>
            <a:satOff val="0"/>
            <a:lumOff val="0"/>
            <a:alphaOff val="0"/>
          </a:schemeClr>
        </a:solidFill>
        <a:ln w="6350" cap="flat" cmpd="sng" algn="ctr">
          <a:noFill/>
          <a:prstDash val="solid"/>
          <a:miter lim="800000"/>
        </a:ln>
        <a:effectLst/>
      </dgm:spPr>
    </dgm:pt>
    <dgm:pt modelId="{9DD724CB-E6E2-4022-BDAD-13A9E18D98AD}" type="pres">
      <dgm:prSet presAssocID="{E8915BB0-6343-488E-B224-0FF218DCF1F3}" presName="L2TextContainer1" presStyleLbl="revTx" presStyleIdx="0" presStyleCnt="4">
        <dgm:presLayoutVars>
          <dgm:bulletEnabled val="1"/>
        </dgm:presLayoutVars>
      </dgm:prSet>
      <dgm:spPr/>
    </dgm:pt>
    <dgm:pt modelId="{08FD9F14-D990-475E-B69D-8C193F01F8FD}" type="pres">
      <dgm:prSet presAssocID="{E8915BB0-6343-488E-B224-0FF218DCF1F3}" presName="L1TextContainer1" presStyleLbl="revTx" presStyleIdx="1" presStyleCnt="4">
        <dgm:presLayoutVars>
          <dgm:chMax val="1"/>
          <dgm:chPref val="1"/>
          <dgm:bulletEnabled val="1"/>
        </dgm:presLayoutVars>
      </dgm:prSet>
      <dgm:spPr/>
    </dgm:pt>
    <dgm:pt modelId="{C8A3E161-E2E2-436B-952F-A6038B592D7B}" type="pres">
      <dgm:prSet presAssocID="{E8915BB0-6343-488E-B224-0FF218DCF1F3}" presName="ConnectLine1" presStyleLbl="sibTrans1D1" presStyleIdx="0" presStyleCnt="2"/>
      <dgm:spPr>
        <a:noFill/>
        <a:ln w="12700" cap="flat" cmpd="sng" algn="ctr">
          <a:solidFill>
            <a:schemeClr val="accent5">
              <a:hueOff val="0"/>
              <a:satOff val="0"/>
              <a:lumOff val="0"/>
              <a:alphaOff val="0"/>
            </a:schemeClr>
          </a:solidFill>
          <a:prstDash val="dash"/>
          <a:miter lim="800000"/>
        </a:ln>
        <a:effectLst/>
      </dgm:spPr>
    </dgm:pt>
    <dgm:pt modelId="{05153C48-FDCE-4C89-822B-C3183F267C37}" type="pres">
      <dgm:prSet presAssocID="{E8915BB0-6343-488E-B224-0FF218DCF1F3}" presName="EmptyPlaceHolder1" presStyleCnt="0"/>
      <dgm:spPr/>
    </dgm:pt>
    <dgm:pt modelId="{FB7EF5AD-7D28-4B7A-9C1A-6DDCAD1C322C}" type="pres">
      <dgm:prSet presAssocID="{F1B915A4-3083-4FB0-95B0-1192D8F8C6CA}" presName="spaceBetweenRectangles1" presStyleCnt="0"/>
      <dgm:spPr/>
    </dgm:pt>
    <dgm:pt modelId="{8E69DAAB-C1E8-48B7-A1C7-F467151A0A07}" type="pres">
      <dgm:prSet presAssocID="{BB0330FD-3BDD-448A-823A-3A994638CB4B}" presName="composite1" presStyleCnt="0"/>
      <dgm:spPr/>
    </dgm:pt>
    <dgm:pt modelId="{6E5FF388-1079-4020-BC03-7514685CF56A}" type="pres">
      <dgm:prSet presAssocID="{BB0330FD-3BDD-448A-823A-3A994638CB4B}" presName="ConnectorPoint1" presStyleLbl="lnNode1" presStyleIdx="1" presStyleCnt="2"/>
      <dgm:spPr/>
    </dgm:pt>
    <dgm:pt modelId="{5EDC18AC-400D-4868-8EFB-BE6A7C2DA6E8}" type="pres">
      <dgm:prSet presAssocID="{BB0330FD-3BDD-448A-823A-3A994638CB4B}" presName="DropPinPlaceHolder1" presStyleCnt="0"/>
      <dgm:spPr/>
    </dgm:pt>
    <dgm:pt modelId="{5E059202-C421-404A-B0A1-726A30C98BB2}" type="pres">
      <dgm:prSet presAssocID="{BB0330FD-3BDD-448A-823A-3A994638CB4B}" presName="DropPin1" presStyleLbl="alignNode1" presStyleIdx="1" presStyleCnt="2"/>
      <dgm:spPr/>
    </dgm:pt>
    <dgm:pt modelId="{008CF681-7AC6-43B3-A9E8-E6787F48DACA}" type="pres">
      <dgm:prSet presAssocID="{BB0330FD-3BDD-448A-823A-3A994638CB4B}" presName="Ellipse1" presStyleLbl="fgAcc1" presStyleIdx="2" presStyleCnt="3"/>
      <dgm:spPr>
        <a:solidFill>
          <a:schemeClr val="lt1">
            <a:alpha val="90000"/>
            <a:hueOff val="0"/>
            <a:satOff val="0"/>
            <a:lumOff val="0"/>
            <a:alphaOff val="0"/>
          </a:schemeClr>
        </a:solidFill>
        <a:ln w="6350" cap="flat" cmpd="sng" algn="ctr">
          <a:noFill/>
          <a:prstDash val="solid"/>
          <a:miter lim="800000"/>
        </a:ln>
        <a:effectLst/>
      </dgm:spPr>
    </dgm:pt>
    <dgm:pt modelId="{B513D33D-C451-4EAD-BBE4-ACC5E12E0BD5}" type="pres">
      <dgm:prSet presAssocID="{BB0330FD-3BDD-448A-823A-3A994638CB4B}" presName="L2TextContainer1" presStyleLbl="revTx" presStyleIdx="2" presStyleCnt="4" custScaleY="164412">
        <dgm:presLayoutVars>
          <dgm:bulletEnabled val="1"/>
        </dgm:presLayoutVars>
      </dgm:prSet>
      <dgm:spPr/>
    </dgm:pt>
    <dgm:pt modelId="{378341EB-A375-4A24-9F8A-829FFE4CE77C}" type="pres">
      <dgm:prSet presAssocID="{BB0330FD-3BDD-448A-823A-3A994638CB4B}" presName="L1TextContainer1" presStyleLbl="revTx" presStyleIdx="3" presStyleCnt="4" custLinFactNeighborX="741" custLinFactNeighborY="74918">
        <dgm:presLayoutVars>
          <dgm:chMax val="1"/>
          <dgm:chPref val="1"/>
          <dgm:bulletEnabled val="1"/>
        </dgm:presLayoutVars>
      </dgm:prSet>
      <dgm:spPr/>
    </dgm:pt>
    <dgm:pt modelId="{E26E1273-CD29-4562-9153-710CF6B52222}" type="pres">
      <dgm:prSet presAssocID="{BB0330FD-3BDD-448A-823A-3A994638CB4B}" presName="ConnectLine1" presStyleLbl="sibTrans1D1" presStyleIdx="1" presStyleCnt="2"/>
      <dgm:spPr>
        <a:noFill/>
        <a:ln w="12700" cap="flat" cmpd="sng" algn="ctr">
          <a:solidFill>
            <a:schemeClr val="accent5">
              <a:hueOff val="-6758543"/>
              <a:satOff val="-17419"/>
              <a:lumOff val="-11765"/>
              <a:alphaOff val="0"/>
            </a:schemeClr>
          </a:solidFill>
          <a:prstDash val="dash"/>
          <a:miter lim="800000"/>
        </a:ln>
        <a:effectLst/>
      </dgm:spPr>
    </dgm:pt>
    <dgm:pt modelId="{94E4088F-1064-455B-8FEA-2019246E86FE}" type="pres">
      <dgm:prSet presAssocID="{BB0330FD-3BDD-448A-823A-3A994638CB4B}" presName="EmptyPlaceHolder1" presStyleCnt="0"/>
      <dgm:spPr/>
    </dgm:pt>
  </dgm:ptLst>
  <dgm:cxnLst>
    <dgm:cxn modelId="{AC67A508-AA4E-4F8B-A268-7346983A307A}" type="presOf" srcId="{BB0330FD-3BDD-448A-823A-3A994638CB4B}" destId="{378341EB-A375-4A24-9F8A-829FFE4CE77C}" srcOrd="0" destOrd="0" presId="urn:microsoft.com/office/officeart/2017/3/layout/DropPinTimeline"/>
    <dgm:cxn modelId="{5E14FA1C-9F6D-4BA3-92BE-61C5D82E8DEF}" srcId="{BB0330FD-3BDD-448A-823A-3A994638CB4B}" destId="{DFA372AB-A10E-4556-B905-208CAEF857CA}" srcOrd="0" destOrd="0" parTransId="{D41970B5-4E97-498A-A25C-3B030B204A9E}" sibTransId="{D33CD5F1-1C01-4873-8A1B-7D2D7C53EFC7}"/>
    <dgm:cxn modelId="{7CE32D35-E44F-48AD-A665-517521F156AC}" type="presOf" srcId="{C9ACA679-EDAE-464A-AF85-AF875BB461E1}" destId="{B513D33D-C451-4EAD-BBE4-ACC5E12E0BD5}" srcOrd="0" destOrd="1" presId="urn:microsoft.com/office/officeart/2017/3/layout/DropPinTimeline"/>
    <dgm:cxn modelId="{A25C7963-2FC0-477D-925B-B0B1CB13FE1E}" srcId="{BA222731-7249-471D-845D-7E9CD10B13E8}" destId="{BB0330FD-3BDD-448A-823A-3A994638CB4B}" srcOrd="1" destOrd="0" parTransId="{3C724F2C-5AEE-4C48-AC83-FD1EE574FF3A}" sibTransId="{49BC0C28-B54A-4565-A869-3376042FA348}"/>
    <dgm:cxn modelId="{F8675565-6F71-4A6C-91DE-26A4C422A963}" type="presOf" srcId="{E8915BB0-6343-488E-B224-0FF218DCF1F3}" destId="{08FD9F14-D990-475E-B69D-8C193F01F8FD}" srcOrd="0" destOrd="0" presId="urn:microsoft.com/office/officeart/2017/3/layout/DropPinTimeline"/>
    <dgm:cxn modelId="{C5271D76-8D6A-4BAA-A6F0-506A33C5CF5A}" type="presOf" srcId="{2B05C451-155E-4CB2-AEFE-A7A3BF74B433}" destId="{9DD724CB-E6E2-4022-BDAD-13A9E18D98AD}" srcOrd="0" destOrd="0" presId="urn:microsoft.com/office/officeart/2017/3/layout/DropPinTimeline"/>
    <dgm:cxn modelId="{27BA2781-B82F-47D6-A045-AE9ECB2EA5F8}" type="presOf" srcId="{DFA372AB-A10E-4556-B905-208CAEF857CA}" destId="{B513D33D-C451-4EAD-BBE4-ACC5E12E0BD5}" srcOrd="0" destOrd="0" presId="urn:microsoft.com/office/officeart/2017/3/layout/DropPinTimeline"/>
    <dgm:cxn modelId="{7B18A484-0CD9-4820-A5FD-66A4DCE08FAA}" srcId="{BA222731-7249-471D-845D-7E9CD10B13E8}" destId="{E8915BB0-6343-488E-B224-0FF218DCF1F3}" srcOrd="0" destOrd="0" parTransId="{2B166998-AF82-42C9-A0C0-892FE55FB8B4}" sibTransId="{F1B915A4-3083-4FB0-95B0-1192D8F8C6CA}"/>
    <dgm:cxn modelId="{7818698C-589B-422B-85AE-67CFA78403DB}" srcId="{E8915BB0-6343-488E-B224-0FF218DCF1F3}" destId="{2B05C451-155E-4CB2-AEFE-A7A3BF74B433}" srcOrd="0" destOrd="0" parTransId="{44F58263-D450-42C0-8631-D341227255C1}" sibTransId="{9870786D-9D5A-438F-8B58-14D1B16AB269}"/>
    <dgm:cxn modelId="{E864FAD8-85F2-43E7-B8F8-2A8C0721CF80}" srcId="{BB0330FD-3BDD-448A-823A-3A994638CB4B}" destId="{C9ACA679-EDAE-464A-AF85-AF875BB461E1}" srcOrd="1" destOrd="0" parTransId="{856E4624-972D-48AA-B8CE-E92CD46D3DF3}" sibTransId="{EA3C9158-2FB5-47FB-A39F-2B0A83F078EA}"/>
    <dgm:cxn modelId="{767AE4E8-5CC5-4F28-B9B6-4B10FF8F1AFE}" type="presOf" srcId="{BA222731-7249-471D-845D-7E9CD10B13E8}" destId="{E5BF2267-09B4-4B2C-AFB5-C99D4DFB15A1}" srcOrd="0" destOrd="0" presId="urn:microsoft.com/office/officeart/2017/3/layout/DropPinTimeline"/>
    <dgm:cxn modelId="{8349F901-B65F-49A4-8357-229C116B6D66}" type="presParOf" srcId="{E5BF2267-09B4-4B2C-AFB5-C99D4DFB15A1}" destId="{64DD6F04-4672-4350-A88B-9F432F35276F}" srcOrd="0" destOrd="0" presId="urn:microsoft.com/office/officeart/2017/3/layout/DropPinTimeline"/>
    <dgm:cxn modelId="{A5D8E545-5A63-4EA5-A613-04400FF0D786}" type="presParOf" srcId="{E5BF2267-09B4-4B2C-AFB5-C99D4DFB15A1}" destId="{7D77E57B-A063-4FD7-A36F-6075394E28C7}" srcOrd="1" destOrd="0" presId="urn:microsoft.com/office/officeart/2017/3/layout/DropPinTimeline"/>
    <dgm:cxn modelId="{BC70A069-6EF0-4027-8D93-8B55BC425D00}" type="presParOf" srcId="{7D77E57B-A063-4FD7-A36F-6075394E28C7}" destId="{DA76B788-6733-46B8-9C95-E022E9B480E3}" srcOrd="0" destOrd="0" presId="urn:microsoft.com/office/officeart/2017/3/layout/DropPinTimeline"/>
    <dgm:cxn modelId="{D15BD89B-CCEC-4090-86EC-7CDBE4EE3BB8}" type="presParOf" srcId="{DA76B788-6733-46B8-9C95-E022E9B480E3}" destId="{157AD142-F28A-40EF-BC34-DB2F0B0AAC67}" srcOrd="0" destOrd="0" presId="urn:microsoft.com/office/officeart/2017/3/layout/DropPinTimeline"/>
    <dgm:cxn modelId="{E01BA2A8-7259-44EE-9261-C4D2F645D51D}" type="presParOf" srcId="{DA76B788-6733-46B8-9C95-E022E9B480E3}" destId="{0073109D-1C1E-4AD7-960A-16F5AE310465}" srcOrd="1" destOrd="0" presId="urn:microsoft.com/office/officeart/2017/3/layout/DropPinTimeline"/>
    <dgm:cxn modelId="{D7BDB805-71F1-4A74-A2D3-A069ED925F77}" type="presParOf" srcId="{0073109D-1C1E-4AD7-960A-16F5AE310465}" destId="{AD7A3EE5-26D8-4E41-BF99-82F618D6C041}" srcOrd="0" destOrd="0" presId="urn:microsoft.com/office/officeart/2017/3/layout/DropPinTimeline"/>
    <dgm:cxn modelId="{5B458D50-D8FA-4161-B553-F30062227F8B}" type="presParOf" srcId="{0073109D-1C1E-4AD7-960A-16F5AE310465}" destId="{E8BB6887-F062-4254-A63F-2929E2DF000F}" srcOrd="1" destOrd="0" presId="urn:microsoft.com/office/officeart/2017/3/layout/DropPinTimeline"/>
    <dgm:cxn modelId="{316DD32B-777F-42DC-B3CC-996F4624C3F1}" type="presParOf" srcId="{DA76B788-6733-46B8-9C95-E022E9B480E3}" destId="{9DD724CB-E6E2-4022-BDAD-13A9E18D98AD}" srcOrd="2" destOrd="0" presId="urn:microsoft.com/office/officeart/2017/3/layout/DropPinTimeline"/>
    <dgm:cxn modelId="{5797C7BB-83A2-4036-84AC-AFB3C5EB0241}" type="presParOf" srcId="{DA76B788-6733-46B8-9C95-E022E9B480E3}" destId="{08FD9F14-D990-475E-B69D-8C193F01F8FD}" srcOrd="3" destOrd="0" presId="urn:microsoft.com/office/officeart/2017/3/layout/DropPinTimeline"/>
    <dgm:cxn modelId="{90749C3B-F431-4C82-9635-36EC2FFD07CB}" type="presParOf" srcId="{DA76B788-6733-46B8-9C95-E022E9B480E3}" destId="{C8A3E161-E2E2-436B-952F-A6038B592D7B}" srcOrd="4" destOrd="0" presId="urn:microsoft.com/office/officeart/2017/3/layout/DropPinTimeline"/>
    <dgm:cxn modelId="{594E2382-0559-4170-ACBD-A8F047C91D30}" type="presParOf" srcId="{DA76B788-6733-46B8-9C95-E022E9B480E3}" destId="{05153C48-FDCE-4C89-822B-C3183F267C37}" srcOrd="5" destOrd="0" presId="urn:microsoft.com/office/officeart/2017/3/layout/DropPinTimeline"/>
    <dgm:cxn modelId="{E0614D15-714D-4485-A297-D40B522C59FC}" type="presParOf" srcId="{7D77E57B-A063-4FD7-A36F-6075394E28C7}" destId="{FB7EF5AD-7D28-4B7A-9C1A-6DDCAD1C322C}" srcOrd="1" destOrd="0" presId="urn:microsoft.com/office/officeart/2017/3/layout/DropPinTimeline"/>
    <dgm:cxn modelId="{1B802DBA-5F95-4476-833F-BE12B241A372}" type="presParOf" srcId="{7D77E57B-A063-4FD7-A36F-6075394E28C7}" destId="{8E69DAAB-C1E8-48B7-A1C7-F467151A0A07}" srcOrd="2" destOrd="0" presId="urn:microsoft.com/office/officeart/2017/3/layout/DropPinTimeline"/>
    <dgm:cxn modelId="{4363E695-6778-4982-A615-59CE2CBA4FC5}" type="presParOf" srcId="{8E69DAAB-C1E8-48B7-A1C7-F467151A0A07}" destId="{6E5FF388-1079-4020-BC03-7514685CF56A}" srcOrd="0" destOrd="0" presId="urn:microsoft.com/office/officeart/2017/3/layout/DropPinTimeline"/>
    <dgm:cxn modelId="{7ACFEB8F-FD99-490D-9B9C-D2383D66E8FF}" type="presParOf" srcId="{8E69DAAB-C1E8-48B7-A1C7-F467151A0A07}" destId="{5EDC18AC-400D-4868-8EFB-BE6A7C2DA6E8}" srcOrd="1" destOrd="0" presId="urn:microsoft.com/office/officeart/2017/3/layout/DropPinTimeline"/>
    <dgm:cxn modelId="{2B29CEFA-3AA0-4014-ADCD-C4A063195BB6}" type="presParOf" srcId="{5EDC18AC-400D-4868-8EFB-BE6A7C2DA6E8}" destId="{5E059202-C421-404A-B0A1-726A30C98BB2}" srcOrd="0" destOrd="0" presId="urn:microsoft.com/office/officeart/2017/3/layout/DropPinTimeline"/>
    <dgm:cxn modelId="{1FBDDDC0-C677-47D8-A293-5342CF0F9C0E}" type="presParOf" srcId="{5EDC18AC-400D-4868-8EFB-BE6A7C2DA6E8}" destId="{008CF681-7AC6-43B3-A9E8-E6787F48DACA}" srcOrd="1" destOrd="0" presId="urn:microsoft.com/office/officeart/2017/3/layout/DropPinTimeline"/>
    <dgm:cxn modelId="{51DC845F-D870-4245-8D75-11CA98AFBF63}" type="presParOf" srcId="{8E69DAAB-C1E8-48B7-A1C7-F467151A0A07}" destId="{B513D33D-C451-4EAD-BBE4-ACC5E12E0BD5}" srcOrd="2" destOrd="0" presId="urn:microsoft.com/office/officeart/2017/3/layout/DropPinTimeline"/>
    <dgm:cxn modelId="{76425D3F-6128-4109-B0D5-7AA4B82930F7}" type="presParOf" srcId="{8E69DAAB-C1E8-48B7-A1C7-F467151A0A07}" destId="{378341EB-A375-4A24-9F8A-829FFE4CE77C}" srcOrd="3" destOrd="0" presId="urn:microsoft.com/office/officeart/2017/3/layout/DropPinTimeline"/>
    <dgm:cxn modelId="{DA0512FB-37C2-4E98-AB8C-1C2B7B55D725}" type="presParOf" srcId="{8E69DAAB-C1E8-48B7-A1C7-F467151A0A07}" destId="{E26E1273-CD29-4562-9153-710CF6B52222}" srcOrd="4" destOrd="0" presId="urn:microsoft.com/office/officeart/2017/3/layout/DropPinTimeline"/>
    <dgm:cxn modelId="{1140447E-1550-4CC0-8A58-E315B3181EDA}" type="presParOf" srcId="{8E69DAAB-C1E8-48B7-A1C7-F467151A0A07}" destId="{94E4088F-1064-455B-8FEA-2019246E86FE}" srcOrd="5" destOrd="0" presId="urn:microsoft.com/office/officeart/2017/3/layout/DropPin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BF2E01-9E15-4C19-A687-B362FEA4A16B}">
      <dsp:nvSpPr>
        <dsp:cNvPr id="0" name=""/>
        <dsp:cNvSpPr/>
      </dsp:nvSpPr>
      <dsp:spPr>
        <a:xfrm>
          <a:off x="0" y="2047461"/>
          <a:ext cx="10907490" cy="0"/>
        </a:xfrm>
        <a:prstGeom prst="line">
          <a:avLst/>
        </a:prstGeom>
        <a:solidFill>
          <a:schemeClr val="lt1">
            <a:alpha val="90000"/>
            <a:hueOff val="0"/>
            <a:satOff val="0"/>
            <a:lumOff val="0"/>
            <a:alphaOff val="0"/>
          </a:schemeClr>
        </a:solidFill>
        <a:ln w="19050" cap="flat" cmpd="sng" algn="ctr">
          <a:solidFill>
            <a:schemeClr val="accent2">
              <a:hueOff val="0"/>
              <a:satOff val="0"/>
              <a:lumOff val="0"/>
              <a:alphaOff val="0"/>
            </a:schemeClr>
          </a:solidFill>
          <a:prstDash val="solid"/>
          <a:miter lim="800000"/>
          <a:tailEnd type="triangle" w="lg" len="lg"/>
        </a:ln>
        <a:effectLst/>
      </dsp:spPr>
      <dsp:style>
        <a:lnRef idx="2">
          <a:scrgbClr r="0" g="0" b="0"/>
        </a:lnRef>
        <a:fillRef idx="1">
          <a:scrgbClr r="0" g="0" b="0"/>
        </a:fillRef>
        <a:effectRef idx="0">
          <a:scrgbClr r="0" g="0" b="0"/>
        </a:effectRef>
        <a:fontRef idx="minor"/>
      </dsp:style>
    </dsp:sp>
    <dsp:sp modelId="{33B2B789-0346-4D4C-AA28-5D911D443D65}">
      <dsp:nvSpPr>
        <dsp:cNvPr id="0" name=""/>
        <dsp:cNvSpPr/>
      </dsp:nvSpPr>
      <dsp:spPr>
        <a:xfrm rot="8100000">
          <a:off x="62447" y="471859"/>
          <a:ext cx="301136" cy="301136"/>
        </a:xfrm>
        <a:prstGeom prst="teardrop">
          <a:avLst>
            <a:gd name="adj" fmla="val 115000"/>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C46EAD0-F25A-43E2-9051-42482CC347E7}">
      <dsp:nvSpPr>
        <dsp:cNvPr id="0" name=""/>
        <dsp:cNvSpPr/>
      </dsp:nvSpPr>
      <dsp:spPr>
        <a:xfrm>
          <a:off x="95901" y="505313"/>
          <a:ext cx="234229" cy="234229"/>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2A7BFC0B-BA7B-4606-AA4F-956A15628887}">
      <dsp:nvSpPr>
        <dsp:cNvPr id="0" name=""/>
        <dsp:cNvSpPr/>
      </dsp:nvSpPr>
      <dsp:spPr>
        <a:xfrm>
          <a:off x="425951" y="835364"/>
          <a:ext cx="3968938" cy="12120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5250" rIns="0" bIns="142875" numCol="1" spcCol="1270" anchor="t" anchorCtr="0">
          <a:noAutofit/>
        </a:bodyPr>
        <a:lstStyle/>
        <a:p>
          <a:pPr marL="0" lvl="0" indent="0" algn="l" defTabSz="666750">
            <a:lnSpc>
              <a:spcPct val="90000"/>
            </a:lnSpc>
            <a:spcBef>
              <a:spcPct val="0"/>
            </a:spcBef>
            <a:spcAft>
              <a:spcPct val="35000"/>
            </a:spcAft>
            <a:buNone/>
          </a:pPr>
          <a:r>
            <a:rPr lang="en-US" sz="1500" kern="1200"/>
            <a:t>Instead Saudi Arabia production fell and U.S. corporate profits dropped. Then, Saudi Arabia production rebounded alongside U.S. corporate profits between 2003 - 2005.</a:t>
          </a:r>
        </a:p>
      </dsp:txBody>
      <dsp:txXfrm>
        <a:off x="425951" y="835364"/>
        <a:ext cx="3968938" cy="1212097"/>
      </dsp:txXfrm>
    </dsp:sp>
    <dsp:sp modelId="{EC391EAA-C4FE-4AD4-B5B0-776A3B207B38}">
      <dsp:nvSpPr>
        <dsp:cNvPr id="0" name=""/>
        <dsp:cNvSpPr/>
      </dsp:nvSpPr>
      <dsp:spPr>
        <a:xfrm>
          <a:off x="425951" y="409492"/>
          <a:ext cx="3968938" cy="4258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27000" bIns="0" numCol="1" spcCol="1270" anchor="ctr" anchorCtr="0">
          <a:noAutofit/>
        </a:bodyPr>
        <a:lstStyle/>
        <a:p>
          <a:pPr marL="0" lvl="0" indent="0" algn="l" defTabSz="889000">
            <a:lnSpc>
              <a:spcPct val="90000"/>
            </a:lnSpc>
            <a:spcBef>
              <a:spcPct val="0"/>
            </a:spcBef>
            <a:spcAft>
              <a:spcPct val="35000"/>
            </a:spcAft>
            <a:buNone/>
            <a:defRPr b="1"/>
          </a:pPr>
          <a:r>
            <a:rPr lang="en-US" sz="2000" kern="1200"/>
            <a:t>2000–2002</a:t>
          </a:r>
        </a:p>
      </dsp:txBody>
      <dsp:txXfrm>
        <a:off x="425951" y="409492"/>
        <a:ext cx="3968938" cy="425871"/>
      </dsp:txXfrm>
    </dsp:sp>
    <dsp:sp modelId="{B6108AB0-8D19-488E-892F-D42ABDB3CF43}">
      <dsp:nvSpPr>
        <dsp:cNvPr id="0" name=""/>
        <dsp:cNvSpPr/>
      </dsp:nvSpPr>
      <dsp:spPr>
        <a:xfrm>
          <a:off x="213015" y="835364"/>
          <a:ext cx="0" cy="1212097"/>
        </a:xfrm>
        <a:prstGeom prst="line">
          <a:avLst/>
        </a:prstGeom>
        <a:noFill/>
        <a:ln w="12700" cap="flat" cmpd="sng" algn="ctr">
          <a:solidFill>
            <a:schemeClr val="accent2">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6DAC2875-8903-4CC6-A5EF-EAAB08124EEE}">
      <dsp:nvSpPr>
        <dsp:cNvPr id="0" name=""/>
        <dsp:cNvSpPr/>
      </dsp:nvSpPr>
      <dsp:spPr>
        <a:xfrm>
          <a:off x="173941" y="2009133"/>
          <a:ext cx="76656" cy="76656"/>
        </a:xfrm>
        <a:prstGeom prst="ellips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4B65D69-B451-49B6-88CB-F1945104D6F1}">
      <dsp:nvSpPr>
        <dsp:cNvPr id="0" name=""/>
        <dsp:cNvSpPr/>
      </dsp:nvSpPr>
      <dsp:spPr>
        <a:xfrm rot="18900000">
          <a:off x="6187924" y="3321926"/>
          <a:ext cx="301136" cy="301136"/>
        </a:xfrm>
        <a:prstGeom prst="teardrop">
          <a:avLst>
            <a:gd name="adj" fmla="val 115000"/>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B41141F-F1BB-4297-BB4C-56023B679BCD}">
      <dsp:nvSpPr>
        <dsp:cNvPr id="0" name=""/>
        <dsp:cNvSpPr/>
      </dsp:nvSpPr>
      <dsp:spPr>
        <a:xfrm>
          <a:off x="6221378" y="3355379"/>
          <a:ext cx="234229" cy="234229"/>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C78AA41F-A8AB-4A8E-A57F-607924C1BEF7}">
      <dsp:nvSpPr>
        <dsp:cNvPr id="0" name=""/>
        <dsp:cNvSpPr/>
      </dsp:nvSpPr>
      <dsp:spPr>
        <a:xfrm>
          <a:off x="6551428" y="2047461"/>
          <a:ext cx="3968938" cy="12120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42875" rIns="95250" bIns="95250" numCol="1" spcCol="1270" anchor="b" anchorCtr="0">
          <a:noAutofit/>
        </a:bodyPr>
        <a:lstStyle/>
        <a:p>
          <a:pPr marL="0" lvl="0" indent="0" algn="l" defTabSz="666750">
            <a:lnSpc>
              <a:spcPct val="90000"/>
            </a:lnSpc>
            <a:spcBef>
              <a:spcPct val="0"/>
            </a:spcBef>
            <a:spcAft>
              <a:spcPct val="35000"/>
            </a:spcAft>
            <a:buNone/>
          </a:pPr>
          <a:r>
            <a:rPr lang="en-US" sz="1500" kern="1200"/>
            <a:t>Saudi Arabia oil production fell sharply. This sharp drop in oil production accompanied a sharp drop in USA corporate profits.</a:t>
          </a:r>
        </a:p>
      </dsp:txBody>
      <dsp:txXfrm>
        <a:off x="6551428" y="2047461"/>
        <a:ext cx="3968938" cy="1212097"/>
      </dsp:txXfrm>
    </dsp:sp>
    <dsp:sp modelId="{6D7477BC-195D-4484-BC5A-1D04AB4E6DBE}">
      <dsp:nvSpPr>
        <dsp:cNvPr id="0" name=""/>
        <dsp:cNvSpPr/>
      </dsp:nvSpPr>
      <dsp:spPr>
        <a:xfrm>
          <a:off x="6551428" y="3259558"/>
          <a:ext cx="3968938" cy="4258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27000" bIns="0" numCol="1" spcCol="1270" anchor="ctr" anchorCtr="0">
          <a:noAutofit/>
        </a:bodyPr>
        <a:lstStyle/>
        <a:p>
          <a:pPr marL="0" lvl="0" indent="0" algn="l" defTabSz="889000">
            <a:lnSpc>
              <a:spcPct val="90000"/>
            </a:lnSpc>
            <a:spcBef>
              <a:spcPct val="0"/>
            </a:spcBef>
            <a:spcAft>
              <a:spcPct val="35000"/>
            </a:spcAft>
            <a:buNone/>
            <a:defRPr b="1"/>
          </a:pPr>
          <a:r>
            <a:rPr lang="en-US" sz="2000" kern="1200"/>
            <a:t>2009–2010</a:t>
          </a:r>
        </a:p>
      </dsp:txBody>
      <dsp:txXfrm>
        <a:off x="6551428" y="3259558"/>
        <a:ext cx="3968938" cy="425871"/>
      </dsp:txXfrm>
    </dsp:sp>
    <dsp:sp modelId="{A8FA430B-420A-4646-9837-6BD56C87A449}">
      <dsp:nvSpPr>
        <dsp:cNvPr id="0" name=""/>
        <dsp:cNvSpPr/>
      </dsp:nvSpPr>
      <dsp:spPr>
        <a:xfrm>
          <a:off x="6338492" y="2047461"/>
          <a:ext cx="0" cy="1212097"/>
        </a:xfrm>
        <a:prstGeom prst="line">
          <a:avLst/>
        </a:prstGeom>
        <a:noFill/>
        <a:ln w="12700" cap="flat" cmpd="sng" algn="ctr">
          <a:solidFill>
            <a:schemeClr val="accent2">
              <a:hueOff val="-1455363"/>
              <a:satOff val="-83928"/>
              <a:lumOff val="8628"/>
              <a:alphaOff val="0"/>
            </a:schemeClr>
          </a:solidFill>
          <a:prstDash val="dash"/>
          <a:miter lim="800000"/>
        </a:ln>
        <a:effectLst/>
      </dsp:spPr>
      <dsp:style>
        <a:lnRef idx="1">
          <a:scrgbClr r="0" g="0" b="0"/>
        </a:lnRef>
        <a:fillRef idx="0">
          <a:scrgbClr r="0" g="0" b="0"/>
        </a:fillRef>
        <a:effectRef idx="0">
          <a:scrgbClr r="0" g="0" b="0"/>
        </a:effectRef>
        <a:fontRef idx="minor"/>
      </dsp:style>
    </dsp:sp>
    <dsp:sp modelId="{0F5B71A1-B797-4BC5-9BB7-2732AF339D38}">
      <dsp:nvSpPr>
        <dsp:cNvPr id="0" name=""/>
        <dsp:cNvSpPr/>
      </dsp:nvSpPr>
      <dsp:spPr>
        <a:xfrm>
          <a:off x="6299418" y="2009133"/>
          <a:ext cx="76656" cy="76656"/>
        </a:xfrm>
        <a:prstGeom prst="ellipse">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DD6F04-4672-4350-A88B-9F432F35276F}">
      <dsp:nvSpPr>
        <dsp:cNvPr id="0" name=""/>
        <dsp:cNvSpPr/>
      </dsp:nvSpPr>
      <dsp:spPr>
        <a:xfrm>
          <a:off x="0" y="2175669"/>
          <a:ext cx="10515600" cy="0"/>
        </a:xfrm>
        <a:prstGeom prst="line">
          <a:avLst/>
        </a:prstGeom>
        <a:solidFill>
          <a:schemeClr val="lt1">
            <a:alpha val="90000"/>
            <a:hueOff val="0"/>
            <a:satOff val="0"/>
            <a:lumOff val="0"/>
            <a:alphaOff val="0"/>
          </a:schemeClr>
        </a:solidFill>
        <a:ln w="19050" cap="flat" cmpd="sng" algn="ctr">
          <a:solidFill>
            <a:schemeClr val="accent5">
              <a:hueOff val="0"/>
              <a:satOff val="0"/>
              <a:lumOff val="0"/>
              <a:alphaOff val="0"/>
            </a:schemeClr>
          </a:solidFill>
          <a:prstDash val="solid"/>
          <a:miter lim="800000"/>
          <a:tailEnd type="triangle" w="lg" len="lg"/>
        </a:ln>
        <a:effectLst/>
      </dsp:spPr>
      <dsp:style>
        <a:lnRef idx="1">
          <a:scrgbClr r="0" g="0" b="0"/>
        </a:lnRef>
        <a:fillRef idx="1">
          <a:scrgbClr r="0" g="0" b="0"/>
        </a:fillRef>
        <a:effectRef idx="0">
          <a:scrgbClr r="0" g="0" b="0"/>
        </a:effectRef>
        <a:fontRef idx="minor"/>
      </dsp:style>
    </dsp:sp>
    <dsp:sp modelId="{AD7A3EE5-26D8-4E41-BF99-82F618D6C041}">
      <dsp:nvSpPr>
        <dsp:cNvPr id="0" name=""/>
        <dsp:cNvSpPr/>
      </dsp:nvSpPr>
      <dsp:spPr>
        <a:xfrm rot="8100000">
          <a:off x="70761" y="501406"/>
          <a:ext cx="319993" cy="319993"/>
        </a:xfrm>
        <a:prstGeom prst="teardrop">
          <a:avLst>
            <a:gd name="adj" fmla="val 11500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w="6350" cap="flat" cmpd="sng" algn="ctr">
          <a:solidFill>
            <a:schemeClr val="accent5">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E8BB6887-F062-4254-A63F-2929E2DF000F}">
      <dsp:nvSpPr>
        <dsp:cNvPr id="0" name=""/>
        <dsp:cNvSpPr/>
      </dsp:nvSpPr>
      <dsp:spPr>
        <a:xfrm>
          <a:off x="106310" y="536955"/>
          <a:ext cx="248896" cy="248896"/>
        </a:xfrm>
        <a:prstGeom prst="ellipse">
          <a:avLst/>
        </a:prstGeom>
        <a:solidFill>
          <a:schemeClr val="lt1">
            <a:alpha val="90000"/>
            <a:hueOff val="0"/>
            <a:satOff val="0"/>
            <a:lumOff val="0"/>
            <a:alphaOff val="0"/>
          </a:schemeClr>
        </a:solidFill>
        <a:ln w="6350" cap="flat" cmpd="sng" algn="ctr">
          <a:noFill/>
          <a:prstDash val="solid"/>
          <a:miter lim="800000"/>
        </a:ln>
        <a:effectLst/>
      </dsp:spPr>
      <dsp:style>
        <a:lnRef idx="1">
          <a:scrgbClr r="0" g="0" b="0"/>
        </a:lnRef>
        <a:fillRef idx="1">
          <a:scrgbClr r="0" g="0" b="0"/>
        </a:fillRef>
        <a:effectRef idx="0">
          <a:scrgbClr r="0" g="0" b="0"/>
        </a:effectRef>
        <a:fontRef idx="minor"/>
      </dsp:style>
    </dsp:sp>
    <dsp:sp modelId="{9DD724CB-E6E2-4022-BDAD-13A9E18D98AD}">
      <dsp:nvSpPr>
        <dsp:cNvPr id="0" name=""/>
        <dsp:cNvSpPr/>
      </dsp:nvSpPr>
      <dsp:spPr>
        <a:xfrm>
          <a:off x="457028" y="887672"/>
          <a:ext cx="3831262" cy="12879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5250" rIns="0" bIns="142875" numCol="1" spcCol="1270" anchor="t" anchorCtr="0">
          <a:noAutofit/>
        </a:bodyPr>
        <a:lstStyle/>
        <a:p>
          <a:pPr marL="0" lvl="0" indent="0" algn="l" defTabSz="666750">
            <a:lnSpc>
              <a:spcPct val="90000"/>
            </a:lnSpc>
            <a:spcBef>
              <a:spcPct val="0"/>
            </a:spcBef>
            <a:spcAft>
              <a:spcPct val="35000"/>
            </a:spcAft>
            <a:buNone/>
          </a:pPr>
          <a:r>
            <a:rPr lang="en-US" sz="1500" kern="1200" dirty="0"/>
            <a:t>U.S. Corporate Profits hit a peak. During this time between 2006 and 2007, Saudi Arabia decreased oil production slightly.</a:t>
          </a:r>
        </a:p>
      </dsp:txBody>
      <dsp:txXfrm>
        <a:off x="457028" y="887672"/>
        <a:ext cx="3831262" cy="1287996"/>
      </dsp:txXfrm>
    </dsp:sp>
    <dsp:sp modelId="{08FD9F14-D990-475E-B69D-8C193F01F8FD}">
      <dsp:nvSpPr>
        <dsp:cNvPr id="0" name=""/>
        <dsp:cNvSpPr/>
      </dsp:nvSpPr>
      <dsp:spPr>
        <a:xfrm>
          <a:off x="457028" y="435133"/>
          <a:ext cx="3831262" cy="4525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27000" bIns="0" numCol="1" spcCol="1270" anchor="ctr" anchorCtr="0">
          <a:noAutofit/>
        </a:bodyPr>
        <a:lstStyle/>
        <a:p>
          <a:pPr marL="0" lvl="0" indent="0" algn="l" defTabSz="889000">
            <a:lnSpc>
              <a:spcPct val="90000"/>
            </a:lnSpc>
            <a:spcBef>
              <a:spcPct val="0"/>
            </a:spcBef>
            <a:spcAft>
              <a:spcPct val="35000"/>
            </a:spcAft>
            <a:buNone/>
            <a:defRPr b="1"/>
          </a:pPr>
          <a:r>
            <a:rPr lang="en-US" sz="2000" kern="1200" dirty="0"/>
            <a:t>2006</a:t>
          </a:r>
        </a:p>
      </dsp:txBody>
      <dsp:txXfrm>
        <a:off x="457028" y="435133"/>
        <a:ext cx="3831262" cy="452539"/>
      </dsp:txXfrm>
    </dsp:sp>
    <dsp:sp modelId="{C8A3E161-E2E2-436B-952F-A6038B592D7B}">
      <dsp:nvSpPr>
        <dsp:cNvPr id="0" name=""/>
        <dsp:cNvSpPr/>
      </dsp:nvSpPr>
      <dsp:spPr>
        <a:xfrm>
          <a:off x="230758" y="887672"/>
          <a:ext cx="0" cy="1287996"/>
        </a:xfrm>
        <a:prstGeom prst="line">
          <a:avLst/>
        </a:prstGeom>
        <a:noFill/>
        <a:ln w="12700" cap="flat" cmpd="sng" algn="ctr">
          <a:solidFill>
            <a:schemeClr val="accent5">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157AD142-F28A-40EF-BC34-DB2F0B0AAC67}">
      <dsp:nvSpPr>
        <dsp:cNvPr id="0" name=""/>
        <dsp:cNvSpPr/>
      </dsp:nvSpPr>
      <dsp:spPr>
        <a:xfrm>
          <a:off x="190030" y="2134940"/>
          <a:ext cx="81457" cy="81457"/>
        </a:xfrm>
        <a:prstGeom prst="ellipse">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w="6350" cap="flat" cmpd="sng" algn="ctr">
          <a:solidFill>
            <a:schemeClr val="lt1">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5E059202-C421-404A-B0A1-726A30C98BB2}">
      <dsp:nvSpPr>
        <dsp:cNvPr id="0" name=""/>
        <dsp:cNvSpPr/>
      </dsp:nvSpPr>
      <dsp:spPr>
        <a:xfrm rot="18900000">
          <a:off x="5979214" y="3529937"/>
          <a:ext cx="319993" cy="319993"/>
        </a:xfrm>
        <a:prstGeom prst="teardrop">
          <a:avLst>
            <a:gd name="adj" fmla="val 115000"/>
          </a:avLst>
        </a:prstGeom>
        <a:gradFill rotWithShape="0">
          <a:gsLst>
            <a:gs pos="0">
              <a:schemeClr val="accent5">
                <a:hueOff val="-6758543"/>
                <a:satOff val="-17419"/>
                <a:lumOff val="-11765"/>
                <a:alphaOff val="0"/>
                <a:satMod val="103000"/>
                <a:lumMod val="102000"/>
                <a:tint val="94000"/>
              </a:schemeClr>
            </a:gs>
            <a:gs pos="50000">
              <a:schemeClr val="accent5">
                <a:hueOff val="-6758543"/>
                <a:satOff val="-17419"/>
                <a:lumOff val="-11765"/>
                <a:alphaOff val="0"/>
                <a:satMod val="110000"/>
                <a:lumMod val="100000"/>
                <a:shade val="100000"/>
              </a:schemeClr>
            </a:gs>
            <a:gs pos="100000">
              <a:schemeClr val="accent5">
                <a:hueOff val="-6758543"/>
                <a:satOff val="-17419"/>
                <a:lumOff val="-11765"/>
                <a:alphaOff val="0"/>
                <a:lumMod val="99000"/>
                <a:satMod val="120000"/>
                <a:shade val="78000"/>
              </a:schemeClr>
            </a:gs>
          </a:gsLst>
          <a:lin ang="5400000" scaled="0"/>
        </a:gradFill>
        <a:ln w="6350" cap="flat" cmpd="sng" algn="ctr">
          <a:solidFill>
            <a:schemeClr val="accent5">
              <a:hueOff val="-6758543"/>
              <a:satOff val="-17419"/>
              <a:lumOff val="-11765"/>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008CF681-7AC6-43B3-A9E8-E6787F48DACA}">
      <dsp:nvSpPr>
        <dsp:cNvPr id="0" name=""/>
        <dsp:cNvSpPr/>
      </dsp:nvSpPr>
      <dsp:spPr>
        <a:xfrm>
          <a:off x="6014763" y="3565486"/>
          <a:ext cx="248896" cy="248896"/>
        </a:xfrm>
        <a:prstGeom prst="ellipse">
          <a:avLst/>
        </a:prstGeom>
        <a:solidFill>
          <a:schemeClr val="lt1">
            <a:alpha val="90000"/>
            <a:hueOff val="0"/>
            <a:satOff val="0"/>
            <a:lumOff val="0"/>
            <a:alphaOff val="0"/>
          </a:schemeClr>
        </a:solidFill>
        <a:ln w="6350" cap="flat" cmpd="sng" algn="ctr">
          <a:noFill/>
          <a:prstDash val="solid"/>
          <a:miter lim="800000"/>
        </a:ln>
        <a:effectLst/>
      </dsp:spPr>
      <dsp:style>
        <a:lnRef idx="1">
          <a:scrgbClr r="0" g="0" b="0"/>
        </a:lnRef>
        <a:fillRef idx="1">
          <a:scrgbClr r="0" g="0" b="0"/>
        </a:fillRef>
        <a:effectRef idx="0">
          <a:scrgbClr r="0" g="0" b="0"/>
        </a:effectRef>
        <a:fontRef idx="minor"/>
      </dsp:style>
    </dsp:sp>
    <dsp:sp modelId="{B513D33D-C451-4EAD-BBE4-ACC5E12E0BD5}">
      <dsp:nvSpPr>
        <dsp:cNvPr id="0" name=""/>
        <dsp:cNvSpPr/>
      </dsp:nvSpPr>
      <dsp:spPr>
        <a:xfrm>
          <a:off x="6365480" y="1760856"/>
          <a:ext cx="3816480" cy="21176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33350" rIns="88900" bIns="88900" numCol="1" spcCol="1270" anchor="b" anchorCtr="0">
          <a:noAutofit/>
        </a:bodyPr>
        <a:lstStyle/>
        <a:p>
          <a:pPr marL="0" lvl="0" indent="0" algn="l" defTabSz="622300">
            <a:lnSpc>
              <a:spcPct val="90000"/>
            </a:lnSpc>
            <a:spcBef>
              <a:spcPct val="0"/>
            </a:spcBef>
            <a:spcAft>
              <a:spcPct val="35000"/>
            </a:spcAft>
            <a:buNone/>
          </a:pPr>
          <a:r>
            <a:rPr lang="en-US" sz="1400" kern="1200" dirty="0"/>
            <a:t>In 2011, Saudi Arabia oil production rebounds, but U.S. corporate profits still lag behind. USA corporate profits do not rebound until 2013 and 2014.</a:t>
          </a:r>
        </a:p>
        <a:p>
          <a:pPr marL="0" lvl="0" indent="0" algn="l" defTabSz="622300">
            <a:lnSpc>
              <a:spcPct val="90000"/>
            </a:lnSpc>
            <a:spcBef>
              <a:spcPct val="0"/>
            </a:spcBef>
            <a:spcAft>
              <a:spcPct val="35000"/>
            </a:spcAft>
            <a:buNone/>
          </a:pPr>
          <a:r>
            <a:rPr lang="en-US" sz="1400" kern="1200" dirty="0"/>
            <a:t>Through 2017, Saudi Arabia continues to maintain or increase oil production, despite plummeting profits in USA.</a:t>
          </a:r>
        </a:p>
      </dsp:txBody>
      <dsp:txXfrm>
        <a:off x="6365480" y="1760856"/>
        <a:ext cx="3816480" cy="2117620"/>
      </dsp:txXfrm>
    </dsp:sp>
    <dsp:sp modelId="{378341EB-A375-4A24-9F8A-829FFE4CE77C}">
      <dsp:nvSpPr>
        <dsp:cNvPr id="0" name=""/>
        <dsp:cNvSpPr/>
      </dsp:nvSpPr>
      <dsp:spPr>
        <a:xfrm>
          <a:off x="6393760" y="3802698"/>
          <a:ext cx="3816480" cy="4525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27000" bIns="0" numCol="1" spcCol="1270" anchor="ctr" anchorCtr="0">
          <a:noAutofit/>
        </a:bodyPr>
        <a:lstStyle/>
        <a:p>
          <a:pPr marL="0" lvl="0" indent="0" algn="l" defTabSz="889000">
            <a:lnSpc>
              <a:spcPct val="90000"/>
            </a:lnSpc>
            <a:spcBef>
              <a:spcPct val="0"/>
            </a:spcBef>
            <a:spcAft>
              <a:spcPct val="35000"/>
            </a:spcAft>
            <a:buNone/>
            <a:defRPr b="1"/>
          </a:pPr>
          <a:r>
            <a:rPr lang="en-US" sz="2000" kern="1200" dirty="0"/>
            <a:t>2011 – 2017</a:t>
          </a:r>
        </a:p>
      </dsp:txBody>
      <dsp:txXfrm>
        <a:off x="6393760" y="3802698"/>
        <a:ext cx="3816480" cy="452539"/>
      </dsp:txXfrm>
    </dsp:sp>
    <dsp:sp modelId="{E26E1273-CD29-4562-9153-710CF6B52222}">
      <dsp:nvSpPr>
        <dsp:cNvPr id="0" name=""/>
        <dsp:cNvSpPr/>
      </dsp:nvSpPr>
      <dsp:spPr>
        <a:xfrm>
          <a:off x="6139211" y="2175669"/>
          <a:ext cx="0" cy="1287996"/>
        </a:xfrm>
        <a:prstGeom prst="line">
          <a:avLst/>
        </a:prstGeom>
        <a:noFill/>
        <a:ln w="12700" cap="flat" cmpd="sng" algn="ctr">
          <a:solidFill>
            <a:schemeClr val="accent5">
              <a:hueOff val="-6758543"/>
              <a:satOff val="-17419"/>
              <a:lumOff val="-11765"/>
              <a:alphaOff val="0"/>
            </a:schemeClr>
          </a:solidFill>
          <a:prstDash val="dash"/>
          <a:miter lim="800000"/>
        </a:ln>
        <a:effectLst/>
      </dsp:spPr>
      <dsp:style>
        <a:lnRef idx="1">
          <a:scrgbClr r="0" g="0" b="0"/>
        </a:lnRef>
        <a:fillRef idx="0">
          <a:scrgbClr r="0" g="0" b="0"/>
        </a:fillRef>
        <a:effectRef idx="0">
          <a:scrgbClr r="0" g="0" b="0"/>
        </a:effectRef>
        <a:fontRef idx="minor"/>
      </dsp:style>
    </dsp:sp>
    <dsp:sp modelId="{6E5FF388-1079-4020-BC03-7514685CF56A}">
      <dsp:nvSpPr>
        <dsp:cNvPr id="0" name=""/>
        <dsp:cNvSpPr/>
      </dsp:nvSpPr>
      <dsp:spPr>
        <a:xfrm>
          <a:off x="6098482" y="2134940"/>
          <a:ext cx="81457" cy="81457"/>
        </a:xfrm>
        <a:prstGeom prst="ellipse">
          <a:avLst/>
        </a:prstGeom>
        <a:gradFill rotWithShape="0">
          <a:gsLst>
            <a:gs pos="0">
              <a:schemeClr val="accent5">
                <a:hueOff val="-6758543"/>
                <a:satOff val="-17419"/>
                <a:lumOff val="-11765"/>
                <a:alphaOff val="0"/>
                <a:satMod val="103000"/>
                <a:lumMod val="102000"/>
                <a:tint val="94000"/>
              </a:schemeClr>
            </a:gs>
            <a:gs pos="50000">
              <a:schemeClr val="accent5">
                <a:hueOff val="-6758543"/>
                <a:satOff val="-17419"/>
                <a:lumOff val="-11765"/>
                <a:alphaOff val="0"/>
                <a:satMod val="110000"/>
                <a:lumMod val="100000"/>
                <a:shade val="100000"/>
              </a:schemeClr>
            </a:gs>
            <a:gs pos="100000">
              <a:schemeClr val="accent5">
                <a:hueOff val="-6758543"/>
                <a:satOff val="-17419"/>
                <a:lumOff val="-11765"/>
                <a:alphaOff val="0"/>
                <a:lumMod val="99000"/>
                <a:satMod val="120000"/>
                <a:shade val="78000"/>
              </a:schemeClr>
            </a:gs>
          </a:gsLst>
          <a:lin ang="5400000" scaled="0"/>
        </a:gradFill>
        <a:ln w="6350" cap="flat" cmpd="sng" algn="ctr">
          <a:solidFill>
            <a:schemeClr val="lt1">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7/3/layout/DropPinTimeline">
  <dgm:title val="Drop Pin Timeline"/>
  <dgm:desc val="Use to show a list of events in chronological order. An invisible box next to the pin contains the date and the description is immediately below. It can display a medium amount of text and medium length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dgm:constr type="ctrY" for="ch" forName="divider" refType="h" fact="0.5"/>
      <dgm:constr type="l" for="ch" forName="divider"/>
      <dgm:constr type="w" for="ch" forName="nodes" refType="w"/>
      <dgm:constr type="h" for="ch" forName="nodes" refType="h" fact="0.8"/>
      <dgm:constr type="ctrY" for="ch" forName="nodes" refType="h" fact="0.5"/>
    </dgm:constrLst>
    <dgm:layoutNode name="divider" styleLbl="fgAcc1">
      <dgm:alg type="sp"/>
      <dgm:choose name="ArrowShape">
        <dgm:if name="ArrowShapeLTR" func="var" arg="dir" op="equ" val="norm">
          <dgm:shape xmlns:r="http://schemas.openxmlformats.org/officeDocument/2006/relationships" type="line" r:blip="" zOrderOff="-1">
            <dgm:adjLst/>
            <dgm:extLst>
              <a:ext uri="{B698B0E9-8C71-41B9-8309-B3DCBF30829C}">
                <dgm1612:spPr xmlns:dgm1612="http://schemas.microsoft.com/office/drawing/2016/12/diagram">
                  <a:ln w="19050">
                    <a:solidFill>
                      <a:srgbClr val="000000"/>
                    </a:solidFill>
                    <a:tailEnd type="triangle" w="lg" len="lg"/>
                  </a:ln>
                </dgm1612:spPr>
              </a:ext>
            </dgm:extLst>
          </dgm:shape>
        </dgm:if>
        <dgm:else name="ArrowShapeRTL">
          <dgm:shape xmlns:r="http://schemas.openxmlformats.org/officeDocument/2006/relationships" type="line" r:blip="" zOrderOff="-1">
            <dgm:adjLst/>
            <dgm:extLst>
              <a:ext uri="{B698B0E9-8C71-41B9-8309-B3DCBF30829C}">
                <dgm1612:spPr xmlns:dgm1612="http://schemas.microsoft.com/office/drawing/2016/12/diagram">
                  <a:ln>
                    <a:solidFill>
                      <a:srgbClr val="000000"/>
                    </a:solidFill>
                    <a:headEnd type="triangle" w="lg" len="lg"/>
                  </a:ln>
                </dgm1612:spPr>
              </a:ext>
            </dgm:extLst>
          </dgm:shape>
        </dgm:else>
      </dgm:choos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L1TextContainer" val="20"/>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 type="primFontSz" for="des" forName="L1TextContainer1" val="20"/>
        <dgm:constr type="primFontSz" for="des" forName="L2TextContainer1" refType="primFontSz" refFor="des" refForName="L1TextContainer1" op="equ" fact="0.75"/>
        <dgm:constr type="w" for="ch" forName="composite1" refType="w"/>
        <dgm:constr type="h" for="ch" forName="composite1" refType="h"/>
        <dgm:constr type="w" for="ch" forName="spaceBetweenRectangles1" refType="w" refFor="ch" refForName="composite1" fact="0.28"/>
        <dgm:constr type="primFontSz" for="des" forName="L1TextContainer1" op="equ"/>
        <dgm:constr type="primFontSz" for="des" forName="L2TextContainer1" op="equ"/>
      </dgm:constrLst>
      <dgm:choose name="LayoutBasedOnCountOfNodes">
        <dgm:if name="LessThanOrEqualToTwoNodes" axis="ch" ptType="node" func="cnt" op="lte" val="2">
          <dgm:forEach name="nodesForEach1" axis="ch" ptType="node">
            <dgm:layoutNode name="composite1">
              <dgm:alg type="composite"/>
              <dgm:shape xmlns:r="http://schemas.openxmlformats.org/officeDocument/2006/relationships" r:blip="">
                <dgm:adjLst/>
              </dgm:shape>
              <dgm:choose name="CaseForLayoutDirection1">
                <dgm:if name="CaseForLayoutDirectionLTR1" func="var" arg="dir" op="equ" val="norm">
                  <dgm:choose name="CaseForPlacingNodesAboveAndBelowDividerLTR1">
                    <dgm:if name="CaseForPlacingNodeAboveDividerLTR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LTR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if>
                <dgm:else name="CaseForLayoutDirectionRTL1">
                  <dgm:choose name="CaseForPlacingNodesAboveAndBelowDividerRTL1">
                    <dgm:if name="CaseForPlacingNodeAboveDividerRTL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RT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else>
              </dgm:choose>
              <dgm:layoutNode name="ConnectorPoint1" styleLbl="lnNode1" moveWith="ConnectLine1">
                <dgm:alg type="sp"/>
                <dgm:shape xmlns:r="http://schemas.openxmlformats.org/officeDocument/2006/relationships" type="ellipse" r:blip="" zOrderOff="10">
                  <dgm:adjLst/>
                </dgm:shape>
                <dgm:presOf/>
                <dgm:constrLst>
                  <dgm:constr type="w" refType="h" op="equ"/>
                </dgm:constrLst>
              </dgm:layoutNode>
              <dgm:layoutNode name="DropPinPlaceHolder1">
                <dgm:alg type="composite"/>
                <dgm:shape xmlns:r="http://schemas.openxmlformats.org/officeDocument/2006/relationships" r:blip="">
                  <dgm:adjLst/>
                </dgm:shape>
                <dgm:constrLst>
                  <dgm:constr type="w" for="ch" forName="DropPin1" refType="w"/>
                  <dgm:constr type="h" for="ch" forName="DropPin1" refType="h"/>
                  <dgm:constr type="ctrX" for="ch" forName="DropPin1" refType="w" fact="0.5"/>
                  <dgm:constr type="ctrY" for="ch" forName="DropPin1" refType="h" fact="0.5"/>
                  <dgm:constr type="w" for="ch" forName="Ellipse1" refType="w" refFor="ch" refForName="DropPin1" fact="0.55"/>
                  <dgm:constr type="h" for="ch" forName="Ellipse1" refType="w" refFor="ch" refForName="DropPin1" fact="0.55"/>
                  <dgm:constr type="ctrX" for="ch" forName="Ellipse1" refType="ctrX" refFor="ch" refForName="DropPin1"/>
                  <dgm:constr type="ctrY" for="ch" forName="Ellipse1" refType="ctrY" refFor="ch" refForName="DropPin1"/>
                </dgm:constrLst>
                <dgm:layoutNode name="DropPin1" styleLbl="alignNode1">
                  <dgm:alg type="sp"/>
                  <dgm:choose name="CaseForPlacingTearDropAboveAndBelowDivider1">
                    <dgm:if name="CaseForPlacingTearDropAboveDivider1" axis="self" ptType="node" func="posOdd" op="equ" val="1">
                      <dgm:shape xmlns:r="http://schemas.openxmlformats.org/officeDocument/2006/relationships" rot="135" type="teardrop" r:blip="">
                        <dgm:adjLst>
                          <dgm:adj idx="1" val="1.15"/>
                        </dgm:adjLst>
                      </dgm:shape>
                    </dgm:if>
                    <dgm:else name="CaseForPlacingTearDropBelowDivider1">
                      <dgm:shape xmlns:r="http://schemas.openxmlformats.org/officeDocument/2006/relationships" rot="-45" type="teardrop" r:blip="">
                        <dgm:adjLst>
                          <dgm:adj idx="1" val="1.15"/>
                        </dgm:adjLst>
                      </dgm:shape>
                    </dgm:else>
                  </dgm:choose>
                  <dgm:presOf/>
                  <dgm:constrLst/>
                </dgm:layoutNode>
                <dgm:layoutNode name="Ellipse1" styleLbl="fgAcc1" moveWith="DropPin1">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1" styleLbl="revTx" moveWith="L1TextContainer">
                <dgm:varLst>
                  <dgm:bulletEnabled val="1"/>
                </dgm:varLst>
                <dgm:choose name="casesForTxtDirLogic1">
                  <dgm:if name="Name771"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dgm:constr type="tMarg" refType="primFontSz" fact="0.5"/>
                      <dgm:constr type="bMarg" refType="primFontSz" fact="0.75"/>
                    </dgm:constrLst>
                  </dgm:if>
                  <dgm:else name="Name881">
                    <dgm:alg type="tx">
                      <dgm:param type="txAnchorVert" val="b"/>
                      <dgm:param type="parTxLTRAlign" val="l"/>
                      <dgm:param type="parTxRTLAlign" val="l"/>
                      <dgm:param type="txAnchorVertCh" val="b"/>
                      <dgm:param type="shpTxRTLAlignCh" val="l"/>
                      <dgm:param type="shpTxLTRAlignCh" val="l"/>
                    </dgm:alg>
                    <dgm:constrLst>
                      <dgm:constr type="lMarg"/>
                      <dgm:constr type="rMarg" refType="primFontSz" fact="0.5"/>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1"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if>
        <dgm:else name="MoreThanTwoNodes">
          <dgm:forEach name="nodesForEach" axis="ch" ptType="node">
            <dgm:layoutNode name="composite">
              <dgm:alg type="composite"/>
              <dgm:shape xmlns:r="http://schemas.openxmlformats.org/officeDocument/2006/relationships" r:blip="">
                <dgm:adjLst/>
              </dgm:shape>
              <dgm:choose name="CaseForLayoutDirection">
                <dgm:if name="CaseForLayoutDirectionLTR" func="var" arg="dir" op="equ" val="norm">
                  <dgm:choose name="CaseForPlacingNodesAboveAndBelowDividerLTR">
                    <dgm:if name="CaseForPlacingNodeAboveDividerLTR"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LTR">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if>
                <dgm:else name="CaseForLayoutDirectionRTL">
                  <dgm:choose name="CaseForPlacingNodesAboveAndBelowDividerRTL">
                    <dgm:if name="CaseForPlacingNodeAboveDividerRTL"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RTL">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else>
              </dgm:choose>
              <dgm:layoutNode name="ConnectorPoint" styleLbl="lnNode1" moveWith="ConnectLine">
                <dgm:alg type="sp"/>
                <dgm:shape xmlns:r="http://schemas.openxmlformats.org/officeDocument/2006/relationships" type="ellipse" r:blip="" zOrderOff="10">
                  <dgm:adjLst/>
                  <dgm:extLst>
                    <a:ext uri="{B698B0E9-8C71-41B9-8309-B3DCBF30829C}">
                      <dgm1612:spPr xmlns:dgm1612="http://schemas.microsoft.com/office/drawing/2016/12/diagram">
                        <a:ln w="6350"/>
                      </dgm1612:spPr>
                    </a:ext>
                  </dgm:extLst>
                </dgm:shape>
                <dgm:presOf/>
                <dgm:constrLst>
                  <dgm:constr type="w" refType="h" op="equ"/>
                </dgm:constrLst>
              </dgm:layoutNode>
              <dgm:layoutNode name="DropPinPlaceHolder">
                <dgm:alg type="composite"/>
                <dgm:shape xmlns:r="http://schemas.openxmlformats.org/officeDocument/2006/relationships" r:blip="">
                  <dgm:adjLst/>
                </dgm:shape>
                <dgm:constrLst>
                  <dgm:constr type="w" for="ch" forName="DropPin" refType="w"/>
                  <dgm:constr type="h" for="ch" forName="DropPin" refType="h"/>
                  <dgm:constr type="ctrX" for="ch" forName="DropPin" refType="w" fact="0.5"/>
                  <dgm:constr type="ctrY" for="ch" forName="DropPin" refType="h" fact="0.5"/>
                  <dgm:constr type="w" for="ch" forName="Ellipse" refType="w" refFor="ch" refForName="DropPin" fact="0.55"/>
                  <dgm:constr type="h" for="ch" forName="Ellipse" refType="w" refFor="ch" refForName="DropPin" fact="0.55"/>
                  <dgm:constr type="ctrX" for="ch" forName="Ellipse" refType="ctrX" refFor="ch" refForName="DropPin"/>
                  <dgm:constr type="ctrY" for="ch" forName="Ellipse" refType="ctrY" refFor="ch" refForName="DropPin"/>
                </dgm:constrLst>
                <dgm:layoutNode name="DropPin" styleLbl="alignNode1">
                  <dgm:alg type="sp"/>
                  <dgm:choose name="CaseForPlacingTearDropAboveAndBelowDivider">
                    <dgm:if name="CaseForPlacingTearDropAboveDivider" axis="self" ptType="node" func="posOdd" op="equ" val="1">
                      <dgm:shape xmlns:r="http://schemas.openxmlformats.org/officeDocument/2006/relationships" rot="135" type="teardrop" r:blip="">
                        <dgm:adjLst>
                          <dgm:adj idx="1" val="1.15"/>
                        </dgm:adjLst>
                      </dgm:shape>
                    </dgm:if>
                    <dgm:else name="CaseForPlacingTearDropBelowDivider">
                      <dgm:shape xmlns:r="http://schemas.openxmlformats.org/officeDocument/2006/relationships" rot="-45" type="teardrop" r:blip="">
                        <dgm:adjLst>
                          <dgm:adj idx="1" val="1.15"/>
                        </dgm:adjLst>
                      </dgm:shape>
                    </dgm:else>
                  </dgm:choose>
                  <dgm:presOf/>
                  <dgm:constrLst/>
                </dgm:layoutNode>
                <dgm:layoutNode name="Ellipse" styleLbl="fgAcc1" moveWith="DropPin">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 styleLbl="revTx" moveWith="L1TextContainer">
                <dgm:varLst>
                  <dgm:bulletEnabled val="1"/>
                </dgm:varLst>
                <dgm:choose name="casesForTxtDirLogic">
                  <dgm:if name="Name77"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refType="primFontSz" fact="0.5"/>
                      <dgm:constr type="tMarg" refType="primFontSz" fact="0.5"/>
                      <dgm:constr type="bMarg" refType="primFontSz" fact="0.75"/>
                    </dgm:constrLst>
                  </dgm:if>
                  <dgm:else name="Name88">
                    <dgm:alg type="tx">
                      <dgm:param type="txAnchorVert" val="b"/>
                      <dgm:param type="parTxLTRAlign" val="l"/>
                      <dgm:param type="parTxRTLAlign" val="l"/>
                      <dgm:param type="txAnchorVertCh" val="b"/>
                      <dgm:param type="shpTxRTLAlignCh" val="l"/>
                      <dgm:param type="shpTxLTRAlignCh" val="l"/>
                    </dgm:alg>
                    <dgm:constrLst>
                      <dgm:constr type="lMarg"/>
                      <dgm:constr type="rMarg"/>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else>
      </dgm:choose>
    </dgm:layoutNode>
  </dgm:layoutNode>
  <dgm:extLst>
    <a:ext uri="{68A01E43-0DF5-4B5B-8FA6-DAF915123BFB}">
      <dgm1612:lstStyle xmlns:dgm1612="http://schemas.microsoft.com/office/drawing/2016/12/diagram">
        <a:lvl1pPr>
          <a:defRPr b="1"/>
        </a:lvl1pPr>
      </dgm1612:lstStyle>
    </a:ext>
  </dgm:extLst>
</dgm:layoutDef>
</file>

<file path=ppt/diagrams/layout2.xml><?xml version="1.0" encoding="utf-8"?>
<dgm:layoutDef xmlns:dgm="http://schemas.openxmlformats.org/drawingml/2006/diagram" xmlns:a="http://schemas.openxmlformats.org/drawingml/2006/main" uniqueId="urn:microsoft.com/office/officeart/2017/3/layout/DropPinTimeline">
  <dgm:title val="Drop Pin Timeline"/>
  <dgm:desc val="Use to show a list of events in chronological order. An invisible box next to the pin contains the date and the description is immediately below. It can display a medium amount of text and medium length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dgm:constr type="ctrY" for="ch" forName="divider" refType="h" fact="0.5"/>
      <dgm:constr type="l" for="ch" forName="divider"/>
      <dgm:constr type="w" for="ch" forName="nodes" refType="w"/>
      <dgm:constr type="h" for="ch" forName="nodes" refType="h" fact="0.8"/>
      <dgm:constr type="ctrY" for="ch" forName="nodes" refType="h" fact="0.5"/>
    </dgm:constrLst>
    <dgm:layoutNode name="divider" styleLbl="fgAcc1">
      <dgm:alg type="sp"/>
      <dgm:choose name="ArrowShape">
        <dgm:if name="ArrowShapeLTR" func="var" arg="dir" op="equ" val="norm">
          <dgm:shape xmlns:r="http://schemas.openxmlformats.org/officeDocument/2006/relationships" type="line" r:blip="" zOrderOff="-1">
            <dgm:adjLst/>
            <dgm:extLst>
              <a:ext uri="{B698B0E9-8C71-41B9-8309-B3DCBF30829C}">
                <dgm1612:spPr xmlns:dgm1612="http://schemas.microsoft.com/office/drawing/2016/12/diagram">
                  <a:ln w="19050">
                    <a:solidFill>
                      <a:srgbClr val="000000"/>
                    </a:solidFill>
                    <a:tailEnd type="triangle" w="lg" len="lg"/>
                  </a:ln>
                </dgm1612:spPr>
              </a:ext>
            </dgm:extLst>
          </dgm:shape>
        </dgm:if>
        <dgm:else name="ArrowShapeRTL">
          <dgm:shape xmlns:r="http://schemas.openxmlformats.org/officeDocument/2006/relationships" type="line" r:blip="" zOrderOff="-1">
            <dgm:adjLst/>
            <dgm:extLst>
              <a:ext uri="{B698B0E9-8C71-41B9-8309-B3DCBF30829C}">
                <dgm1612:spPr xmlns:dgm1612="http://schemas.microsoft.com/office/drawing/2016/12/diagram">
                  <a:ln>
                    <a:solidFill>
                      <a:srgbClr val="000000"/>
                    </a:solidFill>
                    <a:headEnd type="triangle" w="lg" len="lg"/>
                  </a:ln>
                </dgm1612:spPr>
              </a:ext>
            </dgm:extLst>
          </dgm:shape>
        </dgm:else>
      </dgm:choos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L1TextContainer" val="20"/>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 type="primFontSz" for="des" forName="L1TextContainer1" val="20"/>
        <dgm:constr type="primFontSz" for="des" forName="L2TextContainer1" refType="primFontSz" refFor="des" refForName="L1TextContainer1" op="equ" fact="0.75"/>
        <dgm:constr type="w" for="ch" forName="composite1" refType="w"/>
        <dgm:constr type="h" for="ch" forName="composite1" refType="h"/>
        <dgm:constr type="w" for="ch" forName="spaceBetweenRectangles1" refType="w" refFor="ch" refForName="composite1" fact="0.28"/>
        <dgm:constr type="primFontSz" for="des" forName="L1TextContainer1" op="equ"/>
        <dgm:constr type="primFontSz" for="des" forName="L2TextContainer1" op="equ"/>
      </dgm:constrLst>
      <dgm:choose name="LayoutBasedOnCountOfNodes">
        <dgm:if name="LessThanOrEqualToTwoNodes" axis="ch" ptType="node" func="cnt" op="lte" val="2">
          <dgm:forEach name="nodesForEach1" axis="ch" ptType="node">
            <dgm:layoutNode name="composite1">
              <dgm:alg type="composite"/>
              <dgm:shape xmlns:r="http://schemas.openxmlformats.org/officeDocument/2006/relationships" r:blip="">
                <dgm:adjLst/>
              </dgm:shape>
              <dgm:choose name="CaseForLayoutDirection1">
                <dgm:if name="CaseForLayoutDirectionLTR1" func="var" arg="dir" op="equ" val="norm">
                  <dgm:choose name="CaseForPlacingNodesAboveAndBelowDividerLTR1">
                    <dgm:if name="CaseForPlacingNodeAboveDividerLTR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LTR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if>
                <dgm:else name="CaseForLayoutDirectionRTL1">
                  <dgm:choose name="CaseForPlacingNodesAboveAndBelowDividerRTL1">
                    <dgm:if name="CaseForPlacingNodeAboveDividerRTL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RT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else>
              </dgm:choose>
              <dgm:layoutNode name="ConnectorPoint1" styleLbl="lnNode1" moveWith="ConnectLine1">
                <dgm:alg type="sp"/>
                <dgm:shape xmlns:r="http://schemas.openxmlformats.org/officeDocument/2006/relationships" type="ellipse" r:blip="" zOrderOff="10">
                  <dgm:adjLst/>
                </dgm:shape>
                <dgm:presOf/>
                <dgm:constrLst>
                  <dgm:constr type="w" refType="h" op="equ"/>
                </dgm:constrLst>
              </dgm:layoutNode>
              <dgm:layoutNode name="DropPinPlaceHolder1">
                <dgm:alg type="composite"/>
                <dgm:shape xmlns:r="http://schemas.openxmlformats.org/officeDocument/2006/relationships" r:blip="">
                  <dgm:adjLst/>
                </dgm:shape>
                <dgm:constrLst>
                  <dgm:constr type="w" for="ch" forName="DropPin1" refType="w"/>
                  <dgm:constr type="h" for="ch" forName="DropPin1" refType="h"/>
                  <dgm:constr type="ctrX" for="ch" forName="DropPin1" refType="w" fact="0.5"/>
                  <dgm:constr type="ctrY" for="ch" forName="DropPin1" refType="h" fact="0.5"/>
                  <dgm:constr type="w" for="ch" forName="Ellipse1" refType="w" refFor="ch" refForName="DropPin1" fact="0.55"/>
                  <dgm:constr type="h" for="ch" forName="Ellipse1" refType="w" refFor="ch" refForName="DropPin1" fact="0.55"/>
                  <dgm:constr type="ctrX" for="ch" forName="Ellipse1" refType="ctrX" refFor="ch" refForName="DropPin1"/>
                  <dgm:constr type="ctrY" for="ch" forName="Ellipse1" refType="ctrY" refFor="ch" refForName="DropPin1"/>
                </dgm:constrLst>
                <dgm:layoutNode name="DropPin1" styleLbl="alignNode1">
                  <dgm:alg type="sp"/>
                  <dgm:choose name="CaseForPlacingTearDropAboveAndBelowDivider1">
                    <dgm:if name="CaseForPlacingTearDropAboveDivider1" axis="self" ptType="node" func="posOdd" op="equ" val="1">
                      <dgm:shape xmlns:r="http://schemas.openxmlformats.org/officeDocument/2006/relationships" rot="135" type="teardrop" r:blip="">
                        <dgm:adjLst>
                          <dgm:adj idx="1" val="1.15"/>
                        </dgm:adjLst>
                      </dgm:shape>
                    </dgm:if>
                    <dgm:else name="CaseForPlacingTearDropBelowDivider1">
                      <dgm:shape xmlns:r="http://schemas.openxmlformats.org/officeDocument/2006/relationships" rot="-45" type="teardrop" r:blip="">
                        <dgm:adjLst>
                          <dgm:adj idx="1" val="1.15"/>
                        </dgm:adjLst>
                      </dgm:shape>
                    </dgm:else>
                  </dgm:choose>
                  <dgm:presOf/>
                  <dgm:constrLst/>
                </dgm:layoutNode>
                <dgm:layoutNode name="Ellipse1" styleLbl="fgAcc1" moveWith="DropPin1">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1" styleLbl="revTx" moveWith="L1TextContainer">
                <dgm:varLst>
                  <dgm:bulletEnabled val="1"/>
                </dgm:varLst>
                <dgm:choose name="casesForTxtDirLogic1">
                  <dgm:if name="Name771"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dgm:constr type="tMarg" refType="primFontSz" fact="0.5"/>
                      <dgm:constr type="bMarg" refType="primFontSz" fact="0.75"/>
                    </dgm:constrLst>
                  </dgm:if>
                  <dgm:else name="Name881">
                    <dgm:alg type="tx">
                      <dgm:param type="txAnchorVert" val="b"/>
                      <dgm:param type="parTxLTRAlign" val="l"/>
                      <dgm:param type="parTxRTLAlign" val="l"/>
                      <dgm:param type="txAnchorVertCh" val="b"/>
                      <dgm:param type="shpTxRTLAlignCh" val="l"/>
                      <dgm:param type="shpTxLTRAlignCh" val="l"/>
                    </dgm:alg>
                    <dgm:constrLst>
                      <dgm:constr type="lMarg"/>
                      <dgm:constr type="rMarg" refType="primFontSz" fact="0.5"/>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1"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if>
        <dgm:else name="MoreThanTwoNodes">
          <dgm:forEach name="nodesForEach" axis="ch" ptType="node">
            <dgm:layoutNode name="composite">
              <dgm:alg type="composite"/>
              <dgm:shape xmlns:r="http://schemas.openxmlformats.org/officeDocument/2006/relationships" r:blip="">
                <dgm:adjLst/>
              </dgm:shape>
              <dgm:choose name="CaseForLayoutDirection">
                <dgm:if name="CaseForLayoutDirectionLTR" func="var" arg="dir" op="equ" val="norm">
                  <dgm:choose name="CaseForPlacingNodesAboveAndBelowDividerLTR">
                    <dgm:if name="CaseForPlacingNodeAboveDividerLTR"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LTR">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if>
                <dgm:else name="CaseForLayoutDirectionRTL">
                  <dgm:choose name="CaseForPlacingNodesAboveAndBelowDividerRTL">
                    <dgm:if name="CaseForPlacingNodeAboveDividerRTL"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RTL">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else>
              </dgm:choose>
              <dgm:layoutNode name="ConnectorPoint" styleLbl="lnNode1" moveWith="ConnectLine">
                <dgm:alg type="sp"/>
                <dgm:shape xmlns:r="http://schemas.openxmlformats.org/officeDocument/2006/relationships" type="ellipse" r:blip="" zOrderOff="10">
                  <dgm:adjLst/>
                  <dgm:extLst>
                    <a:ext uri="{B698B0E9-8C71-41B9-8309-B3DCBF30829C}">
                      <dgm1612:spPr xmlns:dgm1612="http://schemas.microsoft.com/office/drawing/2016/12/diagram">
                        <a:ln w="6350"/>
                      </dgm1612:spPr>
                    </a:ext>
                  </dgm:extLst>
                </dgm:shape>
                <dgm:presOf/>
                <dgm:constrLst>
                  <dgm:constr type="w" refType="h" op="equ"/>
                </dgm:constrLst>
              </dgm:layoutNode>
              <dgm:layoutNode name="DropPinPlaceHolder">
                <dgm:alg type="composite"/>
                <dgm:shape xmlns:r="http://schemas.openxmlformats.org/officeDocument/2006/relationships" r:blip="">
                  <dgm:adjLst/>
                </dgm:shape>
                <dgm:constrLst>
                  <dgm:constr type="w" for="ch" forName="DropPin" refType="w"/>
                  <dgm:constr type="h" for="ch" forName="DropPin" refType="h"/>
                  <dgm:constr type="ctrX" for="ch" forName="DropPin" refType="w" fact="0.5"/>
                  <dgm:constr type="ctrY" for="ch" forName="DropPin" refType="h" fact="0.5"/>
                  <dgm:constr type="w" for="ch" forName="Ellipse" refType="w" refFor="ch" refForName="DropPin" fact="0.55"/>
                  <dgm:constr type="h" for="ch" forName="Ellipse" refType="w" refFor="ch" refForName="DropPin" fact="0.55"/>
                  <dgm:constr type="ctrX" for="ch" forName="Ellipse" refType="ctrX" refFor="ch" refForName="DropPin"/>
                  <dgm:constr type="ctrY" for="ch" forName="Ellipse" refType="ctrY" refFor="ch" refForName="DropPin"/>
                </dgm:constrLst>
                <dgm:layoutNode name="DropPin" styleLbl="alignNode1">
                  <dgm:alg type="sp"/>
                  <dgm:choose name="CaseForPlacingTearDropAboveAndBelowDivider">
                    <dgm:if name="CaseForPlacingTearDropAboveDivider" axis="self" ptType="node" func="posOdd" op="equ" val="1">
                      <dgm:shape xmlns:r="http://schemas.openxmlformats.org/officeDocument/2006/relationships" rot="135" type="teardrop" r:blip="">
                        <dgm:adjLst>
                          <dgm:adj idx="1" val="1.15"/>
                        </dgm:adjLst>
                      </dgm:shape>
                    </dgm:if>
                    <dgm:else name="CaseForPlacingTearDropBelowDivider">
                      <dgm:shape xmlns:r="http://schemas.openxmlformats.org/officeDocument/2006/relationships" rot="-45" type="teardrop" r:blip="">
                        <dgm:adjLst>
                          <dgm:adj idx="1" val="1.15"/>
                        </dgm:adjLst>
                      </dgm:shape>
                    </dgm:else>
                  </dgm:choose>
                  <dgm:presOf/>
                  <dgm:constrLst/>
                </dgm:layoutNode>
                <dgm:layoutNode name="Ellipse" styleLbl="fgAcc1" moveWith="DropPin">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 styleLbl="revTx" moveWith="L1TextContainer">
                <dgm:varLst>
                  <dgm:bulletEnabled val="1"/>
                </dgm:varLst>
                <dgm:choose name="casesForTxtDirLogic">
                  <dgm:if name="Name77"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refType="primFontSz" fact="0.5"/>
                      <dgm:constr type="tMarg" refType="primFontSz" fact="0.5"/>
                      <dgm:constr type="bMarg" refType="primFontSz" fact="0.75"/>
                    </dgm:constrLst>
                  </dgm:if>
                  <dgm:else name="Name88">
                    <dgm:alg type="tx">
                      <dgm:param type="txAnchorVert" val="b"/>
                      <dgm:param type="parTxLTRAlign" val="l"/>
                      <dgm:param type="parTxRTLAlign" val="l"/>
                      <dgm:param type="txAnchorVertCh" val="b"/>
                      <dgm:param type="shpTxRTLAlignCh" val="l"/>
                      <dgm:param type="shpTxLTRAlignCh" val="l"/>
                    </dgm:alg>
                    <dgm:constrLst>
                      <dgm:constr type="lMarg"/>
                      <dgm:constr type="rMarg"/>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else>
      </dgm:choose>
    </dgm:layoutNode>
  </dgm:layoutNode>
  <dgm:extLst>
    <a:ext uri="{68A01E43-0DF5-4B5B-8FA6-DAF915123BFB}">
      <dgm1612:lstStyle xmlns:dgm1612="http://schemas.microsoft.com/office/drawing/2016/12/diagram">
        <a:lvl1pPr>
          <a:defRPr b="1"/>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D76AA9-9105-4D51-9911-01172F1E103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A48C80D-7BE1-4267-B842-645C7AFA1B9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7F4C5BD-65B0-4FD0-BBB6-2EE29F864DCF}"/>
              </a:ext>
            </a:extLst>
          </p:cNvPr>
          <p:cNvSpPr>
            <a:spLocks noGrp="1"/>
          </p:cNvSpPr>
          <p:nvPr>
            <p:ph type="dt" sz="half" idx="10"/>
          </p:nvPr>
        </p:nvSpPr>
        <p:spPr/>
        <p:txBody>
          <a:bodyPr/>
          <a:lstStyle/>
          <a:p>
            <a:fld id="{88D38747-4367-4BD2-8D51-C97E202738E2}" type="datetime1">
              <a:rPr lang="en-US" smtClean="0"/>
              <a:t>10/27/2020</a:t>
            </a:fld>
            <a:endParaRPr lang="en-US" dirty="0"/>
          </a:p>
        </p:txBody>
      </p:sp>
      <p:sp>
        <p:nvSpPr>
          <p:cNvPr id="5" name="Footer Placeholder 4">
            <a:extLst>
              <a:ext uri="{FF2B5EF4-FFF2-40B4-BE49-F238E27FC236}">
                <a16:creationId xmlns:a16="http://schemas.microsoft.com/office/drawing/2014/main" id="{201B47E3-D635-4E42-9247-1C99DD06B2F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A9DFB6E-AFF4-4781-BCE0-5594C2376360}"/>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0663393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FF954-17B9-43C5-A844-E20FF97AE42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6DDF798-2E55-4D59-AD91-4D94AB17525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E433C1E-16AA-4BE7-8395-83795E4094F4}"/>
              </a:ext>
            </a:extLst>
          </p:cNvPr>
          <p:cNvSpPr>
            <a:spLocks noGrp="1"/>
          </p:cNvSpPr>
          <p:nvPr>
            <p:ph type="dt" sz="half" idx="10"/>
          </p:nvPr>
        </p:nvSpPr>
        <p:spPr/>
        <p:txBody>
          <a:bodyPr/>
          <a:lstStyle/>
          <a:p>
            <a:fld id="{073ED0CC-082F-4160-86E5-0D6041F12778}" type="datetime1">
              <a:rPr lang="en-US" smtClean="0"/>
              <a:t>10/27/2020</a:t>
            </a:fld>
            <a:endParaRPr lang="en-US" dirty="0"/>
          </a:p>
        </p:txBody>
      </p:sp>
      <p:sp>
        <p:nvSpPr>
          <p:cNvPr id="5" name="Footer Placeholder 4">
            <a:extLst>
              <a:ext uri="{FF2B5EF4-FFF2-40B4-BE49-F238E27FC236}">
                <a16:creationId xmlns:a16="http://schemas.microsoft.com/office/drawing/2014/main" id="{E2D31E6D-2B0B-4878-A919-D26484F1523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D95E6FC-3382-424D-B0C4-5153E47CDA0B}"/>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25228359"/>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948CB38-F67B-4BD1-8EC1-779D827E87C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A7799CD-0C3F-4963-B97A-6A20135B17F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4AA1920-7CC9-41DB-BFCC-E1030FA6F145}"/>
              </a:ext>
            </a:extLst>
          </p:cNvPr>
          <p:cNvSpPr>
            <a:spLocks noGrp="1"/>
          </p:cNvSpPr>
          <p:nvPr>
            <p:ph type="dt" sz="half" idx="10"/>
          </p:nvPr>
        </p:nvSpPr>
        <p:spPr/>
        <p:txBody>
          <a:bodyPr/>
          <a:lstStyle/>
          <a:p>
            <a:fld id="{073ED0CC-082F-4160-86E5-0D6041F12778}" type="datetime1">
              <a:rPr lang="en-US" smtClean="0"/>
              <a:t>10/27/2020</a:t>
            </a:fld>
            <a:endParaRPr lang="en-US" dirty="0"/>
          </a:p>
        </p:txBody>
      </p:sp>
      <p:sp>
        <p:nvSpPr>
          <p:cNvPr id="5" name="Footer Placeholder 4">
            <a:extLst>
              <a:ext uri="{FF2B5EF4-FFF2-40B4-BE49-F238E27FC236}">
                <a16:creationId xmlns:a16="http://schemas.microsoft.com/office/drawing/2014/main" id="{6979BFCA-B3F2-491A-9D8D-94936AA914B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0D35A89-43D5-4CD8-9C49-5620BB84E18E}"/>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230400222"/>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D3A5B-E548-4C78-9DF7-583D4A51DFA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6CB0BE3-2D55-4577-89DD-66BC723C3AD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21907BB-57F7-4114-B524-5463D517E982}"/>
              </a:ext>
            </a:extLst>
          </p:cNvPr>
          <p:cNvSpPr>
            <a:spLocks noGrp="1"/>
          </p:cNvSpPr>
          <p:nvPr>
            <p:ph type="dt" sz="half" idx="10"/>
          </p:nvPr>
        </p:nvSpPr>
        <p:spPr/>
        <p:txBody>
          <a:bodyPr/>
          <a:lstStyle/>
          <a:p>
            <a:fld id="{73C55A3C-5767-4844-A0A3-83778C2E5409}" type="datetime1">
              <a:rPr lang="en-US" smtClean="0"/>
              <a:t>10/27/2020</a:t>
            </a:fld>
            <a:endParaRPr lang="en-US" dirty="0"/>
          </a:p>
        </p:txBody>
      </p:sp>
      <p:sp>
        <p:nvSpPr>
          <p:cNvPr id="5" name="Footer Placeholder 4">
            <a:extLst>
              <a:ext uri="{FF2B5EF4-FFF2-40B4-BE49-F238E27FC236}">
                <a16:creationId xmlns:a16="http://schemas.microsoft.com/office/drawing/2014/main" id="{054BD331-5011-44E4-99BC-0559CE77E6E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1389B09-D034-456B-BC90-04BF1D4ADD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326899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EB88A-5DA0-484B-8CD9-3768F6D8A96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8964E56-D9A6-4C98-BF0A-CC45F3D0167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9F546D6-724E-4C6A-9D00-A3B15D5D3BE3}"/>
              </a:ext>
            </a:extLst>
          </p:cNvPr>
          <p:cNvSpPr>
            <a:spLocks noGrp="1"/>
          </p:cNvSpPr>
          <p:nvPr>
            <p:ph type="dt" sz="half" idx="10"/>
          </p:nvPr>
        </p:nvSpPr>
        <p:spPr/>
        <p:txBody>
          <a:bodyPr/>
          <a:lstStyle/>
          <a:p>
            <a:fld id="{CAE507A8-A5CF-4D38-AB86-7EDDA87A85D4}" type="datetime1">
              <a:rPr lang="en-US" smtClean="0"/>
              <a:t>10/27/2020</a:t>
            </a:fld>
            <a:endParaRPr lang="en-US" dirty="0"/>
          </a:p>
        </p:txBody>
      </p:sp>
      <p:sp>
        <p:nvSpPr>
          <p:cNvPr id="5" name="Footer Placeholder 4">
            <a:extLst>
              <a:ext uri="{FF2B5EF4-FFF2-40B4-BE49-F238E27FC236}">
                <a16:creationId xmlns:a16="http://schemas.microsoft.com/office/drawing/2014/main" id="{1D7B09BE-2D1C-45BC-8E94-931578831FA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A8EA724-FC14-457D-AD71-41A4AEA7220C}"/>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5988828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750262-D9A7-417C-89A8-D0DDBAF558F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E3D02A3-58B5-48FD-AA7F-F7BCC4BB94A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49F1049-D288-4CCD-893E-49F2B73D4D5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8396A65-3C57-4279-8E1D-534BD0BEB27B}"/>
              </a:ext>
            </a:extLst>
          </p:cNvPr>
          <p:cNvSpPr>
            <a:spLocks noGrp="1"/>
          </p:cNvSpPr>
          <p:nvPr>
            <p:ph type="dt" sz="half" idx="10"/>
          </p:nvPr>
        </p:nvSpPr>
        <p:spPr/>
        <p:txBody>
          <a:bodyPr/>
          <a:lstStyle/>
          <a:p>
            <a:fld id="{BDFCD27C-8599-43EF-BA1D-14DDC1946E06}" type="datetime1">
              <a:rPr lang="en-US" smtClean="0"/>
              <a:t>10/27/2020</a:t>
            </a:fld>
            <a:endParaRPr lang="en-US" dirty="0"/>
          </a:p>
        </p:txBody>
      </p:sp>
      <p:sp>
        <p:nvSpPr>
          <p:cNvPr id="6" name="Footer Placeholder 5">
            <a:extLst>
              <a:ext uri="{FF2B5EF4-FFF2-40B4-BE49-F238E27FC236}">
                <a16:creationId xmlns:a16="http://schemas.microsoft.com/office/drawing/2014/main" id="{4E2DD995-6683-4E3E-A9F2-9DA3C5750911}"/>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7459F80-A653-4156-9AC0-A42FD2707FFE}"/>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9155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E6C2B-95E2-4CED-89E5-C0B4AC4BCBC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0FF703D-34EC-4642-A26B-1637E59FC5D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04238B9-7B64-470B-93D6-832B33C92A7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5F18DF7-0893-49D0-BFAD-DD0F5B3CE9C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9A51AEC-1397-40AC-8AFF-9A93B73E3BB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54CD08E-480E-4C05-B7CD-C86A4F7EEE0B}"/>
              </a:ext>
            </a:extLst>
          </p:cNvPr>
          <p:cNvSpPr>
            <a:spLocks noGrp="1"/>
          </p:cNvSpPr>
          <p:nvPr>
            <p:ph type="dt" sz="half" idx="10"/>
          </p:nvPr>
        </p:nvSpPr>
        <p:spPr/>
        <p:txBody>
          <a:bodyPr/>
          <a:lstStyle/>
          <a:p>
            <a:fld id="{49343D99-809A-49C0-96E5-4250D0B498EE}" type="datetime1">
              <a:rPr lang="en-US" smtClean="0"/>
              <a:t>10/27/2020</a:t>
            </a:fld>
            <a:endParaRPr lang="en-US" dirty="0"/>
          </a:p>
        </p:txBody>
      </p:sp>
      <p:sp>
        <p:nvSpPr>
          <p:cNvPr id="8" name="Footer Placeholder 7">
            <a:extLst>
              <a:ext uri="{FF2B5EF4-FFF2-40B4-BE49-F238E27FC236}">
                <a16:creationId xmlns:a16="http://schemas.microsoft.com/office/drawing/2014/main" id="{81F5A933-70D7-4F39-AA82-312435AFA460}"/>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75F16015-0289-451E-A576-120EC985B904}"/>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318585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C20D3-3C05-4816-AF91-34F86FF71F8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ACB0C1A-8915-4B12-9B53-D739AD2957D8}"/>
              </a:ext>
            </a:extLst>
          </p:cNvPr>
          <p:cNvSpPr>
            <a:spLocks noGrp="1"/>
          </p:cNvSpPr>
          <p:nvPr>
            <p:ph type="dt" sz="half" idx="10"/>
          </p:nvPr>
        </p:nvSpPr>
        <p:spPr/>
        <p:txBody>
          <a:bodyPr/>
          <a:lstStyle/>
          <a:p>
            <a:fld id="{A143DE9B-B678-4EFB-BB7D-A4370204A0B0}" type="datetime1">
              <a:rPr lang="en-US" smtClean="0"/>
              <a:t>10/27/2020</a:t>
            </a:fld>
            <a:endParaRPr lang="en-US" dirty="0"/>
          </a:p>
        </p:txBody>
      </p:sp>
      <p:sp>
        <p:nvSpPr>
          <p:cNvPr id="4" name="Footer Placeholder 3">
            <a:extLst>
              <a:ext uri="{FF2B5EF4-FFF2-40B4-BE49-F238E27FC236}">
                <a16:creationId xmlns:a16="http://schemas.microsoft.com/office/drawing/2014/main" id="{44CE6B88-1E99-4D4C-AAAE-85F83E30E3BE}"/>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9CDC0B51-4BBC-446C-BA84-BC273913E8F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280549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286AD6E-9105-44B9-8159-4056F1DEC450}"/>
              </a:ext>
            </a:extLst>
          </p:cNvPr>
          <p:cNvSpPr>
            <a:spLocks noGrp="1"/>
          </p:cNvSpPr>
          <p:nvPr>
            <p:ph type="dt" sz="half" idx="10"/>
          </p:nvPr>
        </p:nvSpPr>
        <p:spPr/>
        <p:txBody>
          <a:bodyPr/>
          <a:lstStyle/>
          <a:p>
            <a:fld id="{E68812DA-F765-4142-A6A3-A8ED7235E082}" type="datetime1">
              <a:rPr lang="en-US" smtClean="0"/>
              <a:t>10/27/2020</a:t>
            </a:fld>
            <a:endParaRPr lang="en-US" dirty="0"/>
          </a:p>
        </p:txBody>
      </p:sp>
      <p:sp>
        <p:nvSpPr>
          <p:cNvPr id="3" name="Footer Placeholder 2">
            <a:extLst>
              <a:ext uri="{FF2B5EF4-FFF2-40B4-BE49-F238E27FC236}">
                <a16:creationId xmlns:a16="http://schemas.microsoft.com/office/drawing/2014/main" id="{E236E770-806F-4366-8759-3E05D4B304DA}"/>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E1486BD1-1C4C-4008-B2AF-1D18A753180A}"/>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683208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C17377-83E3-46C6-9330-817ECFCEC42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29F8DFB-3B15-4DB2-AF46-6246AA77857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5CFA531-6FFB-42E5-9163-6A620EBE45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38B5E86-073E-45CF-BC42-3CF3FBB0FBAF}"/>
              </a:ext>
            </a:extLst>
          </p:cNvPr>
          <p:cNvSpPr>
            <a:spLocks noGrp="1"/>
          </p:cNvSpPr>
          <p:nvPr>
            <p:ph type="dt" sz="half" idx="10"/>
          </p:nvPr>
        </p:nvSpPr>
        <p:spPr/>
        <p:txBody>
          <a:bodyPr/>
          <a:lstStyle/>
          <a:p>
            <a:fld id="{3E0277FD-7DE6-41D4-930D-AC99F5AFE54E}" type="datetime1">
              <a:rPr lang="en-US" smtClean="0"/>
              <a:t>10/27/2020</a:t>
            </a:fld>
            <a:endParaRPr lang="en-US" dirty="0"/>
          </a:p>
        </p:txBody>
      </p:sp>
      <p:sp>
        <p:nvSpPr>
          <p:cNvPr id="6" name="Footer Placeholder 5">
            <a:extLst>
              <a:ext uri="{FF2B5EF4-FFF2-40B4-BE49-F238E27FC236}">
                <a16:creationId xmlns:a16="http://schemas.microsoft.com/office/drawing/2014/main" id="{361245C5-448A-49C9-91B6-7ECEAC16051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FD8EECA-BA19-4F32-BDBF-285575605625}"/>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7310579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2544E-A5A5-4B82-934E-6A54D76EECF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57AAC9F-3E02-4376-A921-13B37DD9142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5C9C638-852E-401F-B69B-3B719EAE68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3E65CE1-918A-4A3E-8709-8017BAD5B711}"/>
              </a:ext>
            </a:extLst>
          </p:cNvPr>
          <p:cNvSpPr>
            <a:spLocks noGrp="1"/>
          </p:cNvSpPr>
          <p:nvPr>
            <p:ph type="dt" sz="half" idx="10"/>
          </p:nvPr>
        </p:nvSpPr>
        <p:spPr/>
        <p:txBody>
          <a:bodyPr/>
          <a:lstStyle/>
          <a:p>
            <a:fld id="{9EA15526-7079-4B7B-987C-1B5FAE11A0FF}" type="datetime1">
              <a:rPr lang="en-US" smtClean="0"/>
              <a:t>10/27/2020</a:t>
            </a:fld>
            <a:endParaRPr lang="en-US" dirty="0"/>
          </a:p>
        </p:txBody>
      </p:sp>
      <p:sp>
        <p:nvSpPr>
          <p:cNvPr id="6" name="Footer Placeholder 5">
            <a:extLst>
              <a:ext uri="{FF2B5EF4-FFF2-40B4-BE49-F238E27FC236}">
                <a16:creationId xmlns:a16="http://schemas.microsoft.com/office/drawing/2014/main" id="{164978DF-93DD-4851-AAAA-F731F281C045}"/>
              </a:ext>
            </a:extLst>
          </p:cNvPr>
          <p:cNvSpPr>
            <a:spLocks noGrp="1"/>
          </p:cNvSpPr>
          <p:nvPr>
            <p:ph type="ftr" sz="quarter" idx="11"/>
          </p:nvPr>
        </p:nvSpPr>
        <p:spPr/>
        <p:txBody>
          <a:bodyPr/>
          <a:lstStyle/>
          <a:p>
            <a:pPr algn="l"/>
            <a:endParaRPr lang="en-US" dirty="0"/>
          </a:p>
        </p:txBody>
      </p:sp>
      <p:sp>
        <p:nvSpPr>
          <p:cNvPr id="7" name="Slide Number Placeholder 6">
            <a:extLst>
              <a:ext uri="{FF2B5EF4-FFF2-40B4-BE49-F238E27FC236}">
                <a16:creationId xmlns:a16="http://schemas.microsoft.com/office/drawing/2014/main" id="{47D45EDB-F05E-47CE-86E0-61CC0BFF38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531289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40CC3CD-05D2-46BA-954E-A8D6846B6F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F69E034-11CE-4A39-BA2B-3A15ACD2654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09F2586-E832-4F2A-8902-5E4815A26E6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3ED0CC-082F-4160-86E5-0D6041F12778}" type="datetime1">
              <a:rPr lang="en-US" smtClean="0"/>
              <a:t>10/27/2020</a:t>
            </a:fld>
            <a:endParaRPr lang="en-US" dirty="0"/>
          </a:p>
        </p:txBody>
      </p:sp>
      <p:sp>
        <p:nvSpPr>
          <p:cNvPr id="5" name="Footer Placeholder 4">
            <a:extLst>
              <a:ext uri="{FF2B5EF4-FFF2-40B4-BE49-F238E27FC236}">
                <a16:creationId xmlns:a16="http://schemas.microsoft.com/office/drawing/2014/main" id="{3EDC347B-348D-4A6B-A36E-384BF1A4171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4C0EE080-D01E-4EC7-B927-E43B3ED8A04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389679512"/>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6" name="Picture 5" descr="A picture containing large, sitting, white, numbers">
            <a:extLst>
              <a:ext uri="{FF2B5EF4-FFF2-40B4-BE49-F238E27FC236}">
                <a16:creationId xmlns:a16="http://schemas.microsoft.com/office/drawing/2014/main" id="{9A5D9ED1-DFCC-4799-89E2-D118451B98DF}"/>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44199" y="0"/>
            <a:ext cx="6882392" cy="6858000"/>
          </a:xfrm>
          <a:prstGeom prst="rect">
            <a:avLst/>
          </a:prstGeom>
        </p:spPr>
      </p:pic>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7092777" y="1673524"/>
            <a:ext cx="5099223" cy="2420504"/>
          </a:xfrm>
        </p:spPr>
        <p:txBody>
          <a:bodyPr>
            <a:normAutofit/>
          </a:bodyPr>
          <a:lstStyle/>
          <a:p>
            <a:pPr algn="l"/>
            <a:r>
              <a:rPr lang="en-US" sz="4000" dirty="0"/>
              <a:t>US oil extraction profits &amp; Saudi Arabia oil production</a:t>
            </a: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7092777" y="4157933"/>
            <a:ext cx="5055024" cy="1026544"/>
          </a:xfrm>
        </p:spPr>
        <p:txBody>
          <a:bodyPr>
            <a:normAutofit/>
          </a:bodyPr>
          <a:lstStyle/>
          <a:p>
            <a:pPr algn="l"/>
            <a:r>
              <a:rPr lang="en-US" sz="3200" dirty="0">
                <a:solidFill>
                  <a:schemeClr val="bg2">
                    <a:lumMod val="10000"/>
                  </a:schemeClr>
                </a:solidFill>
              </a:rPr>
              <a:t>Debra Ray’s Project Proposal</a:t>
            </a:r>
          </a:p>
        </p:txBody>
      </p:sp>
    </p:spTree>
    <p:extLst>
      <p:ext uri="{BB962C8B-B14F-4D97-AF65-F5344CB8AC3E}">
        <p14:creationId xmlns:p14="http://schemas.microsoft.com/office/powerpoint/2010/main" val="15831201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122F9423-F4B1-45D4-8445-E9991ECCB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DA4F011-3FF8-4B57-8F75-C63C38FB1E9F}"/>
              </a:ext>
            </a:extLst>
          </p:cNvPr>
          <p:cNvSpPr>
            <a:spLocks noGrp="1"/>
          </p:cNvSpPr>
          <p:nvPr>
            <p:ph type="title"/>
          </p:nvPr>
        </p:nvSpPr>
        <p:spPr>
          <a:xfrm>
            <a:off x="1812897" y="518649"/>
            <a:ext cx="9882278" cy="1067634"/>
          </a:xfrm>
        </p:spPr>
        <p:txBody>
          <a:bodyPr vert="horz" lIns="91440" tIns="45720" rIns="91440" bIns="45720" rtlCol="0" anchor="ctr">
            <a:normAutofit/>
          </a:bodyPr>
          <a:lstStyle/>
          <a:p>
            <a:r>
              <a:rPr lang="en-US" sz="2100" kern="1200" dirty="0">
                <a:latin typeface="+mj-lt"/>
                <a:ea typeface="+mj-ea"/>
                <a:cs typeface="+mj-cs"/>
              </a:rPr>
              <a:t>Key Findings</a:t>
            </a:r>
            <a:br>
              <a:rPr lang="en-US" sz="2100" kern="1200" dirty="0">
                <a:latin typeface="+mj-lt"/>
                <a:ea typeface="+mj-ea"/>
                <a:cs typeface="+mj-cs"/>
              </a:rPr>
            </a:br>
            <a:br>
              <a:rPr lang="en-US" sz="2100" kern="1200" dirty="0">
                <a:latin typeface="+mj-lt"/>
                <a:ea typeface="+mj-ea"/>
                <a:cs typeface="+mj-cs"/>
              </a:rPr>
            </a:br>
            <a:r>
              <a:rPr lang="en-US" sz="2100" kern="1200" dirty="0">
                <a:solidFill>
                  <a:schemeClr val="accent1"/>
                </a:solidFill>
                <a:latin typeface="+mj-lt"/>
                <a:ea typeface="+mj-ea"/>
                <a:cs typeface="+mj-cs"/>
              </a:rPr>
              <a:t>A break from a hypothesis</a:t>
            </a:r>
          </a:p>
        </p:txBody>
      </p:sp>
      <p:grpSp>
        <p:nvGrpSpPr>
          <p:cNvPr id="20" name="Group 19">
            <a:extLst>
              <a:ext uri="{FF2B5EF4-FFF2-40B4-BE49-F238E27FC236}">
                <a16:creationId xmlns:a16="http://schemas.microsoft.com/office/drawing/2014/main" id="{770AE191-D2EA-45C9-A44D-830C188F74C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72021" y="628863"/>
            <a:ext cx="1128382" cy="847206"/>
            <a:chOff x="8183879" y="1000124"/>
            <a:chExt cx="1562267" cy="1172973"/>
          </a:xfrm>
        </p:grpSpPr>
        <p:sp>
          <p:nvSpPr>
            <p:cNvPr id="21" name="Freeform 5">
              <a:extLst>
                <a:ext uri="{FF2B5EF4-FFF2-40B4-BE49-F238E27FC236}">
                  <a16:creationId xmlns:a16="http://schemas.microsoft.com/office/drawing/2014/main" id="{23A0E4C1-B7A6-4637-AC51-4A5AE3841FF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183879" y="1348782"/>
              <a:ext cx="935037" cy="8243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22" name="Freeform 5">
              <a:extLst>
                <a:ext uri="{FF2B5EF4-FFF2-40B4-BE49-F238E27FC236}">
                  <a16:creationId xmlns:a16="http://schemas.microsoft.com/office/drawing/2014/main" id="{F4E8C039-CC58-44F3-8A7B-E0A934C1D01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983979" y="1000124"/>
              <a:ext cx="762167" cy="6719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grpSp>
      <p:sp>
        <p:nvSpPr>
          <p:cNvPr id="4" name="Rectangle 3">
            <a:extLst>
              <a:ext uri="{FF2B5EF4-FFF2-40B4-BE49-F238E27FC236}">
                <a16:creationId xmlns:a16="http://schemas.microsoft.com/office/drawing/2014/main" id="{9D074BCB-AA7C-4819-9616-3623BA845D41}"/>
              </a:ext>
            </a:extLst>
          </p:cNvPr>
          <p:cNvSpPr/>
          <p:nvPr/>
        </p:nvSpPr>
        <p:spPr>
          <a:xfrm>
            <a:off x="5267960" y="468683"/>
            <a:ext cx="6565900" cy="1117600"/>
          </a:xfrm>
          <a:prstGeom prst="rect">
            <a:avLst/>
          </a:prstGeom>
        </p:spPr>
        <p:txBody>
          <a:bodyPr wrap="square" anchor="t">
            <a:normAutofit/>
          </a:bodyPr>
          <a:lstStyle/>
          <a:p>
            <a:pPr>
              <a:lnSpc>
                <a:spcPct val="90000"/>
              </a:lnSpc>
              <a:spcAft>
                <a:spcPts val="600"/>
              </a:spcAft>
            </a:pPr>
            <a:r>
              <a:rPr lang="en-US" dirty="0">
                <a:solidFill>
                  <a:schemeClr val="accent1"/>
                </a:solidFill>
              </a:rPr>
              <a:t>Hypothesis: </a:t>
            </a:r>
            <a:r>
              <a:rPr lang="en-US" dirty="0"/>
              <a:t>Saudi Arabia oil production and U.S. oil production should typically exhibit a negative relationship. As Saudi Arabia increases production of oil, prices should drop. As prices drop, U.S. corporate profits should fall along with prices.</a:t>
            </a:r>
          </a:p>
        </p:txBody>
      </p:sp>
      <p:sp>
        <p:nvSpPr>
          <p:cNvPr id="5" name="Rectangle 4">
            <a:extLst>
              <a:ext uri="{FF2B5EF4-FFF2-40B4-BE49-F238E27FC236}">
                <a16:creationId xmlns:a16="http://schemas.microsoft.com/office/drawing/2014/main" id="{B6150BC2-EB04-4663-A7F6-C8C9F7249213}"/>
              </a:ext>
            </a:extLst>
          </p:cNvPr>
          <p:cNvSpPr/>
          <p:nvPr/>
        </p:nvSpPr>
        <p:spPr>
          <a:xfrm>
            <a:off x="407363" y="4738255"/>
            <a:ext cx="5676236" cy="934720"/>
          </a:xfrm>
          <a:prstGeom prst="rect">
            <a:avLst/>
          </a:prstGeom>
        </p:spPr>
        <p:txBody>
          <a:bodyPr wrap="square" anchor="t">
            <a:normAutofit/>
          </a:bodyPr>
          <a:lstStyle/>
          <a:p>
            <a:pPr>
              <a:lnSpc>
                <a:spcPct val="90000"/>
              </a:lnSpc>
              <a:spcAft>
                <a:spcPts val="600"/>
              </a:spcAft>
            </a:pPr>
            <a:r>
              <a:rPr lang="en-US" dirty="0">
                <a:solidFill>
                  <a:schemeClr val="accent1"/>
                </a:solidFill>
              </a:rPr>
              <a:t>A positive relationship between U.S. profits and Saudi oil production exists during these time periods.</a:t>
            </a:r>
          </a:p>
        </p:txBody>
      </p:sp>
      <p:graphicFrame>
        <p:nvGraphicFramePr>
          <p:cNvPr id="14" name="Content Placeholder 2">
            <a:extLst>
              <a:ext uri="{FF2B5EF4-FFF2-40B4-BE49-F238E27FC236}">
                <a16:creationId xmlns:a16="http://schemas.microsoft.com/office/drawing/2014/main" id="{762F2280-D7A8-4C3B-8004-CB0372DE29B2}"/>
              </a:ext>
            </a:extLst>
          </p:cNvPr>
          <p:cNvGraphicFramePr>
            <a:graphicFrameLocks noGrp="1"/>
          </p:cNvGraphicFramePr>
          <p:nvPr>
            <p:ph idx="1"/>
            <p:extLst>
              <p:ext uri="{D42A27DB-BD31-4B8C-83A1-F6EECF244321}">
                <p14:modId xmlns:p14="http://schemas.microsoft.com/office/powerpoint/2010/main" val="2881212030"/>
              </p:ext>
            </p:extLst>
          </p:nvPr>
        </p:nvGraphicFramePr>
        <p:xfrm>
          <a:off x="629854" y="1860604"/>
          <a:ext cx="10907490" cy="409492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39129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257363FD-7E77-4145-9483-331A807A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6802" cy="6858000"/>
          </a:xfrm>
          <a:prstGeom prst="rect">
            <a:avLst/>
          </a:prstGeom>
          <a:gradFill flip="none" rotWithShape="1">
            <a:gsLst>
              <a:gs pos="28000">
                <a:schemeClr val="bg2">
                  <a:alpha val="84000"/>
                </a:schemeClr>
              </a:gs>
              <a:gs pos="74000">
                <a:schemeClr val="bg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DA4F011-3FF8-4B57-8F75-C63C38FB1E9F}"/>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US" sz="2800" dirty="0"/>
              <a:t>Key Findings</a:t>
            </a:r>
            <a:br>
              <a:rPr lang="en-US" sz="2800" dirty="0"/>
            </a:br>
            <a:br>
              <a:rPr lang="en-US" sz="2800" dirty="0"/>
            </a:br>
            <a:r>
              <a:rPr lang="en-US" sz="2800" dirty="0">
                <a:solidFill>
                  <a:schemeClr val="accent1"/>
                </a:solidFill>
              </a:rPr>
              <a:t>The hypothesis holds true!</a:t>
            </a:r>
          </a:p>
        </p:txBody>
      </p:sp>
      <p:sp>
        <p:nvSpPr>
          <p:cNvPr id="5" name="Rectangle 4">
            <a:extLst>
              <a:ext uri="{FF2B5EF4-FFF2-40B4-BE49-F238E27FC236}">
                <a16:creationId xmlns:a16="http://schemas.microsoft.com/office/drawing/2014/main" id="{B6150BC2-EB04-4663-A7F6-C8C9F7249213}"/>
              </a:ext>
            </a:extLst>
          </p:cNvPr>
          <p:cNvSpPr/>
          <p:nvPr/>
        </p:nvSpPr>
        <p:spPr>
          <a:xfrm>
            <a:off x="407363" y="4738255"/>
            <a:ext cx="5676236" cy="934720"/>
          </a:xfrm>
          <a:prstGeom prst="rect">
            <a:avLst/>
          </a:prstGeom>
        </p:spPr>
        <p:txBody>
          <a:bodyPr wrap="square" anchor="t">
            <a:normAutofit/>
          </a:bodyPr>
          <a:lstStyle/>
          <a:p>
            <a:pPr>
              <a:lnSpc>
                <a:spcPct val="90000"/>
              </a:lnSpc>
              <a:spcAft>
                <a:spcPts val="600"/>
              </a:spcAft>
            </a:pPr>
            <a:r>
              <a:rPr lang="en-US" dirty="0">
                <a:solidFill>
                  <a:schemeClr val="accent1"/>
                </a:solidFill>
              </a:rPr>
              <a:t>A negative relationship between U.S. profits and Saudi oil production exists during these time periods.</a:t>
            </a:r>
          </a:p>
        </p:txBody>
      </p:sp>
      <p:sp>
        <p:nvSpPr>
          <p:cNvPr id="4" name="Rectangle 3">
            <a:extLst>
              <a:ext uri="{FF2B5EF4-FFF2-40B4-BE49-F238E27FC236}">
                <a16:creationId xmlns:a16="http://schemas.microsoft.com/office/drawing/2014/main" id="{9D074BCB-AA7C-4819-9616-3623BA845D41}"/>
              </a:ext>
            </a:extLst>
          </p:cNvPr>
          <p:cNvSpPr/>
          <p:nvPr/>
        </p:nvSpPr>
        <p:spPr>
          <a:xfrm>
            <a:off x="5267960" y="468683"/>
            <a:ext cx="6565900" cy="1117600"/>
          </a:xfrm>
          <a:prstGeom prst="rect">
            <a:avLst/>
          </a:prstGeom>
        </p:spPr>
        <p:txBody>
          <a:bodyPr wrap="square" anchor="t">
            <a:normAutofit/>
          </a:bodyPr>
          <a:lstStyle/>
          <a:p>
            <a:pPr>
              <a:lnSpc>
                <a:spcPct val="90000"/>
              </a:lnSpc>
              <a:spcAft>
                <a:spcPts val="600"/>
              </a:spcAft>
            </a:pPr>
            <a:r>
              <a:rPr lang="en-US" dirty="0">
                <a:solidFill>
                  <a:schemeClr val="accent1"/>
                </a:solidFill>
              </a:rPr>
              <a:t>Hypothesis: </a:t>
            </a:r>
            <a:r>
              <a:rPr lang="en-US" dirty="0"/>
              <a:t>Saudi Arabia oil production and U.S. oil production should typically exhibit a negative relationship. As Saudi Arabia increases production of oil, prices should drop. As prices drop, U.S. corporate profits should fall along with prices.</a:t>
            </a:r>
          </a:p>
        </p:txBody>
      </p:sp>
      <p:graphicFrame>
        <p:nvGraphicFramePr>
          <p:cNvPr id="14" name="Content Placeholder 2">
            <a:extLst>
              <a:ext uri="{FF2B5EF4-FFF2-40B4-BE49-F238E27FC236}">
                <a16:creationId xmlns:a16="http://schemas.microsoft.com/office/drawing/2014/main" id="{762F2280-D7A8-4C3B-8004-CB0372DE29B2}"/>
              </a:ext>
            </a:extLst>
          </p:cNvPr>
          <p:cNvGraphicFramePr>
            <a:graphicFrameLocks noGrp="1"/>
          </p:cNvGraphicFramePr>
          <p:nvPr>
            <p:ph idx="1"/>
            <p:extLst>
              <p:ext uri="{D42A27DB-BD31-4B8C-83A1-F6EECF244321}">
                <p14:modId xmlns:p14="http://schemas.microsoft.com/office/powerpoint/2010/main" val="1214094577"/>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370924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91F32EBA-ED97-466E-8CFA-8382584155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849B4F6-B713-4034-9956-3D263E4C4CB6}"/>
              </a:ext>
            </a:extLst>
          </p:cNvPr>
          <p:cNvSpPr>
            <a:spLocks noGrp="1"/>
          </p:cNvSpPr>
          <p:nvPr>
            <p:ph type="title"/>
          </p:nvPr>
        </p:nvSpPr>
        <p:spPr>
          <a:xfrm>
            <a:off x="600126" y="698241"/>
            <a:ext cx="6247722" cy="1461778"/>
          </a:xfrm>
        </p:spPr>
        <p:txBody>
          <a:bodyPr vert="horz" lIns="91440" tIns="45720" rIns="91440" bIns="45720" rtlCol="0" anchor="t">
            <a:normAutofit/>
          </a:bodyPr>
          <a:lstStyle/>
          <a:p>
            <a:r>
              <a:rPr lang="en-US" kern="1200" dirty="0">
                <a:latin typeface="+mj-lt"/>
                <a:ea typeface="+mj-ea"/>
                <a:cs typeface="+mj-cs"/>
              </a:rPr>
              <a:t>Explanation: Countervailing factors exist </a:t>
            </a:r>
          </a:p>
        </p:txBody>
      </p:sp>
      <p:sp>
        <p:nvSpPr>
          <p:cNvPr id="3" name="Content Placeholder 2">
            <a:extLst>
              <a:ext uri="{FF2B5EF4-FFF2-40B4-BE49-F238E27FC236}">
                <a16:creationId xmlns:a16="http://schemas.microsoft.com/office/drawing/2014/main" id="{A918C573-6D5F-44A6-8B40-AA6E8C230597}"/>
              </a:ext>
            </a:extLst>
          </p:cNvPr>
          <p:cNvSpPr>
            <a:spLocks noGrp="1"/>
          </p:cNvSpPr>
          <p:nvPr>
            <p:ph idx="1"/>
          </p:nvPr>
        </p:nvSpPr>
        <p:spPr>
          <a:xfrm>
            <a:off x="434988" y="3227134"/>
            <a:ext cx="7642711" cy="3088871"/>
          </a:xfrm>
        </p:spPr>
        <p:txBody>
          <a:bodyPr>
            <a:normAutofit/>
          </a:bodyPr>
          <a:lstStyle/>
          <a:p>
            <a:r>
              <a:rPr lang="en-US" sz="2400" dirty="0"/>
              <a:t>A fall in demand for oil could explain periods where Saudi decreases in oil occur with a fall in USA profits. </a:t>
            </a:r>
          </a:p>
          <a:p>
            <a:r>
              <a:rPr lang="en-US" sz="2400" dirty="0"/>
              <a:t>U.S. cooperation with OPEC countries like Saudi Arabia to stabilize global oil prices could result in a positive relationship between Saudi Arabia oil production and U.S. corporate profits.</a:t>
            </a:r>
          </a:p>
        </p:txBody>
      </p:sp>
      <p:sp>
        <p:nvSpPr>
          <p:cNvPr id="16" name="Freeform: Shape 15">
            <a:extLst>
              <a:ext uri="{FF2B5EF4-FFF2-40B4-BE49-F238E27FC236}">
                <a16:creationId xmlns:a16="http://schemas.microsoft.com/office/drawing/2014/main" id="{0F06C9D3-00DF-4B71-AE88-29075022FC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19545" y="1333265"/>
            <a:ext cx="2926988" cy="2594434"/>
          </a:xfrm>
          <a:custGeom>
            <a:avLst/>
            <a:gdLst>
              <a:gd name="connsiteX0" fmla="*/ 853538 w 2991693"/>
              <a:gd name="connsiteY0" fmla="*/ 0 h 2651787"/>
              <a:gd name="connsiteX1" fmla="*/ 2141030 w 2991693"/>
              <a:gd name="connsiteY1" fmla="*/ 0 h 2651787"/>
              <a:gd name="connsiteX2" fmla="*/ 2324957 w 2991693"/>
              <a:gd name="connsiteY2" fmla="*/ 103466 h 2651787"/>
              <a:gd name="connsiteX3" fmla="*/ 2968702 w 2991693"/>
              <a:gd name="connsiteY3" fmla="*/ 1218596 h 2651787"/>
              <a:gd name="connsiteX4" fmla="*/ 2968702 w 2991693"/>
              <a:gd name="connsiteY4" fmla="*/ 1433192 h 2651787"/>
              <a:gd name="connsiteX5" fmla="*/ 2324957 w 2991693"/>
              <a:gd name="connsiteY5" fmla="*/ 2548321 h 2651787"/>
              <a:gd name="connsiteX6" fmla="*/ 2141030 w 2991693"/>
              <a:gd name="connsiteY6" fmla="*/ 2651787 h 2651787"/>
              <a:gd name="connsiteX7" fmla="*/ 853538 w 2991693"/>
              <a:gd name="connsiteY7" fmla="*/ 2651787 h 2651787"/>
              <a:gd name="connsiteX8" fmla="*/ 669612 w 2991693"/>
              <a:gd name="connsiteY8" fmla="*/ 2548321 h 2651787"/>
              <a:gd name="connsiteX9" fmla="*/ 25866 w 2991693"/>
              <a:gd name="connsiteY9" fmla="*/ 1433192 h 2651787"/>
              <a:gd name="connsiteX10" fmla="*/ 25866 w 2991693"/>
              <a:gd name="connsiteY10" fmla="*/ 1218596 h 2651787"/>
              <a:gd name="connsiteX11" fmla="*/ 669612 w 2991693"/>
              <a:gd name="connsiteY11" fmla="*/ 103466 h 2651787"/>
              <a:gd name="connsiteX12" fmla="*/ 853538 w 2991693"/>
              <a:gd name="connsiteY12" fmla="*/ 0 h 2651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91693" h="2651787">
                <a:moveTo>
                  <a:pt x="853538" y="0"/>
                </a:moveTo>
                <a:cubicBezTo>
                  <a:pt x="2141030" y="0"/>
                  <a:pt x="2141030" y="0"/>
                  <a:pt x="2141030" y="0"/>
                </a:cubicBezTo>
                <a:cubicBezTo>
                  <a:pt x="2206170" y="0"/>
                  <a:pt x="2290471" y="45985"/>
                  <a:pt x="2324957" y="103466"/>
                </a:cubicBezTo>
                <a:cubicBezTo>
                  <a:pt x="2968702" y="1218596"/>
                  <a:pt x="2968702" y="1218596"/>
                  <a:pt x="2968702" y="1218596"/>
                </a:cubicBezTo>
                <a:cubicBezTo>
                  <a:pt x="2999357" y="1279909"/>
                  <a:pt x="2999357" y="1371878"/>
                  <a:pt x="2968702" y="1433192"/>
                </a:cubicBezTo>
                <a:cubicBezTo>
                  <a:pt x="2324957" y="2548321"/>
                  <a:pt x="2324957" y="2548321"/>
                  <a:pt x="2324957" y="2548321"/>
                </a:cubicBezTo>
                <a:cubicBezTo>
                  <a:pt x="2290471" y="2605803"/>
                  <a:pt x="2206170" y="2651787"/>
                  <a:pt x="2141030" y="2651787"/>
                </a:cubicBezTo>
                <a:lnTo>
                  <a:pt x="853538" y="2651787"/>
                </a:lnTo>
                <a:cubicBezTo>
                  <a:pt x="784566" y="2651787"/>
                  <a:pt x="700266" y="2605803"/>
                  <a:pt x="669612" y="2548321"/>
                </a:cubicBezTo>
                <a:cubicBezTo>
                  <a:pt x="25866" y="1433192"/>
                  <a:pt x="25866" y="1433192"/>
                  <a:pt x="25866" y="1433192"/>
                </a:cubicBezTo>
                <a:cubicBezTo>
                  <a:pt x="-8621" y="1371878"/>
                  <a:pt x="-8621" y="1279909"/>
                  <a:pt x="25866" y="1218596"/>
                </a:cubicBezTo>
                <a:cubicBezTo>
                  <a:pt x="669612" y="103466"/>
                  <a:pt x="669612" y="103466"/>
                  <a:pt x="669612" y="103466"/>
                </a:cubicBezTo>
                <a:cubicBezTo>
                  <a:pt x="700266" y="45985"/>
                  <a:pt x="784566" y="0"/>
                  <a:pt x="853538" y="0"/>
                </a:cubicBezTo>
                <a:close/>
              </a:path>
            </a:pathLst>
          </a:custGeom>
          <a:noFill/>
          <a:ln w="50800" cmpd="sng">
            <a:solidFill>
              <a:schemeClr val="tx1"/>
            </a:solid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8" name="Freeform 5">
            <a:extLst>
              <a:ext uri="{FF2B5EF4-FFF2-40B4-BE49-F238E27FC236}">
                <a16:creationId xmlns:a16="http://schemas.microsoft.com/office/drawing/2014/main" id="{4300F7B2-2FBB-4B65-B588-6331766027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575032" y="1327438"/>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20" name="Freeform 5">
            <a:extLst>
              <a:ext uri="{FF2B5EF4-FFF2-40B4-BE49-F238E27FC236}">
                <a16:creationId xmlns:a16="http://schemas.microsoft.com/office/drawing/2014/main" id="{EFA5A327-531A-495C-BCA7-27F04811AF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152922" y="1075612"/>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4" name="Rectangle 3">
            <a:extLst>
              <a:ext uri="{FF2B5EF4-FFF2-40B4-BE49-F238E27FC236}">
                <a16:creationId xmlns:a16="http://schemas.microsoft.com/office/drawing/2014/main" id="{F8B6772C-5E6B-49A6-AAED-069016FE798C}"/>
              </a:ext>
            </a:extLst>
          </p:cNvPr>
          <p:cNvSpPr/>
          <p:nvPr/>
        </p:nvSpPr>
        <p:spPr>
          <a:xfrm>
            <a:off x="434988" y="2554681"/>
            <a:ext cx="7642712" cy="901700"/>
          </a:xfrm>
          <a:prstGeom prst="rect">
            <a:avLst/>
          </a:prstGeom>
        </p:spPr>
        <p:txBody>
          <a:bodyPr wrap="square" anchor="t">
            <a:normAutofit/>
          </a:bodyPr>
          <a:lstStyle/>
          <a:p>
            <a:pPr>
              <a:lnSpc>
                <a:spcPct val="90000"/>
              </a:lnSpc>
              <a:spcAft>
                <a:spcPts val="600"/>
              </a:spcAft>
            </a:pPr>
            <a:r>
              <a:rPr lang="en-US" sz="2400" dirty="0">
                <a:solidFill>
                  <a:schemeClr val="accent1"/>
                </a:solidFill>
              </a:rPr>
              <a:t>The hypothetical negative relationship could turn positive if:</a:t>
            </a:r>
          </a:p>
        </p:txBody>
      </p:sp>
    </p:spTree>
    <p:extLst>
      <p:ext uri="{BB962C8B-B14F-4D97-AF65-F5344CB8AC3E}">
        <p14:creationId xmlns:p14="http://schemas.microsoft.com/office/powerpoint/2010/main" val="5829912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Rectangle 31">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D8DE6DCE-C8F4-4864-A3D7-855542AF9C09}"/>
              </a:ext>
            </a:extLst>
          </p:cNvPr>
          <p:cNvSpPr>
            <a:spLocks noGrp="1"/>
          </p:cNvSpPr>
          <p:nvPr>
            <p:ph type="title"/>
          </p:nvPr>
        </p:nvSpPr>
        <p:spPr>
          <a:xfrm>
            <a:off x="958506" y="800392"/>
            <a:ext cx="10264697" cy="1212102"/>
          </a:xfrm>
        </p:spPr>
        <p:txBody>
          <a:bodyPr>
            <a:normAutofit/>
          </a:bodyPr>
          <a:lstStyle/>
          <a:p>
            <a:r>
              <a:rPr lang="en-US" sz="4000">
                <a:solidFill>
                  <a:srgbClr val="FFFFFF"/>
                </a:solidFill>
              </a:rPr>
              <a:t>Areas of further research</a:t>
            </a:r>
          </a:p>
        </p:txBody>
      </p:sp>
      <p:sp>
        <p:nvSpPr>
          <p:cNvPr id="3" name="Content Placeholder 2">
            <a:extLst>
              <a:ext uri="{FF2B5EF4-FFF2-40B4-BE49-F238E27FC236}">
                <a16:creationId xmlns:a16="http://schemas.microsoft.com/office/drawing/2014/main" id="{F4A1A6C9-C5AE-4D5F-91EC-3418196A97B2}"/>
              </a:ext>
            </a:extLst>
          </p:cNvPr>
          <p:cNvSpPr>
            <a:spLocks noGrp="1"/>
          </p:cNvSpPr>
          <p:nvPr>
            <p:ph idx="1"/>
          </p:nvPr>
        </p:nvSpPr>
        <p:spPr>
          <a:xfrm>
            <a:off x="1503622" y="3035915"/>
            <a:ext cx="9433170" cy="1559046"/>
          </a:xfrm>
        </p:spPr>
        <p:txBody>
          <a:bodyPr anchor="ctr">
            <a:normAutofit fontScale="92500" lnSpcReduction="20000"/>
          </a:bodyPr>
          <a:lstStyle/>
          <a:p>
            <a:pPr marL="342900" indent="-342900">
              <a:buFont typeface="+mj-lt"/>
              <a:buAutoNum type="arabicPeriod"/>
            </a:pPr>
            <a:r>
              <a:rPr lang="en-US" sz="1800" dirty="0"/>
              <a:t>Incorporate at least quarterly if not monthly data to increase the observation size and account for seasonal fluctuations.</a:t>
            </a:r>
          </a:p>
          <a:p>
            <a:pPr marL="342900" indent="-342900">
              <a:buFont typeface="+mj-lt"/>
              <a:buAutoNum type="arabicPeriod"/>
            </a:pPr>
            <a:r>
              <a:rPr lang="en-US" sz="1800" dirty="0"/>
              <a:t>Add other countries of interest including Russia and OPEC countries like Iran, the United Arab Emirates, and Venezuela to look for relationships of interest in this analysis while accounting for multicollinearity issues.</a:t>
            </a:r>
          </a:p>
          <a:p>
            <a:pPr marL="342900" indent="-342900">
              <a:buFont typeface="+mj-lt"/>
              <a:buAutoNum type="arabicPeriod"/>
            </a:pPr>
            <a:r>
              <a:rPr lang="en-US" sz="1800" dirty="0"/>
              <a:t>Nail down the best outcome variable for the project.</a:t>
            </a:r>
          </a:p>
        </p:txBody>
      </p:sp>
      <p:sp>
        <p:nvSpPr>
          <p:cNvPr id="6" name="Rectangle 5">
            <a:extLst>
              <a:ext uri="{FF2B5EF4-FFF2-40B4-BE49-F238E27FC236}">
                <a16:creationId xmlns:a16="http://schemas.microsoft.com/office/drawing/2014/main" id="{4AFBDC7A-819F-49ED-BF0E-993B9814132D}"/>
              </a:ext>
            </a:extLst>
          </p:cNvPr>
          <p:cNvSpPr/>
          <p:nvPr/>
        </p:nvSpPr>
        <p:spPr>
          <a:xfrm>
            <a:off x="1405732" y="2666584"/>
            <a:ext cx="8636409" cy="369332"/>
          </a:xfrm>
          <a:prstGeom prst="rect">
            <a:avLst/>
          </a:prstGeom>
        </p:spPr>
        <p:txBody>
          <a:bodyPr wrap="square">
            <a:spAutoFit/>
          </a:bodyPr>
          <a:lstStyle/>
          <a:p>
            <a:r>
              <a:rPr lang="en-US" dirty="0">
                <a:solidFill>
                  <a:schemeClr val="accent1"/>
                </a:solidFill>
              </a:rPr>
              <a:t>I would like to expand the data included in this analysis in at least three ways: </a:t>
            </a:r>
          </a:p>
        </p:txBody>
      </p:sp>
      <p:sp>
        <p:nvSpPr>
          <p:cNvPr id="7" name="Rectangle 6">
            <a:extLst>
              <a:ext uri="{FF2B5EF4-FFF2-40B4-BE49-F238E27FC236}">
                <a16:creationId xmlns:a16="http://schemas.microsoft.com/office/drawing/2014/main" id="{9DC65D8C-17EA-45E0-BD18-3EFD6C848A4A}"/>
              </a:ext>
            </a:extLst>
          </p:cNvPr>
          <p:cNvSpPr/>
          <p:nvPr/>
        </p:nvSpPr>
        <p:spPr>
          <a:xfrm>
            <a:off x="1503622" y="5298955"/>
            <a:ext cx="9433170" cy="923330"/>
          </a:xfrm>
          <a:prstGeom prst="rect">
            <a:avLst/>
          </a:prstGeom>
        </p:spPr>
        <p:txBody>
          <a:bodyPr wrap="square">
            <a:spAutoFit/>
          </a:bodyPr>
          <a:lstStyle/>
          <a:p>
            <a:pPr marL="342900" indent="-342900">
              <a:buFont typeface="+mj-lt"/>
              <a:buAutoNum type="arabicPeriod"/>
            </a:pPr>
            <a:r>
              <a:rPr lang="en-US" dirty="0"/>
              <a:t>Explain trends in U.S. corporate oil extraction profits and Saudi Arabia oil production choices.</a:t>
            </a:r>
          </a:p>
          <a:p>
            <a:pPr marL="342900" indent="-342900">
              <a:buFont typeface="+mj-lt"/>
              <a:buAutoNum type="arabicPeriod"/>
            </a:pPr>
            <a:r>
              <a:rPr lang="en-US" dirty="0"/>
              <a:t>Construct relationship maps to be used in political science critiques. </a:t>
            </a:r>
          </a:p>
          <a:p>
            <a:pPr marL="342900" indent="-342900">
              <a:buFont typeface="+mj-lt"/>
              <a:buAutoNum type="arabicPeriod"/>
            </a:pPr>
            <a:r>
              <a:rPr lang="en-US" dirty="0"/>
              <a:t>Build a predictive model of global oil prices.</a:t>
            </a:r>
          </a:p>
        </p:txBody>
      </p:sp>
      <p:sp>
        <p:nvSpPr>
          <p:cNvPr id="8" name="Rectangle 7">
            <a:extLst>
              <a:ext uri="{FF2B5EF4-FFF2-40B4-BE49-F238E27FC236}">
                <a16:creationId xmlns:a16="http://schemas.microsoft.com/office/drawing/2014/main" id="{E7B181B5-71C6-4E06-B841-FD71C9372840}"/>
              </a:ext>
            </a:extLst>
          </p:cNvPr>
          <p:cNvSpPr/>
          <p:nvPr/>
        </p:nvSpPr>
        <p:spPr>
          <a:xfrm>
            <a:off x="1503622" y="4762292"/>
            <a:ext cx="2306785" cy="369332"/>
          </a:xfrm>
          <a:prstGeom prst="rect">
            <a:avLst/>
          </a:prstGeom>
        </p:spPr>
        <p:txBody>
          <a:bodyPr wrap="none">
            <a:spAutoFit/>
          </a:bodyPr>
          <a:lstStyle/>
          <a:p>
            <a:r>
              <a:rPr lang="en-US" dirty="0">
                <a:solidFill>
                  <a:schemeClr val="accent1"/>
                </a:solidFill>
              </a:rPr>
              <a:t>This data may help to: </a:t>
            </a:r>
          </a:p>
        </p:txBody>
      </p:sp>
    </p:spTree>
    <p:extLst>
      <p:ext uri="{BB962C8B-B14F-4D97-AF65-F5344CB8AC3E}">
        <p14:creationId xmlns:p14="http://schemas.microsoft.com/office/powerpoint/2010/main" val="4867038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F71F205-E8A9-4237-8AD2-ABD9BF694F3E}"/>
              </a:ext>
            </a:extLst>
          </p:cNvPr>
          <p:cNvSpPr>
            <a:spLocks noGrp="1"/>
          </p:cNvSpPr>
          <p:nvPr>
            <p:ph type="title"/>
          </p:nvPr>
        </p:nvSpPr>
        <p:spPr>
          <a:xfrm>
            <a:off x="808638" y="386930"/>
            <a:ext cx="9808562" cy="1401230"/>
          </a:xfrm>
        </p:spPr>
        <p:txBody>
          <a:bodyPr anchor="b">
            <a:normAutofit fontScale="90000"/>
          </a:bodyPr>
          <a:lstStyle/>
          <a:p>
            <a:r>
              <a:rPr lang="en-US" sz="5400" dirty="0"/>
              <a:t>Abstract: Predicting oil price volatility</a:t>
            </a:r>
          </a:p>
        </p:txBody>
      </p:sp>
      <p:grpSp>
        <p:nvGrpSpPr>
          <p:cNvPr id="26" name="Group 25">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27" name="Rectangle 26">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0" name="Rectangle 29">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3">
            <a:extLst>
              <a:ext uri="{FF2B5EF4-FFF2-40B4-BE49-F238E27FC236}">
                <a16:creationId xmlns:a16="http://schemas.microsoft.com/office/drawing/2014/main" id="{142EE534-F588-4282-9EE9-318C794FA11D}"/>
              </a:ext>
            </a:extLst>
          </p:cNvPr>
          <p:cNvSpPr>
            <a:spLocks noGrp="1"/>
          </p:cNvSpPr>
          <p:nvPr>
            <p:ph idx="1"/>
          </p:nvPr>
        </p:nvSpPr>
        <p:spPr>
          <a:xfrm>
            <a:off x="793660" y="2599509"/>
            <a:ext cx="10143668" cy="3435531"/>
          </a:xfrm>
        </p:spPr>
        <p:txBody>
          <a:bodyPr anchor="ctr">
            <a:normAutofit/>
          </a:bodyPr>
          <a:lstStyle/>
          <a:p>
            <a:r>
              <a:rPr lang="en-US" sz="2400">
                <a:effectLst/>
              </a:rPr>
              <a:t>Global oil production impacts oil prices. High oil prices harm transportation and manufacturing industries while low oil prices harm North American upstream oil enterprises involved in exploration and production of crude oil.</a:t>
            </a:r>
          </a:p>
          <a:p>
            <a:r>
              <a:rPr lang="en-US" sz="2400">
                <a:effectLst/>
              </a:rPr>
              <a:t>Understanding the relationship between U.S. corporate oil extraction profits and global oil production would help transportation and manufacturing enterprises predict shocks to global oil prices and prepare accordingly. </a:t>
            </a:r>
          </a:p>
          <a:p>
            <a:r>
              <a:rPr lang="en-US" sz="2400">
                <a:effectLst/>
              </a:rPr>
              <a:t>Oil price fluctuations impact transportation and manufacturing costs. Increases in these costs can cripple unprepared businesses. A model that can predict changes in oil prices would help businesses forecast future costs.</a:t>
            </a:r>
            <a:endParaRPr lang="en-US" sz="2400"/>
          </a:p>
        </p:txBody>
      </p:sp>
    </p:spTree>
    <p:extLst>
      <p:ext uri="{BB962C8B-B14F-4D97-AF65-F5344CB8AC3E}">
        <p14:creationId xmlns:p14="http://schemas.microsoft.com/office/powerpoint/2010/main" val="32650774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3AD318CC-E2A8-4E27-9548-A047A78999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306617F-CE40-43EE-AB1B-6C42E61E2BBF}"/>
              </a:ext>
            </a:extLst>
          </p:cNvPr>
          <p:cNvSpPr>
            <a:spLocks noGrp="1"/>
          </p:cNvSpPr>
          <p:nvPr>
            <p:ph type="title"/>
          </p:nvPr>
        </p:nvSpPr>
        <p:spPr>
          <a:xfrm>
            <a:off x="645065" y="1463040"/>
            <a:ext cx="3796306" cy="2690949"/>
          </a:xfrm>
        </p:spPr>
        <p:txBody>
          <a:bodyPr anchor="t">
            <a:normAutofit/>
          </a:bodyPr>
          <a:lstStyle/>
          <a:p>
            <a:r>
              <a:rPr lang="en-US" sz="3700" dirty="0"/>
              <a:t>General relationship between production and prices </a:t>
            </a:r>
          </a:p>
        </p:txBody>
      </p:sp>
      <p:grpSp>
        <p:nvGrpSpPr>
          <p:cNvPr id="25" name="Group 24">
            <a:extLst>
              <a:ext uri="{FF2B5EF4-FFF2-40B4-BE49-F238E27FC236}">
                <a16:creationId xmlns:a16="http://schemas.microsoft.com/office/drawing/2014/main" id="{B14B560F-9DD7-4302-A60B-EBD3EF59B0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9667" y="4415246"/>
            <a:ext cx="11982332" cy="2087795"/>
            <a:chOff x="143163" y="5763486"/>
            <a:chExt cx="11982332" cy="739555"/>
          </a:xfrm>
        </p:grpSpPr>
        <p:sp>
          <p:nvSpPr>
            <p:cNvPr id="26" name="Rectangle 25">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357444" y="5763486"/>
              <a:ext cx="11768051" cy="73955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Straight Connector 26">
              <a:extLst>
                <a:ext uri="{FF2B5EF4-FFF2-40B4-BE49-F238E27FC236}">
                  <a16:creationId xmlns:a16="http://schemas.microsoft.com/office/drawing/2014/main" id="{C21D6966-343E-49AC-A026-D2497E0C3C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43163" y="5763486"/>
              <a:ext cx="1" cy="739555"/>
            </a:xfrm>
            <a:prstGeom prst="line">
              <a:avLst/>
            </a:prstGeom>
            <a:ln w="1778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29" name="Rectangle 28">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3706" y="587829"/>
            <a:ext cx="6505300" cy="568234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360F6F0-20DA-4899-9C3C-9388128EAF94}"/>
              </a:ext>
            </a:extLst>
          </p:cNvPr>
          <p:cNvSpPr>
            <a:spLocks noGrp="1"/>
          </p:cNvSpPr>
          <p:nvPr>
            <p:ph idx="1"/>
          </p:nvPr>
        </p:nvSpPr>
        <p:spPr>
          <a:xfrm>
            <a:off x="5656218" y="1463039"/>
            <a:ext cx="5542387" cy="4300447"/>
          </a:xfrm>
        </p:spPr>
        <p:txBody>
          <a:bodyPr anchor="t">
            <a:normAutofit/>
          </a:bodyPr>
          <a:lstStyle/>
          <a:p>
            <a:r>
              <a:rPr lang="en-US" sz="2000"/>
              <a:t>In general, when an oil producing country increases output beyond a certain point (holding demand constant), prices fall. </a:t>
            </a:r>
          </a:p>
          <a:p>
            <a:r>
              <a:rPr lang="en-US" sz="2000"/>
              <a:t>North American upstream firms struggle with a lack of comparative advantage to produce oil. These firms face higher costs than other oil producing nations.</a:t>
            </a:r>
          </a:p>
          <a:p>
            <a:r>
              <a:rPr lang="en-US" sz="2000"/>
              <a:t>North American governments cooperate with OPEC to maintain prices above the cost to produce oil to avoid negative profit margins. </a:t>
            </a:r>
          </a:p>
          <a:p>
            <a:r>
              <a:rPr lang="en-US" sz="2000"/>
              <a:t>Sometimes, in the case of oil price wars like we saw recently with Saudi Arabia and Russia, cooperation fails and the price of oil plummets.</a:t>
            </a:r>
          </a:p>
        </p:txBody>
      </p:sp>
    </p:spTree>
    <p:extLst>
      <p:ext uri="{BB962C8B-B14F-4D97-AF65-F5344CB8AC3E}">
        <p14:creationId xmlns:p14="http://schemas.microsoft.com/office/powerpoint/2010/main" val="22016873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E5A0079-72E4-407B-9086-E52471206B52}"/>
              </a:ext>
            </a:extLst>
          </p:cNvPr>
          <p:cNvSpPr>
            <a:spLocks noGrp="1"/>
          </p:cNvSpPr>
          <p:nvPr>
            <p:ph type="title"/>
          </p:nvPr>
        </p:nvSpPr>
        <p:spPr>
          <a:xfrm>
            <a:off x="1075767" y="1188637"/>
            <a:ext cx="2933354" cy="1870447"/>
          </a:xfrm>
        </p:spPr>
        <p:txBody>
          <a:bodyPr>
            <a:normAutofit/>
          </a:bodyPr>
          <a:lstStyle/>
          <a:p>
            <a:r>
              <a:rPr lang="en-US" sz="5100" dirty="0"/>
              <a:t>Question of inquiry</a:t>
            </a:r>
          </a:p>
        </p:txBody>
      </p:sp>
      <p:cxnSp>
        <p:nvCxnSpPr>
          <p:cNvPr id="14" name="Straight Connector 13">
            <a:extLst>
              <a:ext uri="{FF2B5EF4-FFF2-40B4-BE49-F238E27FC236}">
                <a16:creationId xmlns:a16="http://schemas.microsoft.com/office/drawing/2014/main" id="{23AAC9B5-8015-485C-ACF9-A750390E9A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52863"/>
            <a:ext cx="0" cy="3236495"/>
          </a:xfrm>
          <a:prstGeom prst="line">
            <a:avLst/>
          </a:prstGeom>
          <a:ln w="1905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90BF93C-B94E-44B9-B567-F100141A7FB9}"/>
              </a:ext>
            </a:extLst>
          </p:cNvPr>
          <p:cNvSpPr>
            <a:spLocks noGrp="1"/>
          </p:cNvSpPr>
          <p:nvPr>
            <p:ph idx="1"/>
          </p:nvPr>
        </p:nvSpPr>
        <p:spPr>
          <a:xfrm>
            <a:off x="5255259" y="1852862"/>
            <a:ext cx="4853013" cy="3356267"/>
          </a:xfrm>
        </p:spPr>
        <p:txBody>
          <a:bodyPr anchor="ctr">
            <a:normAutofit/>
          </a:bodyPr>
          <a:lstStyle/>
          <a:p>
            <a:r>
              <a:rPr lang="en-US" sz="1900" dirty="0"/>
              <a:t>This could help in an analysis of whether oil producing countries will: </a:t>
            </a:r>
          </a:p>
          <a:p>
            <a:pPr lvl="1"/>
            <a:r>
              <a:rPr lang="en-US" sz="1900" dirty="0"/>
              <a:t>Continue to cooperate (keeping oil prices high and oil production low) or …</a:t>
            </a:r>
          </a:p>
          <a:p>
            <a:pPr lvl="1"/>
            <a:r>
              <a:rPr lang="en-US" sz="1900" dirty="0"/>
              <a:t>Diverge from cooperation (lowering oil prices through production increases).</a:t>
            </a:r>
          </a:p>
        </p:txBody>
      </p:sp>
      <p:sp>
        <p:nvSpPr>
          <p:cNvPr id="4" name="Rectangle 3">
            <a:extLst>
              <a:ext uri="{FF2B5EF4-FFF2-40B4-BE49-F238E27FC236}">
                <a16:creationId xmlns:a16="http://schemas.microsoft.com/office/drawing/2014/main" id="{38BEA412-B5D6-4E4F-BD4A-44146EF722EE}"/>
              </a:ext>
            </a:extLst>
          </p:cNvPr>
          <p:cNvSpPr/>
          <p:nvPr/>
        </p:nvSpPr>
        <p:spPr>
          <a:xfrm>
            <a:off x="1016001" y="3162781"/>
            <a:ext cx="3431308" cy="1938992"/>
          </a:xfrm>
          <a:prstGeom prst="rect">
            <a:avLst/>
          </a:prstGeom>
        </p:spPr>
        <p:txBody>
          <a:bodyPr wrap="square">
            <a:spAutoFit/>
          </a:bodyPr>
          <a:lstStyle/>
          <a:p>
            <a:r>
              <a:rPr lang="en-US" sz="2000" dirty="0">
                <a:solidFill>
                  <a:schemeClr val="accent1"/>
                </a:solidFill>
              </a:rPr>
              <a:t>What predictors will forecast a positive or negative relationship between U.S. corporate oil extraction profits and Saudi Arabia oil production? </a:t>
            </a:r>
          </a:p>
        </p:txBody>
      </p:sp>
    </p:spTree>
    <p:extLst>
      <p:ext uri="{BB962C8B-B14F-4D97-AF65-F5344CB8AC3E}">
        <p14:creationId xmlns:p14="http://schemas.microsoft.com/office/powerpoint/2010/main" val="16331811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E45B1D5C-0827-4AF0-8186-11FC5A8B8B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2364D2-845E-4DCF-93F9-11034B8BC6F3}"/>
              </a:ext>
            </a:extLst>
          </p:cNvPr>
          <p:cNvSpPr>
            <a:spLocks noGrp="1"/>
          </p:cNvSpPr>
          <p:nvPr>
            <p:ph type="title"/>
          </p:nvPr>
        </p:nvSpPr>
        <p:spPr>
          <a:xfrm>
            <a:off x="9267909" y="509953"/>
            <a:ext cx="2469624" cy="5908431"/>
          </a:xfrm>
        </p:spPr>
        <p:txBody>
          <a:bodyPr vert="horz" lIns="91440" tIns="45720" rIns="91440" bIns="45720" rtlCol="0" anchor="ctr">
            <a:normAutofit/>
          </a:bodyPr>
          <a:lstStyle/>
          <a:p>
            <a:r>
              <a:rPr lang="en-US" sz="2000" dirty="0"/>
              <a:t>U.S. corporate profits fall between the year 2000 to 2002 and then steadily rise until 2007, reaching a peak in year 2006. </a:t>
            </a:r>
            <a:br>
              <a:rPr lang="en-US" sz="2000" dirty="0"/>
            </a:br>
            <a:br>
              <a:rPr lang="en-US" sz="2000" dirty="0"/>
            </a:br>
            <a:r>
              <a:rPr lang="en-US" sz="2000" dirty="0"/>
              <a:t>U.S. corporate profits fell sharply in year 2009, never fully rebounding. </a:t>
            </a:r>
            <a:br>
              <a:rPr lang="en-US" sz="2000" dirty="0"/>
            </a:br>
            <a:br>
              <a:rPr lang="en-US" sz="2000" dirty="0"/>
            </a:br>
            <a:r>
              <a:rPr lang="en-US" sz="2000" dirty="0"/>
              <a:t>In 2013 and 2014, there was a nice bounce in corporate profits, but profits turned negative in 2015. </a:t>
            </a:r>
            <a:br>
              <a:rPr lang="en-US" sz="2000" dirty="0"/>
            </a:br>
            <a:endParaRPr lang="en-US" sz="2000" dirty="0"/>
          </a:p>
        </p:txBody>
      </p:sp>
      <p:sp>
        <p:nvSpPr>
          <p:cNvPr id="25" name="Rectangle 24">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433973" y="-827233"/>
            <a:ext cx="1715478" cy="858342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2085" y="664308"/>
            <a:ext cx="8082632" cy="560034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Chart, scatter chart&#10;&#10;Description automatically generated">
            <a:extLst>
              <a:ext uri="{FF2B5EF4-FFF2-40B4-BE49-F238E27FC236}">
                <a16:creationId xmlns:a16="http://schemas.microsoft.com/office/drawing/2014/main" id="{C9C75399-1037-4800-81FE-D00C1B2FA89B}"/>
              </a:ext>
            </a:extLst>
          </p:cNvPr>
          <p:cNvPicPr>
            <a:picLocks noGrp="1" noChangeAspect="1"/>
          </p:cNvPicPr>
          <p:nvPr>
            <p:ph idx="1"/>
          </p:nvPr>
        </p:nvPicPr>
        <p:blipFill rotWithShape="1">
          <a:blip r:embed="rId2"/>
          <a:srcRect r="2681" b="1"/>
          <a:stretch/>
        </p:blipFill>
        <p:spPr>
          <a:xfrm>
            <a:off x="545238" y="858525"/>
            <a:ext cx="7608304" cy="5211906"/>
          </a:xfrm>
          <a:prstGeom prst="rect">
            <a:avLst/>
          </a:prstGeom>
        </p:spPr>
      </p:pic>
      <p:sp>
        <p:nvSpPr>
          <p:cNvPr id="29" name="Rectangle 28">
            <a:extLst>
              <a:ext uri="{FF2B5EF4-FFF2-40B4-BE49-F238E27FC236}">
                <a16:creationId xmlns:a16="http://schemas.microsoft.com/office/drawing/2014/main" id="{90F533E9-6690-41A8-A372-4C6C622D0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950447" y="3392097"/>
            <a:ext cx="1719072"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6245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4D8F7C3-2063-4624-BBCE-EC7235355518}"/>
              </a:ext>
            </a:extLst>
          </p:cNvPr>
          <p:cNvSpPr>
            <a:spLocks noGrp="1"/>
          </p:cNvSpPr>
          <p:nvPr>
            <p:ph type="title"/>
          </p:nvPr>
        </p:nvSpPr>
        <p:spPr>
          <a:xfrm>
            <a:off x="1043631" y="809898"/>
            <a:ext cx="9942716" cy="1554480"/>
          </a:xfrm>
        </p:spPr>
        <p:txBody>
          <a:bodyPr anchor="ctr">
            <a:normAutofit/>
          </a:bodyPr>
          <a:lstStyle/>
          <a:p>
            <a:r>
              <a:rPr lang="en-US" sz="3200" dirty="0"/>
              <a:t>Why did U.S. extraction profits turn negative in 2015?</a:t>
            </a:r>
          </a:p>
        </p:txBody>
      </p:sp>
      <p:sp>
        <p:nvSpPr>
          <p:cNvPr id="3" name="Content Placeholder 2">
            <a:extLst>
              <a:ext uri="{FF2B5EF4-FFF2-40B4-BE49-F238E27FC236}">
                <a16:creationId xmlns:a16="http://schemas.microsoft.com/office/drawing/2014/main" id="{1F400555-7BD7-4F44-80CB-59228B586017}"/>
              </a:ext>
            </a:extLst>
          </p:cNvPr>
          <p:cNvSpPr>
            <a:spLocks noGrp="1"/>
          </p:cNvSpPr>
          <p:nvPr>
            <p:ph idx="1"/>
          </p:nvPr>
        </p:nvSpPr>
        <p:spPr>
          <a:xfrm>
            <a:off x="1045028" y="2787602"/>
            <a:ext cx="9941319" cy="3124658"/>
          </a:xfrm>
        </p:spPr>
        <p:txBody>
          <a:bodyPr anchor="ctr">
            <a:normAutofit/>
          </a:bodyPr>
          <a:lstStyle/>
          <a:p>
            <a:r>
              <a:rPr lang="en-US" sz="2400" dirty="0"/>
              <a:t>In 2015, the United Nations lifted Iran Sanctions. </a:t>
            </a:r>
          </a:p>
          <a:p>
            <a:r>
              <a:rPr lang="en-US" sz="2400" dirty="0"/>
              <a:t>In response, Iran drastically increased oil production, lowering oil prices drastically. </a:t>
            </a:r>
          </a:p>
          <a:p>
            <a:r>
              <a:rPr lang="en-US" sz="2400" dirty="0"/>
              <a:t>Iran was not the only country to boost oil production during this time.</a:t>
            </a:r>
          </a:p>
          <a:p>
            <a:r>
              <a:rPr lang="en-US" sz="2400" dirty="0"/>
              <a:t>You will see on the following slide that Saudi Arabia also raised its production of oil.</a:t>
            </a: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9140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0CCC177-424F-4DBD-BD3D-8F4738C7BFC7}"/>
              </a:ext>
            </a:extLst>
          </p:cNvPr>
          <p:cNvSpPr>
            <a:spLocks noGrp="1"/>
          </p:cNvSpPr>
          <p:nvPr>
            <p:ph type="title"/>
          </p:nvPr>
        </p:nvSpPr>
        <p:spPr>
          <a:xfrm>
            <a:off x="589560" y="856180"/>
            <a:ext cx="4560584" cy="1128068"/>
          </a:xfrm>
        </p:spPr>
        <p:txBody>
          <a:bodyPr vert="horz" lIns="91440" tIns="45720" rIns="91440" bIns="45720" rtlCol="0" anchor="ctr">
            <a:normAutofit/>
          </a:bodyPr>
          <a:lstStyle/>
          <a:p>
            <a:r>
              <a:rPr lang="en-US" sz="3700"/>
              <a:t>Saudi Arabia oil production by year</a:t>
            </a:r>
          </a:p>
        </p:txBody>
      </p:sp>
      <p:grpSp>
        <p:nvGrpSpPr>
          <p:cNvPr id="13" name="Group 12">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4" name="Rectangle 13">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16">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050475B-CFEB-4BC4-9226-8CFEE17BF28F}"/>
              </a:ext>
            </a:extLst>
          </p:cNvPr>
          <p:cNvSpPr txBox="1">
            <a:spLocks/>
          </p:cNvSpPr>
          <p:nvPr/>
        </p:nvSpPr>
        <p:spPr>
          <a:xfrm>
            <a:off x="590719" y="2330505"/>
            <a:ext cx="4559425" cy="397958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indent="-228600">
              <a:spcAft>
                <a:spcPts val="600"/>
              </a:spcAft>
              <a:buFont typeface="Arial" panose="020B0604020202020204" pitchFamily="34" charset="0"/>
              <a:buChar char="•"/>
            </a:pPr>
            <a:r>
              <a:rPr lang="en-US" sz="2000" dirty="0">
                <a:latin typeface="+mn-lt"/>
                <a:ea typeface="+mn-ea"/>
                <a:cs typeface="+mn-cs"/>
              </a:rPr>
              <a:t>Saudi Arabia continues to maintain or increase oil production between the years 2011 - 2017, despite plummeting profits in USA.</a:t>
            </a:r>
          </a:p>
          <a:p>
            <a:pPr indent="-228600">
              <a:spcAft>
                <a:spcPts val="600"/>
              </a:spcAft>
              <a:buFont typeface="Arial" panose="020B0604020202020204" pitchFamily="34" charset="0"/>
              <a:buChar char="•"/>
            </a:pPr>
            <a:r>
              <a:rPr lang="en-US" sz="2000" dirty="0">
                <a:latin typeface="+mn-lt"/>
                <a:ea typeface="+mn-ea"/>
                <a:cs typeface="+mn-cs"/>
              </a:rPr>
              <a:t>Prior to this time period, Saudi Arabia oil production and U.S. corporate extraction profits exhibit a positive relationship.</a:t>
            </a:r>
          </a:p>
          <a:p>
            <a:pPr indent="-228600">
              <a:spcAft>
                <a:spcPts val="600"/>
              </a:spcAft>
              <a:buFont typeface="Arial" panose="020B0604020202020204" pitchFamily="34" charset="0"/>
              <a:buChar char="•"/>
            </a:pPr>
            <a:r>
              <a:rPr lang="en-US" sz="2000" dirty="0">
                <a:latin typeface="+mn-lt"/>
                <a:ea typeface="+mn-ea"/>
                <a:cs typeface="+mn-cs"/>
              </a:rPr>
              <a:t>When Saudi Arabia continued to increase oil production as U.S. corporate extraction profits decrease drastically after 2015, the relationship turns negative.</a:t>
            </a:r>
          </a:p>
          <a:p>
            <a:pPr indent="-228600">
              <a:spcAft>
                <a:spcPts val="600"/>
              </a:spcAft>
              <a:buFont typeface="Arial" panose="020B0604020202020204" pitchFamily="34" charset="0"/>
              <a:buChar char="•"/>
            </a:pPr>
            <a:endParaRPr lang="en-US" sz="2000" dirty="0">
              <a:latin typeface="+mn-lt"/>
              <a:ea typeface="+mn-ea"/>
              <a:cs typeface="+mn-cs"/>
            </a:endParaRPr>
          </a:p>
        </p:txBody>
      </p:sp>
      <p:sp>
        <p:nvSpPr>
          <p:cNvPr id="19" name="Rectangle 18">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Chart, scatter chart&#10;&#10;Description automatically generated">
            <a:extLst>
              <a:ext uri="{FF2B5EF4-FFF2-40B4-BE49-F238E27FC236}">
                <a16:creationId xmlns:a16="http://schemas.microsoft.com/office/drawing/2014/main" id="{491345B3-7F16-48DB-8FFE-8D120F96C648}"/>
              </a:ext>
            </a:extLst>
          </p:cNvPr>
          <p:cNvPicPr>
            <a:picLocks noGrp="1" noChangeAspect="1"/>
          </p:cNvPicPr>
          <p:nvPr>
            <p:ph idx="1"/>
          </p:nvPr>
        </p:nvPicPr>
        <p:blipFill rotWithShape="1">
          <a:blip r:embed="rId2"/>
          <a:srcRect l="8559" r="22667" b="-2"/>
          <a:stretch/>
        </p:blipFill>
        <p:spPr>
          <a:xfrm>
            <a:off x="5977788" y="799352"/>
            <a:ext cx="5425410" cy="5259296"/>
          </a:xfrm>
          <a:prstGeom prst="rect">
            <a:avLst/>
          </a:prstGeom>
        </p:spPr>
      </p:pic>
    </p:spTree>
    <p:extLst>
      <p:ext uri="{BB962C8B-B14F-4D97-AF65-F5344CB8AC3E}">
        <p14:creationId xmlns:p14="http://schemas.microsoft.com/office/powerpoint/2010/main" val="31767262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9D80C9EF-3CC6-4ECC-9C2D-9D0396C96E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683A279-67A2-4DA6-BF13-2E8C179597EE}"/>
              </a:ext>
            </a:extLst>
          </p:cNvPr>
          <p:cNvSpPr>
            <a:spLocks noGrp="1"/>
          </p:cNvSpPr>
          <p:nvPr>
            <p:ph type="title"/>
          </p:nvPr>
        </p:nvSpPr>
        <p:spPr>
          <a:xfrm>
            <a:off x="795528" y="386930"/>
            <a:ext cx="10141799" cy="1300554"/>
          </a:xfrm>
        </p:spPr>
        <p:txBody>
          <a:bodyPr vert="horz" lIns="91440" tIns="45720" rIns="91440" bIns="45720" rtlCol="0" anchor="b">
            <a:normAutofit fontScale="90000"/>
          </a:bodyPr>
          <a:lstStyle/>
          <a:p>
            <a:r>
              <a:rPr lang="en-US" sz="4800" dirty="0"/>
              <a:t>Relationship between U.S. corporate profits &amp; Saudi Arabia oil production volume</a:t>
            </a:r>
          </a:p>
        </p:txBody>
      </p:sp>
      <p:sp>
        <p:nvSpPr>
          <p:cNvPr id="13" name="Rectangle 12">
            <a:extLst>
              <a:ext uri="{FF2B5EF4-FFF2-40B4-BE49-F238E27FC236}">
                <a16:creationId xmlns:a16="http://schemas.microsoft.com/office/drawing/2014/main" id="{5DA32751-37A2-45C0-BE94-63D375E270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Chart, scatter chart&#10;&#10;Description automatically generated">
            <a:extLst>
              <a:ext uri="{FF2B5EF4-FFF2-40B4-BE49-F238E27FC236}">
                <a16:creationId xmlns:a16="http://schemas.microsoft.com/office/drawing/2014/main" id="{51C99B63-03E5-4A24-A9A3-12BD04E44331}"/>
              </a:ext>
            </a:extLst>
          </p:cNvPr>
          <p:cNvPicPr>
            <a:picLocks noGrp="1" noChangeAspect="1"/>
          </p:cNvPicPr>
          <p:nvPr>
            <p:ph idx="1"/>
          </p:nvPr>
        </p:nvPicPr>
        <p:blipFill rotWithShape="1">
          <a:blip r:embed="rId2"/>
          <a:srcRect r="7560" b="2"/>
          <a:stretch/>
        </p:blipFill>
        <p:spPr>
          <a:xfrm>
            <a:off x="635295" y="2524715"/>
            <a:ext cx="5150277" cy="3714244"/>
          </a:xfrm>
          <a:prstGeom prst="rect">
            <a:avLst/>
          </a:prstGeom>
        </p:spPr>
      </p:pic>
      <p:sp>
        <p:nvSpPr>
          <p:cNvPr id="6" name="Rectangle 5">
            <a:extLst>
              <a:ext uri="{FF2B5EF4-FFF2-40B4-BE49-F238E27FC236}">
                <a16:creationId xmlns:a16="http://schemas.microsoft.com/office/drawing/2014/main" id="{20E58667-F078-40F2-939E-75020A3070F2}"/>
              </a:ext>
            </a:extLst>
          </p:cNvPr>
          <p:cNvSpPr/>
          <p:nvPr/>
        </p:nvSpPr>
        <p:spPr>
          <a:xfrm>
            <a:off x="6406429" y="2599509"/>
            <a:ext cx="4530898" cy="3639450"/>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2000" dirty="0"/>
              <a:t>U.S. corporate oil extraction profits and Saudi Arabia oil production has a positive relationship below Saudi production levels of around 9210000. </a:t>
            </a:r>
          </a:p>
          <a:p>
            <a:pPr indent="-228600">
              <a:lnSpc>
                <a:spcPct val="90000"/>
              </a:lnSpc>
              <a:spcAft>
                <a:spcPts val="600"/>
              </a:spcAft>
              <a:buFont typeface="Arial" panose="020B0604020202020204" pitchFamily="34" charset="0"/>
              <a:buChar char="•"/>
            </a:pPr>
            <a:endParaRPr lang="en-US" sz="2000" dirty="0"/>
          </a:p>
          <a:p>
            <a:pPr indent="-228600">
              <a:lnSpc>
                <a:spcPct val="90000"/>
              </a:lnSpc>
              <a:spcAft>
                <a:spcPts val="600"/>
              </a:spcAft>
              <a:buFont typeface="Arial" panose="020B0604020202020204" pitchFamily="34" charset="0"/>
              <a:buChar char="•"/>
            </a:pPr>
            <a:r>
              <a:rPr lang="en-US" sz="2000" dirty="0"/>
              <a:t>After this point, U.S. profits and Saudi Arabia oil production have a negative relationship. </a:t>
            </a:r>
          </a:p>
        </p:txBody>
      </p:sp>
      <p:sp>
        <p:nvSpPr>
          <p:cNvPr id="17" name="Rectangle 16">
            <a:extLst>
              <a:ext uri="{FF2B5EF4-FFF2-40B4-BE49-F238E27FC236}">
                <a16:creationId xmlns:a16="http://schemas.microsoft.com/office/drawing/2014/main" id="{5A55FBCD-CD42-40F5-8A1B-3203F9CAEE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796063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7FEAE179-C525-48F3-AD47-0E9E2B6F2E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3FC95CE-C6D3-4424-A9F8-1687D3082155}"/>
              </a:ext>
            </a:extLst>
          </p:cNvPr>
          <p:cNvSpPr>
            <a:spLocks noGrp="1"/>
          </p:cNvSpPr>
          <p:nvPr>
            <p:ph type="title"/>
          </p:nvPr>
        </p:nvSpPr>
        <p:spPr>
          <a:xfrm>
            <a:off x="517888" y="4883544"/>
            <a:ext cx="4191877" cy="1556907"/>
          </a:xfrm>
        </p:spPr>
        <p:txBody>
          <a:bodyPr vert="horz" lIns="91440" tIns="45720" rIns="91440" bIns="45720" rtlCol="0" anchor="ctr">
            <a:normAutofit/>
          </a:bodyPr>
          <a:lstStyle/>
          <a:p>
            <a:r>
              <a:rPr lang="en-US" sz="2400" dirty="0"/>
              <a:t>Simple linear regression results</a:t>
            </a:r>
          </a:p>
        </p:txBody>
      </p:sp>
      <p:sp>
        <p:nvSpPr>
          <p:cNvPr id="17" name="Rectangle 16">
            <a:extLst>
              <a:ext uri="{FF2B5EF4-FFF2-40B4-BE49-F238E27FC236}">
                <a16:creationId xmlns:a16="http://schemas.microsoft.com/office/drawing/2014/main" id="{95C8260E-968F-44E8-A823-ABB4313119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86584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89" y="0"/>
            <a:ext cx="11231745" cy="4588184"/>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Content Placeholder 8" descr="A screenshot of text&#10;&#10;Description automatically generated">
            <a:extLst>
              <a:ext uri="{FF2B5EF4-FFF2-40B4-BE49-F238E27FC236}">
                <a16:creationId xmlns:a16="http://schemas.microsoft.com/office/drawing/2014/main" id="{D0A51117-FC74-48EE-98E2-934AA848874A}"/>
              </a:ext>
            </a:extLst>
          </p:cNvPr>
          <p:cNvPicPr>
            <a:picLocks noGrp="1" noChangeAspect="1"/>
          </p:cNvPicPr>
          <p:nvPr>
            <p:ph idx="1"/>
          </p:nvPr>
        </p:nvPicPr>
        <p:blipFill rotWithShape="1">
          <a:blip r:embed="rId2"/>
          <a:srcRect t="4805" b="22413"/>
          <a:stretch/>
        </p:blipFill>
        <p:spPr>
          <a:xfrm>
            <a:off x="959205" y="364142"/>
            <a:ext cx="10369645" cy="3867993"/>
          </a:xfrm>
          <a:prstGeom prst="rect">
            <a:avLst/>
          </a:prstGeom>
        </p:spPr>
      </p:pic>
      <p:sp>
        <p:nvSpPr>
          <p:cNvPr id="21" name="Rectangle 20">
            <a:extLst>
              <a:ext uri="{FF2B5EF4-FFF2-40B4-BE49-F238E27FC236}">
                <a16:creationId xmlns:a16="http://schemas.microsoft.com/office/drawing/2014/main" id="{FE43805F-24A6-46A4-B19B-54F2834735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001107" y="5661132"/>
            <a:ext cx="1463040" cy="457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ontent Placeholder 2">
            <a:extLst>
              <a:ext uri="{FF2B5EF4-FFF2-40B4-BE49-F238E27FC236}">
                <a16:creationId xmlns:a16="http://schemas.microsoft.com/office/drawing/2014/main" id="{83BF3CDF-B264-4954-9A63-39098CA92E2D}"/>
              </a:ext>
            </a:extLst>
          </p:cNvPr>
          <p:cNvSpPr txBox="1">
            <a:spLocks/>
          </p:cNvSpPr>
          <p:nvPr/>
        </p:nvSpPr>
        <p:spPr>
          <a:xfrm>
            <a:off x="5162719" y="4883544"/>
            <a:ext cx="6586915" cy="1740776"/>
          </a:xfrm>
          <a:prstGeom prst="rect">
            <a:avLst/>
          </a:prstGeom>
        </p:spPr>
        <p:txBody>
          <a:bodyPr vert="horz" lIns="91440" tIns="45720" rIns="91440" bIns="45720" rtlCol="0" anchor="ct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700" dirty="0"/>
              <a:t>The OLS regression found a statistically significant relationship between U.S. corporate extraction profits before tax and Saudi Arabia oil production at a p-value of .001. </a:t>
            </a:r>
          </a:p>
          <a:p>
            <a:r>
              <a:rPr lang="en-US" sz="1700" dirty="0"/>
              <a:t>Strong evidence supports the idea that a relationship exists between these two variables at a 1% confidence level.</a:t>
            </a:r>
          </a:p>
          <a:p>
            <a:r>
              <a:rPr lang="en-US" sz="1700" dirty="0"/>
              <a:t>More analysis is required to develop actionable insights fully.</a:t>
            </a:r>
          </a:p>
        </p:txBody>
      </p:sp>
    </p:spTree>
    <p:extLst>
      <p:ext uri="{BB962C8B-B14F-4D97-AF65-F5344CB8AC3E}">
        <p14:creationId xmlns:p14="http://schemas.microsoft.com/office/powerpoint/2010/main" val="13890268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7E70FC5-1855-47AB-8CE1-CB3C873A8988}">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30CB38EC-895A-4F8F-8F75-E263501ABB5A}">
  <ds:schemaRefs>
    <ds:schemaRef ds:uri="http://schemas.microsoft.com/sharepoint/v3/contenttype/forms"/>
  </ds:schemaRefs>
</ds:datastoreItem>
</file>

<file path=customXml/itemProps3.xml><?xml version="1.0" encoding="utf-8"?>
<ds:datastoreItem xmlns:ds="http://schemas.openxmlformats.org/officeDocument/2006/customXml" ds:itemID="{5560E646-30AD-4BA0-97EA-A7A07DF5499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19</TotalTime>
  <Words>1111</Words>
  <Application>Microsoft Office PowerPoint</Application>
  <PresentationFormat>Widescreen</PresentationFormat>
  <Paragraphs>62</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US oil extraction profits &amp; Saudi Arabia oil production</vt:lpstr>
      <vt:lpstr>Abstract: Predicting oil price volatility</vt:lpstr>
      <vt:lpstr>General relationship between production and prices </vt:lpstr>
      <vt:lpstr>Question of inquiry</vt:lpstr>
      <vt:lpstr>U.S. corporate profits fall between the year 2000 to 2002 and then steadily rise until 2007, reaching a peak in year 2006.   U.S. corporate profits fell sharply in year 2009, never fully rebounding.   In 2013 and 2014, there was a nice bounce in corporate profits, but profits turned negative in 2015.  </vt:lpstr>
      <vt:lpstr>Why did U.S. extraction profits turn negative in 2015?</vt:lpstr>
      <vt:lpstr>Saudi Arabia oil production by year</vt:lpstr>
      <vt:lpstr>Relationship between U.S. corporate profits &amp; Saudi Arabia oil production volume</vt:lpstr>
      <vt:lpstr>Simple linear regression results</vt:lpstr>
      <vt:lpstr>Key Findings  A break from a hypothesis</vt:lpstr>
      <vt:lpstr>Key Findings  The hypothesis holds true!</vt:lpstr>
      <vt:lpstr>Explanation: Countervailing factors exist </vt:lpstr>
      <vt:lpstr>Areas of further research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 oil extraction profits &amp; Saudi Arabia oil production</dc:title>
  <dc:creator>Debra Ray</dc:creator>
  <cp:lastModifiedBy>Debra Ray</cp:lastModifiedBy>
  <cp:revision>6</cp:revision>
  <dcterms:created xsi:type="dcterms:W3CDTF">2020-10-08T18:50:11Z</dcterms:created>
  <dcterms:modified xsi:type="dcterms:W3CDTF">2020-10-27T18:34:51Z</dcterms:modified>
</cp:coreProperties>
</file>