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87" r:id="rId3"/>
    <p:sldId id="290" r:id="rId4"/>
    <p:sldId id="296" r:id="rId5"/>
    <p:sldId id="291" r:id="rId6"/>
    <p:sldId id="292" r:id="rId7"/>
    <p:sldId id="293" r:id="rId8"/>
    <p:sldId id="294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B2B561-FB13-41CB-B899-697E9C863F7F}">
          <p14:sldIdLst>
            <p14:sldId id="267"/>
            <p14:sldId id="287"/>
            <p14:sldId id="290"/>
            <p14:sldId id="296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18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3228-AA4C-4923-949C-1B47572703D5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B6EF-28FE-4E53-86BB-D677F99A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go to Excel to make P(H) and G(P)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Alluded to in Example 6.7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EBD-B6D6-52E7-6C32-4C1C6447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2404-BFE6-357B-206B-1CAC59E0E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5462-590E-2728-5CF2-8CE0C8E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B823-0C6A-6222-57CF-B57472C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4A86-8D40-1654-AB46-8D7C9E51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308B-226D-33A2-6D9B-6514E55C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884B9-328B-6BF4-7CE9-30D4A0F9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B6BC-AEF9-A170-A0F3-3F39C83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F46F-E928-210D-A2EF-8284E00E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45AE-556E-8E58-5D21-DB7A5BAF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CB9E-F6B1-E0F3-B7C4-83BAA6AB6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0B2CA-1B3E-D117-3B75-540DADC0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778D-139C-EEC8-64D3-390DF245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B75B-D011-350B-4F61-A6C56B7B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F632-497E-F593-4FC6-37A5DF65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1386-DB47-B17F-2027-CBE2099B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CA2-2FB3-BE4D-3599-CB7AD4A3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C110-5DDC-44B7-E738-3AC58C68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F8E4-FA45-8C14-F6F2-D298B8FC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FC30-E21E-A496-4485-587B1460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E7B-5214-DA1E-EDC3-BF77D9C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76CE-DD27-2538-1BCC-1379CA0A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B104-57BF-8C8E-0057-9FDC692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72FE-9492-13F9-29F7-001C1209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23FB-FCAD-BD9D-4EF8-EF12E624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60E-2736-044E-025E-E14D0F8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C6C7-CB93-EE73-E366-AF85BE2C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7C7-2F10-470E-37B4-082968CC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E7DF-43A7-62B6-699E-2696D325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4F6C-570C-E8AE-2564-535E72AA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58BB-E4AE-DF0E-9C19-17F58C2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B168-71E4-E912-3E0D-202DC34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47A02-B707-108C-9137-0276EEBE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CDDA-EDEC-62D8-46EB-3886081B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059E8-CF30-E6C4-7B90-385F478CA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31A8E-D171-16A3-3D3A-646C9761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7638-0066-B6E0-17F6-CF0A096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06BE7-DE9F-83B4-7B7A-1915B60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5084-9580-062D-974D-A8B39A0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C3AE-608B-A2DB-2123-9F834946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9687-4E5C-5BEF-0AE2-C5E02DD0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0EB19-F209-2BB9-8A70-21DF0F9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21A3-31E0-C211-3824-E8ED27D6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86ADB-73B2-8B5C-4544-342220F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9C6F-3869-7C14-AF92-2E8FB5C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1817-E06F-920D-1C52-68195856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0598-783D-2F85-CA84-987C7FDC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C351-7BBD-B870-C8CA-7E32B0BF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BCC7-AACC-8B10-EB11-9A27142E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4EA0-3E3B-3B80-E888-F617CCA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B598-FBC3-5DFD-4AC9-2310AD5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37C9-9A4C-A222-49F1-3228784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499-751B-5F99-8CE0-5C62A85D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8BE82-7C42-CE0E-FB63-8F0C82F38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34A8-CD22-35C6-39C3-F0DB92CC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07D8-E7A5-8138-15EB-F62FEEF1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FEBC-FF27-E97A-0362-47D87F98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8CF0-732A-60D4-5255-8AC0278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69D-ECBB-2350-0991-9FF844B1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ED73-BB84-F92F-B4DF-786FA9D0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EF71-6017-B6C9-BBD7-4CB51EFA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8753-FBB6-4DB6-BC71-4337EC3CD37B}" type="datetimeFigureOut">
              <a:rPr lang="en-US" smtClean="0"/>
              <a:t>17-Nov-22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909F-10AC-D25B-77D0-AEE4EDEF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3AAA-3F30-6070-4B30-64AAAE1A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E98-C9EE-3424-B2FB-A2B68B1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November 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969B3-15E0-FE9B-3AD8-EADD7C966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Last Homework Due Tomorrow</a:t>
                </a:r>
              </a:p>
              <a:p>
                <a:r>
                  <a:rPr lang="en-US" sz="4000" dirty="0"/>
                  <a:t>Departure Functions (Residuals)</a:t>
                </a:r>
                <a:endParaRPr lang="en-US" sz="3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600" b="0" dirty="0"/>
              </a:p>
              <a:p>
                <a:r>
                  <a:rPr lang="en-US" sz="4000" dirty="0"/>
                  <a:t>Generating Functions for Residuals (Departures)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969B3-15E0-FE9B-3AD8-EADD7C966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855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Departures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1257300"/>
            <a:ext cx="5486400" cy="412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𝑅𝑑𝑉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  <a:blipFill>
                <a:blip r:embed="rId4"/>
                <a:stretch>
                  <a:fillRect l="-15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AEF38-E41B-83A4-BF5F-1F72E665E796}"/>
              </a:ext>
            </a:extLst>
          </p:cNvPr>
          <p:cNvCxnSpPr>
            <a:cxnSpLocks/>
          </p:cNvCxnSpPr>
          <p:nvPr/>
        </p:nvCxnSpPr>
        <p:spPr>
          <a:xfrm flipH="1">
            <a:off x="8996646" y="3429000"/>
            <a:ext cx="6845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A6CC9-116D-E3EA-FFDB-9217DCFBAABD}"/>
              </a:ext>
            </a:extLst>
          </p:cNvPr>
          <p:cNvCxnSpPr>
            <a:cxnSpLocks/>
          </p:cNvCxnSpPr>
          <p:nvPr/>
        </p:nvCxnSpPr>
        <p:spPr>
          <a:xfrm>
            <a:off x="8996646" y="2867025"/>
            <a:ext cx="0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AAF56-580E-E73F-4F42-07B20E5499C5}"/>
              </a:ext>
            </a:extLst>
          </p:cNvPr>
          <p:cNvCxnSpPr>
            <a:cxnSpLocks/>
          </p:cNvCxnSpPr>
          <p:nvPr/>
        </p:nvCxnSpPr>
        <p:spPr>
          <a:xfrm flipH="1" flipV="1">
            <a:off x="8996646" y="2867025"/>
            <a:ext cx="684564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Residuals: Departures at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67EE6F-2F86-C542-1902-37842F3192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67EE6F-2F86-C542-1902-37842F319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DAD5-217A-78B7-35FE-B3E3F952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DD2FE-E019-1D91-C979-EACB19F93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5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96B729-4055-D636-010B-524EE1BCE0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Generating Residuals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96B729-4055-D636-010B-524EE1BC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EB7726-6834-0C9F-5B13-0FD55C28B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EB7726-6834-0C9F-5B13-0FD55C28B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DB53C-C252-570E-0BBC-EBC1FEBA6B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DB53C-C252-570E-0BBC-EBC1FEBA6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5538-CB7C-58B1-B0E7-A0AB4577F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Integrate at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Utilizing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5538-CB7C-58B1-B0E7-A0AB4577F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F4ADB4-5852-6A8F-154A-CED76FFADE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F4ADB4-5852-6A8F-154A-CED76FFAD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47860-F48C-2F0F-F5DD-A3BC4B7AE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47860-F48C-2F0F-F5DD-A3BC4B7AE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7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AEA-014A-28F4-13BF-6A7BFDA3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of Both </a:t>
            </a:r>
            <a:r>
              <a:rPr lang="en-US" dirty="0"/>
              <a:t>Derivations:</a:t>
            </a:r>
            <a:br>
              <a:rPr lang="en-US" dirty="0"/>
            </a:br>
            <a:r>
              <a:rPr lang="en-US" dirty="0"/>
              <a:t>Using the Chain Rule (as always)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5C38D-95CB-6ED4-FE33-1A81EACBD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5C38D-95CB-6ED4-FE33-1A81EACBD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1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8397B-A558-E2CE-CB93-B3911EFF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386750-0180-0393-7C52-9F1E4FA04A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 8.20</a:t>
                </a:r>
              </a:p>
              <a:p>
                <a:pPr lvl="1"/>
                <a:r>
                  <a:rPr lang="en-US" dirty="0"/>
                  <a:t>Pentane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298 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,0.01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,0.3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Problem 8.21</a:t>
                </a:r>
              </a:p>
              <a:p>
                <a:pPr lvl="1"/>
                <a:r>
                  <a:rPr lang="en-US" dirty="0"/>
                  <a:t>Propane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𝑏𝑎𝑟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Methane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Problem 8.22</a:t>
                </a:r>
              </a:p>
              <a:p>
                <a:pPr lvl="1"/>
                <a:r>
                  <a:rPr lang="en-US" dirty="0"/>
                  <a:t>Carbon dioxide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Isothermal</a:t>
                </a:r>
              </a:p>
              <a:p>
                <a:pPr lvl="2"/>
                <a:r>
                  <a:rPr lang="en-US" dirty="0"/>
                  <a:t>Adiabatic</a:t>
                </a:r>
              </a:p>
              <a:p>
                <a:r>
                  <a:rPr lang="en-US" dirty="0"/>
                  <a:t>Problem 8.32</a:t>
                </a:r>
              </a:p>
              <a:p>
                <a:pPr lvl="1"/>
                <a:r>
                  <a:rPr lang="en-US" dirty="0"/>
                  <a:t>Sodium Engine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=180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4386750-0180-0393-7C52-9F1E4FA04A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486400"/>
              </a:xfrm>
              <a:blipFill>
                <a:blip r:embed="rId2"/>
                <a:stretch>
                  <a:fillRect l="-104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72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391</Words>
  <Application>Microsoft Office PowerPoint</Application>
  <PresentationFormat>Widescreen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Tuesday, November 22</vt:lpstr>
      <vt:lpstr>Entropy Departures</vt:lpstr>
      <vt:lpstr>Residuals: Departures at Constant (T,P)</vt:lpstr>
      <vt:lpstr>lim_(Z→0)⁡ln⁡Z </vt:lpstr>
      <vt:lpstr>Generating Residuals from dG</vt:lpstr>
      <vt:lpstr>H_R for Z(T,P)</vt:lpstr>
      <vt:lpstr>S_R for Z(T,P)</vt:lpstr>
      <vt:lpstr>Consistency of Both Derivations: Using the Chain Rule (as always)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Drayer</dc:creator>
  <cp:lastModifiedBy>Will Drayer</cp:lastModifiedBy>
  <cp:revision>259</cp:revision>
  <dcterms:created xsi:type="dcterms:W3CDTF">2022-08-22T22:58:02Z</dcterms:created>
  <dcterms:modified xsi:type="dcterms:W3CDTF">2022-11-18T16:19:24Z</dcterms:modified>
</cp:coreProperties>
</file>