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7" r:id="rId2"/>
    <p:sldId id="295" r:id="rId3"/>
    <p:sldId id="287" r:id="rId4"/>
    <p:sldId id="290" r:id="rId5"/>
    <p:sldId id="296" r:id="rId6"/>
    <p:sldId id="291" r:id="rId7"/>
    <p:sldId id="292" r:id="rId8"/>
    <p:sldId id="293" r:id="rId9"/>
    <p:sldId id="297" r:id="rId10"/>
    <p:sldId id="29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B2B561-FB13-41CB-B899-697E9C863F7F}">
          <p14:sldIdLst>
            <p14:sldId id="267"/>
            <p14:sldId id="295"/>
            <p14:sldId id="287"/>
            <p14:sldId id="290"/>
            <p14:sldId id="296"/>
            <p14:sldId id="291"/>
            <p14:sldId id="292"/>
            <p14:sldId id="293"/>
            <p14:sldId id="297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218" autoAdjust="0"/>
  </p:normalViewPr>
  <p:slideViewPr>
    <p:cSldViewPr snapToGrid="0">
      <p:cViewPr varScale="1">
        <p:scale>
          <a:sx n="58" d="100"/>
          <a:sy n="58" d="100"/>
        </p:scale>
        <p:origin x="4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03228-AA4C-4923-949C-1B47572703D5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5B6EF-28FE-4E53-86BB-D677F99A6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54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5B6EF-28FE-4E53-86BB-D677F99A6A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18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5B6EF-28FE-4E53-86BB-D677F99A6A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63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Probably go to Excel to make P(H) and G(P) 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5B6EF-28FE-4E53-86BB-D677F99A6A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88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Alluded to in Example 6.7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5B6EF-28FE-4E53-86BB-D677F99A6A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80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simplicity of pressure residual: G is a natural function of P, not 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5B6EF-28FE-4E53-86BB-D677F99A6A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63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3EBD-B6D6-52E7-6C32-4C1C64478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F2404-BFE6-357B-206B-1CAC59E0E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85462-590E-2728-5CF2-8CE0C8E4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8753-FBB6-4DB6-BC71-4337EC3CD37B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2B823-0C6A-6222-57CF-B57472CD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74A86-8D40-1654-AB46-8D7C9E51B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8DFC-1837-42AB-B6C0-7F9C1051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8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308B-226D-33A2-6D9B-6514E55C2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884B9-328B-6BF4-7CE9-30D4A0F9D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CB6BC-AEF9-A170-A0F3-3F39C831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8753-FBB6-4DB6-BC71-4337EC3CD37B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9F46F-E928-210D-A2EF-8284E00E1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245AE-556E-8E58-5D21-DB7A5BAF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8DFC-1837-42AB-B6C0-7F9C1051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5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4CCB9E-F6B1-E0F3-B7C4-83BAA6AB6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0B2CA-1B3E-D117-3B75-540DADC0B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F778D-139C-EEC8-64D3-390DF2453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8753-FBB6-4DB6-BC71-4337EC3CD37B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0B75B-D011-350B-4F61-A6C56B7B9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4F632-497E-F593-4FC6-37A5DF65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8DFC-1837-42AB-B6C0-7F9C1051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2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C1386-DB47-B17F-2027-CBE2099B8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30CA2-2FB3-BE4D-3599-CB7AD4A32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0C110-5DDC-44B7-E738-3AC58C68D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8753-FBB6-4DB6-BC71-4337EC3CD37B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EF8E4-FA45-8C14-F6F2-D298B8FCA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8FC30-E21E-A496-4485-587B1460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8DFC-1837-42AB-B6C0-7F9C1051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9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4E7B-5214-DA1E-EDC3-BF77D9CE1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476CE-DD27-2538-1BCC-1379CA0A7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8B104-57BF-8C8E-0057-9FDC69276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8753-FBB6-4DB6-BC71-4337EC3CD37B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572FE-9492-13F9-29F7-001C12095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723FB-FCAD-BD9D-4EF8-EF12E624D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8DFC-1837-42AB-B6C0-7F9C1051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2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CB60E-2736-044E-025E-E14D0F86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6C6C7-CB93-EE73-E366-AF85BE2CA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027C7-2F10-470E-37B4-082968CC1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AE7DF-43A7-62B6-699E-2696D325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8753-FBB6-4DB6-BC71-4337EC3CD37B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C4F6C-570C-E8AE-2564-535E72AA3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B58BB-E4AE-DF0E-9C19-17F58C2B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8DFC-1837-42AB-B6C0-7F9C1051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0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8B168-71E4-E912-3E0D-202DC343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47A02-B707-108C-9137-0276EEBE2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8CDDA-EDEC-62D8-46EB-3886081B8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C059E8-CF30-E6C4-7B90-385F478CA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231A8E-D171-16A3-3D3A-646C97617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5E7638-0066-B6E0-17F6-CF0A0963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8753-FBB6-4DB6-BC71-4337EC3CD37B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06BE7-DE9F-83B4-7B7A-1915B600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335084-9580-062D-974D-A8B39A0C3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8DFC-1837-42AB-B6C0-7F9C1051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9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BC3AE-608B-A2DB-2123-9F834946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F9687-4E5C-5BEF-0AE2-C5E02DD05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8753-FBB6-4DB6-BC71-4337EC3CD37B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0EB19-F209-2BB9-8A70-21DF0F96C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621A3-31E0-C211-3824-E8ED27D6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8DFC-1837-42AB-B6C0-7F9C1051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6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86ADB-73B2-8B5C-4544-342220FBD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8753-FBB6-4DB6-BC71-4337EC3CD37B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839C6F-3869-7C14-AF92-2E8FB5CE2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B1817-E06F-920D-1C52-68195856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8DFC-1837-42AB-B6C0-7F9C1051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9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0598-783D-2F85-CA84-987C7FDC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7C351-7BBD-B870-C8CA-7E32B0BF1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8BCC7-AACC-8B10-EB11-9A27142EB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A4EA0-3E3B-3B80-E888-F617CCA0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8753-FBB6-4DB6-BC71-4337EC3CD37B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CB598-FBC3-5DFD-4AC9-2310AD53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737C9-9A4C-A222-49F1-322878493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8DFC-1837-42AB-B6C0-7F9C1051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5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9499-751B-5F99-8CE0-5C62A85D4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78BE82-7C42-CE0E-FB63-8F0C82F38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D34A8-CD22-35C6-39C3-F0DB92CC8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407D8-E7A5-8138-15EB-F62FEEF11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8753-FBB6-4DB6-BC71-4337EC3CD37B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3FEBC-FF27-E97A-0362-47D87F98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58CF0-732A-60D4-5255-8AC0278F7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8DFC-1837-42AB-B6C0-7F9C1051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7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2D469D-ECBB-2350-0991-9FF844B1B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EED73-BB84-F92F-B4DF-786FA9D0C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DEF71-6017-B6C9-BBD7-4CB51EFAC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18753-FBB6-4DB6-BC71-4337EC3CD37B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8909F-10AC-D25B-77D0-AEE4EDEFC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23AAA-3F30-6070-4B30-64AAAE1A6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28DFC-1837-42AB-B6C0-7F9C1051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8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7E98-C9EE-3424-B2FB-A2B68B10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November 29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69B3-15E0-FE9B-3AD8-EADD7C966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4000" dirty="0"/>
              <a:t>Homework Questions</a:t>
            </a:r>
          </a:p>
          <a:p>
            <a:r>
              <a:rPr lang="en-US" sz="4000"/>
              <a:t>Examples </a:t>
            </a:r>
            <a:r>
              <a:rPr lang="en-US" sz="4000" dirty="0"/>
              <a:t>from Chapter 8</a:t>
            </a:r>
          </a:p>
          <a:p>
            <a:r>
              <a:rPr lang="en-US" sz="4000" dirty="0"/>
              <a:t>Example 6.7</a:t>
            </a:r>
            <a:endParaRPr lang="en-US" sz="3600" b="0" dirty="0"/>
          </a:p>
          <a:p>
            <a:r>
              <a:rPr lang="en-US" sz="4000" dirty="0"/>
              <a:t>Generating Functions for Residuals (Departures)</a:t>
            </a:r>
          </a:p>
          <a:p>
            <a:r>
              <a:rPr lang="en-US" sz="4000" dirty="0"/>
              <a:t>Problem 8.4</a:t>
            </a:r>
          </a:p>
        </p:txBody>
      </p:sp>
    </p:spTree>
    <p:extLst>
      <p:ext uri="{BB962C8B-B14F-4D97-AF65-F5344CB8AC3E}">
        <p14:creationId xmlns:p14="http://schemas.microsoft.com/office/powerpoint/2010/main" val="2880294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1AEA-014A-28F4-13BF-6A7BFDA3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Consistency of Both </a:t>
            </a:r>
            <a:r>
              <a:rPr lang="en-US" dirty="0"/>
              <a:t>Derivations:</a:t>
            </a:r>
            <a:br>
              <a:rPr lang="en-US" dirty="0"/>
            </a:br>
            <a:r>
              <a:rPr lang="en-US" dirty="0"/>
              <a:t>Using the Chain Rule (as always)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F5C38D-95CB-6ED4-FE33-1A81EACBD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𝑑𝑍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𝑑𝑍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𝑑𝑍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F5C38D-95CB-6ED4-FE33-1A81EACBD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17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F8397B-A558-E2CE-CB93-B3911EFFF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4386750-0180-0393-7C52-9F1E4FA04A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1600"/>
                <a:ext cx="10515600" cy="5486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Problem 8.20</a:t>
                </a:r>
              </a:p>
              <a:p>
                <a:pPr lvl="1"/>
                <a:r>
                  <a:rPr lang="en-US" dirty="0"/>
                  <a:t>Pentane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298 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,0.01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𝑀𝑃𝑎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,0.3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𝑀𝑃𝑎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Problem 8.21</a:t>
                </a:r>
              </a:p>
              <a:p>
                <a:pPr lvl="1"/>
                <a:r>
                  <a:rPr lang="en-US" dirty="0"/>
                  <a:t>Propane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250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𝑏𝑎𝑟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Methane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,0.1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𝑀𝑃𝑎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𝑀𝑃𝑎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Problem 8.22</a:t>
                </a:r>
              </a:p>
              <a:p>
                <a:pPr lvl="1"/>
                <a:r>
                  <a:rPr lang="en-US" dirty="0"/>
                  <a:t>Carbon dioxide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,50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300 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𝑏𝑎𝑟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Isothermal</a:t>
                </a:r>
              </a:p>
              <a:p>
                <a:pPr lvl="2"/>
                <a:r>
                  <a:rPr lang="en-US" dirty="0"/>
                  <a:t>Adiabatic</a:t>
                </a:r>
              </a:p>
              <a:p>
                <a:r>
                  <a:rPr lang="en-US" dirty="0"/>
                  <a:t>Problem 8.32</a:t>
                </a:r>
              </a:p>
              <a:p>
                <a:pPr lvl="1"/>
                <a:r>
                  <a:rPr lang="en-US" dirty="0"/>
                  <a:t>Sodium Engine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=2500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=25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𝑀𝑃𝑎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=180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4386750-0180-0393-7C52-9F1E4FA04A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1600"/>
                <a:ext cx="10515600" cy="5486400"/>
              </a:xfrm>
              <a:blipFill>
                <a:blip r:embed="rId3"/>
                <a:stretch>
                  <a:fillRect l="-104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72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5D2262-E80C-4903-DD67-0131908A3E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457200"/>
                <a:ext cx="6705600" cy="1600200"/>
              </a:xfrm>
            </p:spPr>
            <p:txBody>
              <a:bodyPr/>
              <a:lstStyle/>
              <a:p>
                <a:r>
                  <a:rPr lang="en-US" dirty="0"/>
                  <a:t>Entropy Departures: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&amp;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5D2262-E80C-4903-DD67-0131908A3E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457200"/>
                <a:ext cx="6705600" cy="1600200"/>
              </a:xfrm>
              <a:blipFill>
                <a:blip r:embed="rId3"/>
                <a:stretch>
                  <a:fillRect l="-2273" b="-12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6847F27-1FF7-74E6-3E1F-441102CB4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705600" y="1257300"/>
            <a:ext cx="5486400" cy="41262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F1259CEB-EA42-7697-D295-4164023B9185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0" y="2057400"/>
                <a:ext cx="7315200" cy="4800600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</a:rPr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𝑖𝑔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6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𝑖𝑔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sub>
                            </m:sSub>
                          </m:e>
                        </m:d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nary>
                  </m:oMath>
                </a14:m>
                <a:endParaRPr lang="en-US" sz="2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𝑖𝑔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nary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𝑖𝑔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𝑖𝑔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2200" dirty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𝑖𝑔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𝑖𝑔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𝑅𝑑𝑉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𝑖𝑔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func>
                  </m:oMath>
                </a14:m>
                <a:endParaRPr lang="en-US" sz="24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num>
                                      <m:den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sub>
                            </m:sSub>
                          </m:e>
                        </m:d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nary>
                  </m:oMath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F1259CEB-EA42-7697-D295-4164023B91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0" y="2057400"/>
                <a:ext cx="7315200" cy="4800600"/>
              </a:xfrm>
              <a:blipFill>
                <a:blip r:embed="rId5"/>
                <a:stretch>
                  <a:fillRect l="-1500" t="-1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5AEF38-E41B-83A4-BF5F-1F72E665E796}"/>
              </a:ext>
            </a:extLst>
          </p:cNvPr>
          <p:cNvCxnSpPr>
            <a:cxnSpLocks/>
          </p:cNvCxnSpPr>
          <p:nvPr/>
        </p:nvCxnSpPr>
        <p:spPr>
          <a:xfrm flipH="1">
            <a:off x="8996646" y="3429000"/>
            <a:ext cx="68456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2A6CC9-116D-E3EA-FFDB-9217DCFBAABD}"/>
              </a:ext>
            </a:extLst>
          </p:cNvPr>
          <p:cNvCxnSpPr>
            <a:cxnSpLocks/>
          </p:cNvCxnSpPr>
          <p:nvPr/>
        </p:nvCxnSpPr>
        <p:spPr>
          <a:xfrm>
            <a:off x="8996646" y="2867025"/>
            <a:ext cx="0" cy="56197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DAAF56-580E-E73F-4F42-07B20E5499C5}"/>
              </a:ext>
            </a:extLst>
          </p:cNvPr>
          <p:cNvCxnSpPr>
            <a:cxnSpLocks/>
          </p:cNvCxnSpPr>
          <p:nvPr/>
        </p:nvCxnSpPr>
        <p:spPr>
          <a:xfrm flipH="1" flipV="1">
            <a:off x="8996646" y="2867025"/>
            <a:ext cx="684564" cy="56197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06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8844857-3E06-0027-070D-1DC0B198019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Residuals: Departures at Constant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8844857-3E06-0027-070D-1DC0B19801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A8E83-47A8-3C7D-426D-91403FEC5DD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825625"/>
                <a:ext cx="64008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num>
                                      <m:den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sub>
                            </m:sSub>
                          </m:e>
                        </m:d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nary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b>
                        </m:s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nary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2800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func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A8E83-47A8-3C7D-426D-91403FEC5D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825625"/>
                <a:ext cx="6400800" cy="435133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A1F53A4-A209-DB07-5362-37B38BFC0D8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400800" y="1825625"/>
                <a:ext cx="64008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𝑃𝑉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b>
                        </m:s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−1+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A1F53A4-A209-DB07-5362-37B38BFC0D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00800" y="1825625"/>
                <a:ext cx="6400800" cy="4351338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0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32DB-E83C-C111-527D-76EF0DB1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6.7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45ED9-3C50-86EA-C49B-6037BFB68E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Express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as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𝑅𝑇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Product Rule: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𝑅𝑇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Definitions: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𝑆𝑑𝑇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𝑃𝑑𝑉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𝑅𝑇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𝑅𝑇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45ED9-3C50-86EA-C49B-6037BFB68E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52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596B729-4055-D636-010B-524EE1BCE0A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Generating Residuals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𝑑𝐺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596B729-4055-D636-010B-524EE1BCE0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EEB7726-6834-0C9F-5B13-0FD55C28BD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𝑉𝑑𝑃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𝑆𝑑𝑇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𝑅𝑇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𝑑𝐺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𝑅𝑇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𝑑𝐺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𝑑𝐺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𝑑𝑃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𝑅𝑇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𝑑𝑃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𝑅𝑇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𝑅𝑇</m:t>
                                        </m:r>
                                      </m:den>
                                    </m:f>
                                  </m:e>
                                </m:d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𝑑𝑃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𝑅𝑇</m:t>
                                        </m:r>
                                      </m:den>
                                    </m:f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EEB7726-6834-0C9F-5B13-0FD55C28BD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18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9EDB53C-C252-570E-0BBC-EBC1FEBA6B3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9EDB53C-C252-570E-0BBC-EBC1FEBA6B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7B5538-CB7C-58B1-B0E7-A0AB4577FD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𝑅𝑇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𝑑𝑃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𝑅𝑇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𝑑𝑃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Integrate at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𝑅𝑇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𝑑𝑃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Utilizing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𝑅𝑇</m:t>
                                        </m:r>
                                      </m:den>
                                    </m:f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f>
                          <m:f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𝑑𝑃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nary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7B5538-CB7C-58B1-B0E7-A0AB4577FD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36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3F4ADB4-5852-6A8F-154A-CED76FFADE4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3F4ADB4-5852-6A8F-154A-CED76FFADE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B47860-F48C-2F0F-F5DD-A3BC4B7AEB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𝑑𝑃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</m:e>
                        </m:d>
                        <m:f>
                          <m:f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𝑑𝑃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nary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𝑑𝑃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nary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B47860-F48C-2F0F-F5DD-A3BC4B7AEB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73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CBFD-9A51-FABC-E669-E175AA75C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8.4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19A735-E519-260D-731E-A63754E0E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r>
                  <a:rPr lang="en-US" dirty="0"/>
                  <a:t>Derive departure functions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𝑑𝑃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</m:e>
                        </m:d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𝑑𝑃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𝑑𝑃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𝑑𝑃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𝑑𝑃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19A735-E519-260D-731E-A63754E0E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18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5885</TotalTime>
  <Words>496</Words>
  <Application>Microsoft Office PowerPoint</Application>
  <PresentationFormat>Widescreen</PresentationFormat>
  <Paragraphs>89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Tuesday, November 29</vt:lpstr>
      <vt:lpstr>Examples</vt:lpstr>
      <vt:lpstr>Entropy Departures: (T,V)  &amp; (T,P)</vt:lpstr>
      <vt:lpstr>Residuals: Departures at Constant (T,P)</vt:lpstr>
      <vt:lpstr>Example 6.7 </vt:lpstr>
      <vt:lpstr>Generating Residuals from dG</vt:lpstr>
      <vt:lpstr>H_R for Z(T,P)</vt:lpstr>
      <vt:lpstr>S_R for Z(T,P)</vt:lpstr>
      <vt:lpstr>Example 8.4</vt:lpstr>
      <vt:lpstr>Consistency of Both Derivations: Using the Chain Rule (as always)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Drayer</dc:creator>
  <cp:lastModifiedBy>Will Drayer</cp:lastModifiedBy>
  <cp:revision>279</cp:revision>
  <dcterms:created xsi:type="dcterms:W3CDTF">2022-08-22T22:58:02Z</dcterms:created>
  <dcterms:modified xsi:type="dcterms:W3CDTF">2022-11-29T14:21:58Z</dcterms:modified>
</cp:coreProperties>
</file>