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79" r:id="rId3"/>
    <p:sldId id="283" r:id="rId4"/>
    <p:sldId id="286" r:id="rId5"/>
    <p:sldId id="288" r:id="rId6"/>
    <p:sldId id="289" r:id="rId7"/>
    <p:sldId id="280" r:id="rId8"/>
    <p:sldId id="281" r:id="rId9"/>
    <p:sldId id="282" r:id="rId10"/>
    <p:sldId id="287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B2B561-FB13-41CB-B899-697E9C863F7F}">
          <p14:sldIdLst>
            <p14:sldId id="267"/>
            <p14:sldId id="279"/>
            <p14:sldId id="283"/>
            <p14:sldId id="286"/>
            <p14:sldId id="288"/>
            <p14:sldId id="289"/>
            <p14:sldId id="280"/>
            <p14:sldId id="281"/>
            <p14:sldId id="282"/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218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03228-AA4C-4923-949C-1B47572703D5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B6EF-28FE-4E53-86BB-D677F99A6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5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extra time, can show</a:t>
            </a:r>
            <a:r>
              <a:rPr lang="en-US" baseline="0" dirty="0"/>
              <a:t> enthalpy departure quickly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8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an example with linear virial, </a:t>
            </a:r>
            <a:r>
              <a:rPr lang="en-US" dirty="0" err="1"/>
              <a:t>vdW</a:t>
            </a:r>
            <a:r>
              <a:rPr lang="en-US" dirty="0"/>
              <a:t>, PR (use PREOS),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Do numbers in excel</a:t>
                </a:r>
              </a:p>
              <a:p>
                <a:endParaRPr lang="en-US" dirty="0"/>
              </a:p>
              <a:p>
                <a:r>
                  <a:rPr lang="en-US" dirty="0"/>
                  <a:t>Columns: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Do numbers in excel</a:t>
                </a:r>
              </a:p>
              <a:p>
                <a:endParaRPr lang="en-US" dirty="0"/>
              </a:p>
              <a:p>
                <a:r>
                  <a:rPr lang="en-US" dirty="0"/>
                  <a:t>Columns: </a:t>
                </a:r>
                <a:r>
                  <a:rPr lang="en-US" b="0" i="0">
                    <a:latin typeface="Cambria Math" panose="02040503050406030204" pitchFamily="18" charset="0"/>
                  </a:rPr>
                  <a:t>𝑏𝜌;𝜌;1+𝑍_𝑟𝑒𝑝;|𝑍_𝑎𝑡𝑡 |;𝑍;𝑃;𝐻_𝑅/𝑅𝑇;𝐻_𝑅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copy; go to PREOS lol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5B6EF-28FE-4E53-86BB-D677F99A6A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3EBD-B6D6-52E7-6C32-4C1C64478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2404-BFE6-357B-206B-1CAC59E0E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5462-590E-2728-5CF2-8CE0C8E4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B823-0C6A-6222-57CF-B57472CD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4A86-8D40-1654-AB46-8D7C9E51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308B-226D-33A2-6D9B-6514E55C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884B9-328B-6BF4-7CE9-30D4A0F9D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B6BC-AEF9-A170-A0F3-3F39C831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F46F-E928-210D-A2EF-8284E00E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45AE-556E-8E58-5D21-DB7A5BAF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CCB9E-F6B1-E0F3-B7C4-83BAA6AB6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0B2CA-1B3E-D117-3B75-540DADC0B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778D-139C-EEC8-64D3-390DF245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B75B-D011-350B-4F61-A6C56B7B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F632-497E-F593-4FC6-37A5DF65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1386-DB47-B17F-2027-CBE2099B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0CA2-2FB3-BE4D-3599-CB7AD4A32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C110-5DDC-44B7-E738-3AC58C68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EF8E4-FA45-8C14-F6F2-D298B8FC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FC30-E21E-A496-4485-587B1460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4E7B-5214-DA1E-EDC3-BF77D9C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476CE-DD27-2538-1BCC-1379CA0A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B104-57BF-8C8E-0057-9FDC692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572FE-9492-13F9-29F7-001C1209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23FB-FCAD-BD9D-4EF8-EF12E624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B60E-2736-044E-025E-E14D0F86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C6C7-CB93-EE73-E366-AF85BE2CA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027C7-2F10-470E-37B4-082968CC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E7DF-43A7-62B6-699E-2696D325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4F6C-570C-E8AE-2564-535E72AA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B58BB-E4AE-DF0E-9C19-17F58C2B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B168-71E4-E912-3E0D-202DC343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47A02-B707-108C-9137-0276EEBE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8CDDA-EDEC-62D8-46EB-3886081B8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059E8-CF30-E6C4-7B90-385F478CA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31A8E-D171-16A3-3D3A-646C9761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E7638-0066-B6E0-17F6-CF0A0963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06BE7-DE9F-83B4-7B7A-1915B60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35084-9580-062D-974D-A8B39A0C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C3AE-608B-A2DB-2123-9F834946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9687-4E5C-5BEF-0AE2-C5E02DD0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0EB19-F209-2BB9-8A70-21DF0F96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621A3-31E0-C211-3824-E8ED27D6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86ADB-73B2-8B5C-4544-342220F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39C6F-3869-7C14-AF92-2E8FB5CE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1817-E06F-920D-1C52-68195856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0598-783D-2F85-CA84-987C7FDC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C351-7BBD-B870-C8CA-7E32B0BF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8BCC7-AACC-8B10-EB11-9A27142EB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4EA0-3E3B-3B80-E888-F617CCA0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B598-FBC3-5DFD-4AC9-2310AD53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737C9-9A4C-A222-49F1-32287849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499-751B-5F99-8CE0-5C62A85D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8BE82-7C42-CE0E-FB63-8F0C82F38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D34A8-CD22-35C6-39C3-F0DB92CC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07D8-E7A5-8138-15EB-F62FEEF1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FEBC-FF27-E97A-0362-47D87F98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8CF0-732A-60D4-5255-8AC0278F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469D-ECBB-2350-0991-9FF844B1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ED73-BB84-F92F-B4DF-786FA9D0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EF71-6017-B6C9-BBD7-4CB51EFAC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8753-FBB6-4DB6-BC71-4337EC3CD37B}" type="datetimeFigureOut">
              <a:rPr lang="en-US" smtClean="0"/>
              <a:t>09-Nov-22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909F-10AC-D25B-77D0-AEE4EDEFC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23AAA-3F30-6070-4B30-64AAAE1A6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8DFC-1837-42AB-B6C0-7F9C10517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8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7E98-C9EE-3424-B2FB-A2B68B1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Tuesday</a:t>
            </a:r>
            <a:r>
              <a:rPr lang="en-US" dirty="0"/>
              <a:t>, November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969B3-15E0-FE9B-3AD8-EADD7C966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Departure Functions (Residuals)</a:t>
                </a:r>
                <a:endParaRPr lang="en-US" sz="3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3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3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600" b="0" dirty="0"/>
              </a:p>
              <a:p>
                <a:r>
                  <a:rPr lang="en-US" sz="4000" dirty="0"/>
                  <a:t>Density vs. Pressure Dependent Departures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3969B3-15E0-FE9B-3AD8-EADD7C966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29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2262-E80C-4903-DD67-0131908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Departures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5600" y="1257300"/>
            <a:ext cx="5486400" cy="412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𝑅𝑑𝑉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𝑖𝑔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  <a:blipFill>
                <a:blip r:embed="rId4"/>
                <a:stretch>
                  <a:fillRect l="-1500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5AEF38-E41B-83A4-BF5F-1F72E665E796}"/>
              </a:ext>
            </a:extLst>
          </p:cNvPr>
          <p:cNvCxnSpPr>
            <a:cxnSpLocks/>
          </p:cNvCxnSpPr>
          <p:nvPr/>
        </p:nvCxnSpPr>
        <p:spPr>
          <a:xfrm flipH="1">
            <a:off x="8996646" y="3429000"/>
            <a:ext cx="6845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A6CC9-116D-E3EA-FFDB-9217DCFBAABD}"/>
              </a:ext>
            </a:extLst>
          </p:cNvPr>
          <p:cNvCxnSpPr>
            <a:cxnSpLocks/>
          </p:cNvCxnSpPr>
          <p:nvPr/>
        </p:nvCxnSpPr>
        <p:spPr>
          <a:xfrm>
            <a:off x="8996646" y="2867025"/>
            <a:ext cx="0" cy="561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AAF56-580E-E73F-4F42-07B20E5499C5}"/>
              </a:ext>
            </a:extLst>
          </p:cNvPr>
          <p:cNvCxnSpPr>
            <a:cxnSpLocks/>
          </p:cNvCxnSpPr>
          <p:nvPr/>
        </p:nvCxnSpPr>
        <p:spPr>
          <a:xfrm flipH="1" flipV="1">
            <a:off x="8996646" y="2867025"/>
            <a:ext cx="684564" cy="561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6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44857-3E06-0027-070D-1DC0B19801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Residuals: Departures at Constant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844857-3E06-0027-070D-1DC0B1980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A8E83-47A8-3C7D-426D-91403FEC5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825625"/>
                <a:ext cx="6400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num>
                                      <m:den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A8E83-47A8-3C7D-426D-91403FEC5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825625"/>
                <a:ext cx="64008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1F53A4-A209-DB07-5362-37B38BFC0D8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00800" y="1825625"/>
                <a:ext cx="6400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A1F53A4-A209-DB07-5362-37B38BFC0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00800" y="1825625"/>
                <a:ext cx="64008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2262-E80C-4903-DD67-0131908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and Volume Differences: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09600" y="2057400"/>
                <a:ext cx="6400800" cy="480060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Argon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=150.9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=3.898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sz="2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=155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=200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200" b="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6.44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𝑣𝑑𝑊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≈4.282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≈4.282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≈300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≈−100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0000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,…?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09600" y="2057400"/>
                <a:ext cx="6400800" cy="4800600"/>
              </a:xfrm>
              <a:blipFill>
                <a:blip r:embed="rId2"/>
                <a:stretch>
                  <a:fillRect l="-1238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3941" y="457200"/>
            <a:ext cx="5486400" cy="41262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7E27D9-0BCD-4207-3868-7EF6C11BA51D}"/>
              </a:ext>
            </a:extLst>
          </p:cNvPr>
          <p:cNvSpPr/>
          <p:nvPr/>
        </p:nvSpPr>
        <p:spPr>
          <a:xfrm>
            <a:off x="8160866" y="1865098"/>
            <a:ext cx="457200" cy="9144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7A5CFC-E526-A4C2-2584-7E997A082AA8}"/>
              </a:ext>
            </a:extLst>
          </p:cNvPr>
          <p:cNvSpPr/>
          <p:nvPr/>
        </p:nvSpPr>
        <p:spPr>
          <a:xfrm rot="5400000">
            <a:off x="8618066" y="1865098"/>
            <a:ext cx="457200" cy="13716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2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2262-E80C-4903-DD67-0131908A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Energy Departures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2057400"/>
                <a:ext cx="7315200" cy="4800600"/>
              </a:xfrm>
              <a:blipFill>
                <a:blip r:embed="rId3"/>
                <a:stretch>
                  <a:fillRect l="-1500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05600" y="1365894"/>
            <a:ext cx="5486400" cy="41262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A21D16-E6AE-0670-F72C-349EBB9A6F76}"/>
              </a:ext>
            </a:extLst>
          </p:cNvPr>
          <p:cNvSpPr/>
          <p:nvPr/>
        </p:nvSpPr>
        <p:spPr>
          <a:xfrm rot="5400000">
            <a:off x="9220200" y="2743199"/>
            <a:ext cx="457200" cy="13716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74A29-8D33-1BD1-D56F-99E1EB4FBC6D}"/>
              </a:ext>
            </a:extLst>
          </p:cNvPr>
          <p:cNvSpPr/>
          <p:nvPr/>
        </p:nvSpPr>
        <p:spPr>
          <a:xfrm>
            <a:off x="8763000" y="2743199"/>
            <a:ext cx="457200" cy="9144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A419B2-174D-6AC5-09CC-905740731507}"/>
              </a:ext>
            </a:extLst>
          </p:cNvPr>
          <p:cNvCxnSpPr/>
          <p:nvPr/>
        </p:nvCxnSpPr>
        <p:spPr>
          <a:xfrm>
            <a:off x="8991600" y="2943225"/>
            <a:ext cx="704850" cy="5524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D2262-E80C-4903-DD67-0131908A3E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5D2262-E80C-4903-DD67-0131908A3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031" b="-1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4800" y="2057400"/>
                <a:ext cx="6400800" cy="480060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𝑃𝑉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−1→</m:t>
                    </m:r>
                  </m:oMath>
                </a14:m>
                <a:endParaRPr lang="en-US" sz="2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−1−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𝑖𝑔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F1259CEB-EA42-7697-D295-4164023B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4800" y="2057400"/>
                <a:ext cx="6400800" cy="48006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847F27-1FF7-74E6-3E1F-441102CB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705600" y="1365894"/>
            <a:ext cx="5486400" cy="412621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C220DD-B464-CB3C-1944-AE9F2224BEE4}"/>
              </a:ext>
            </a:extLst>
          </p:cNvPr>
          <p:cNvCxnSpPr>
            <a:cxnSpLocks/>
          </p:cNvCxnSpPr>
          <p:nvPr/>
        </p:nvCxnSpPr>
        <p:spPr>
          <a:xfrm flipH="1">
            <a:off x="9739596" y="3798542"/>
            <a:ext cx="68456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7F3A3B-4274-823F-67C3-9EC03F074A40}"/>
              </a:ext>
            </a:extLst>
          </p:cNvPr>
          <p:cNvCxnSpPr>
            <a:cxnSpLocks/>
          </p:cNvCxnSpPr>
          <p:nvPr/>
        </p:nvCxnSpPr>
        <p:spPr>
          <a:xfrm>
            <a:off x="9739596" y="3522293"/>
            <a:ext cx="684564" cy="276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F998B-DD9B-103E-C8F8-B5DA33C51E00}"/>
              </a:ext>
            </a:extLst>
          </p:cNvPr>
          <p:cNvCxnSpPr>
            <a:cxnSpLocks/>
          </p:cNvCxnSpPr>
          <p:nvPr/>
        </p:nvCxnSpPr>
        <p:spPr>
          <a:xfrm>
            <a:off x="9035358" y="3522293"/>
            <a:ext cx="7042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FACC076-C35D-9A0A-1A64-8FF544C76409}"/>
              </a:ext>
            </a:extLst>
          </p:cNvPr>
          <p:cNvSpPr/>
          <p:nvPr/>
        </p:nvSpPr>
        <p:spPr>
          <a:xfrm rot="17417990">
            <a:off x="8841668" y="3708468"/>
            <a:ext cx="806732" cy="993546"/>
          </a:xfrm>
          <a:prstGeom prst="curvedRightArrow">
            <a:avLst>
              <a:gd name="adj1" fmla="val 5727"/>
              <a:gd name="adj2" fmla="val 57042"/>
              <a:gd name="adj3" fmla="val 385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B4B0-D517-DC77-0EB4-2CC570D7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Methane Departure </a:t>
            </a:r>
            <a:br>
              <a:rPr lang="en-US" dirty="0"/>
            </a:br>
            <a:r>
              <a:rPr lang="en-US" dirty="0"/>
              <a:t>using van der Waals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12135D-2879-62E8-0E32-5E19EF4F4B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=220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𝑀𝑃𝑎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8.314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4.3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≈715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912135D-2879-62E8-0E32-5E19EF4F4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47A723-A8C1-A59F-7B93-5B0DBB4538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947A723-A8C1-A59F-7B93-5B0DBB453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3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3CF524-A53D-27B0-F2AA-C1F1F06D55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Peng-Robinson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3CF524-A53D-27B0-F2AA-C1F1F06D5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ED140E-3A6F-C816-30A1-A84DB50383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71600"/>
                <a:ext cx="6400800" cy="5486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𝑏𝑅𝑇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𝑏𝑅𝑇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𝑏𝑅𝑇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𝑏𝑅𝑇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ED140E-3A6F-C816-30A1-A84DB5038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71600"/>
                <a:ext cx="6400800" cy="5486400"/>
              </a:xfrm>
              <a:blipFill>
                <a:blip r:embed="rId4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662FF3E-3013-2DD3-B3D0-5FEFE4ABDA3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371600"/>
                <a:ext cx="6400800" cy="5486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Changing variables again: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rad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662FF3E-3013-2DD3-B3D0-5FEFE4ABD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371600"/>
                <a:ext cx="6400800" cy="5486400"/>
              </a:xfrm>
              <a:blipFill>
                <a:blip r:embed="rId5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9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D295F4-4259-DC6F-038B-2B54761EF9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D295F4-4259-DC6F-038B-2B54761EF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914400"/>
              </a:xfrm>
              <a:blipFill>
                <a:blip r:embed="rId2"/>
                <a:stretch>
                  <a:fillRect t="-8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B117C-6EFA-B198-A52E-1A71DC37A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6400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𝑖𝑔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𝑖𝑔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𝑖𝑔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B117C-6EFA-B198-A52E-1A71DC37A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6400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943E93-54CD-24E1-0916-9B7F67300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943E93-54CD-24E1-0916-9B7F67300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D2663-0421-14FC-7AEF-F1B2A90FC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D2663-0421-14FC-7AEF-F1B2A90FC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8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570ABBB-6671-E38F-9BFB-5723819D7C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570ABBB-6671-E38F-9BFB-5723819D7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5CE42-6F07-D1D5-52A4-63F7623F6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2681" y="0"/>
                <a:ext cx="7315200" cy="6400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5CE42-6F07-D1D5-52A4-63F7623F6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681" y="0"/>
                <a:ext cx="7315200" cy="6400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57346B-3426-4453-2C18-0A811361C1F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00681" y="2428103"/>
                <a:ext cx="4572000" cy="38115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57346B-3426-4453-2C18-0A811361C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00681" y="2428103"/>
                <a:ext cx="4572000" cy="38115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6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556</Words>
  <Application>Microsoft Office PowerPoint</Application>
  <PresentationFormat>Widescreen</PresentationFormat>
  <Paragraphs>105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Tuesday, November 8</vt:lpstr>
      <vt:lpstr>Pressure and Volume Differences: Residuals</vt:lpstr>
      <vt:lpstr>Internal Energy Departures</vt:lpstr>
      <vt:lpstr>What about H_R?</vt:lpstr>
      <vt:lpstr>Example: Methane Departure  using van der Waals</vt:lpstr>
      <vt:lpstr>Peng-Robinson H_R</vt:lpstr>
      <vt:lpstr>ΔS at fixed T,V</vt:lpstr>
      <vt:lpstr>V=∞→ρ=0</vt:lpstr>
      <vt:lpstr>ΔS at fixed T,V</vt:lpstr>
      <vt:lpstr>Entropy Departures</vt:lpstr>
      <vt:lpstr>Residuals: Departures at Constant (T,P)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Drayer</dc:creator>
  <cp:lastModifiedBy>Will Drayer</cp:lastModifiedBy>
  <cp:revision>243</cp:revision>
  <dcterms:created xsi:type="dcterms:W3CDTF">2022-08-22T22:58:02Z</dcterms:created>
  <dcterms:modified xsi:type="dcterms:W3CDTF">2022-11-09T17:52:31Z</dcterms:modified>
</cp:coreProperties>
</file>