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2" autoAdjust="0"/>
  </p:normalViewPr>
  <p:slideViewPr>
    <p:cSldViewPr snapToGrid="0">
      <p:cViewPr>
        <p:scale>
          <a:sx n="56" d="100"/>
          <a:sy n="56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gative_temperatur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hermodynamic_beta#cite_note-6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(path) functions: heat and work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Though completely equivalent in conceptual content to temperature,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β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generally considered a more fundamental quantity than temperature owing to the phenomenon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Negative temperature"/>
              </a:rPr>
              <a:t>negative temperature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 which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β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continuous as it crosses zero whereas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has a singularity.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[6]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addition,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β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has the advantage of being easier to understand causally: If a small amount of heat is added to a system,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β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increase in entropy divided by the increase in heat. Temperature is difficult to interpret in the same sense, as it is not possible to "Add entropy" to a system except indirectly, by modifying other quantities such as temperature, volume, or number of particles.</a:t>
            </a:r>
          </a:p>
          <a:p>
            <a:endParaRPr lang="en-US" dirty="0"/>
          </a:p>
          <a:p>
            <a:r>
              <a:rPr lang="en-US" dirty="0"/>
              <a:t>U(S,V)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Note shaft work instead (heat stays the same)</a:t>
                </a:r>
              </a:p>
              <a:p>
                <a:endParaRPr lang="en-US" dirty="0"/>
              </a:p>
              <a:p>
                <a:r>
                  <a:rPr lang="en-US" dirty="0"/>
                  <a:t>Note sign of temperature/entropy: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r>
                  <a:rPr lang="en-US" dirty="0"/>
                  <a:t> on the board as aside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Note shaft work instead (heat stays the same)</a:t>
                </a:r>
              </a:p>
              <a:p>
                <a:endParaRPr lang="en-US" dirty="0"/>
              </a:p>
              <a:p>
                <a:r>
                  <a:rPr lang="en-US" dirty="0"/>
                  <a:t>Note sign of temperature/entropy: do </a:t>
                </a:r>
                <a:r>
                  <a:rPr lang="en-US" b="0" i="0">
                    <a:latin typeface="Cambria Math" panose="02040503050406030204" pitchFamily="18" charset="0"/>
                  </a:rPr>
                  <a:t>𝑇→ln⁡𝑇</a:t>
                </a:r>
                <a:r>
                  <a:rPr lang="en-US" dirty="0"/>
                  <a:t> on the board as aside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chain rule as well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we changed </a:t>
            </a:r>
            <a:r>
              <a:rPr lang="en-US" dirty="0" err="1"/>
              <a:t>dV</a:t>
            </a:r>
            <a:r>
              <a:rPr lang="en-US" dirty="0"/>
              <a:t> to </a:t>
            </a:r>
            <a:r>
              <a:rPr lang="en-US" dirty="0" err="1"/>
              <a:t>dP</a:t>
            </a:r>
            <a:r>
              <a:rPr lang="en-US" dirty="0"/>
              <a:t> with PV: do the same with entropy?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Note sign of temperature/entropy</a:t>
                </a:r>
              </a:p>
              <a:p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r>
                  <a:rPr lang="en-US" dirty="0"/>
                  <a:t> on the board as aside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Note sign of temperature/entropy</a:t>
                </a:r>
              </a:p>
              <a:p>
                <a:r>
                  <a:rPr lang="en-US" dirty="0"/>
                  <a:t>do </a:t>
                </a:r>
                <a:r>
                  <a:rPr lang="en-US" b="0" i="0">
                    <a:latin typeface="Cambria Math" panose="02040503050406030204" pitchFamily="18" charset="0"/>
                  </a:rPr>
                  <a:t>𝑇→ln⁡𝑇</a:t>
                </a:r>
                <a:r>
                  <a:rPr lang="en-US" dirty="0"/>
                  <a:t> on the board as aside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6.2, 6.3, 6.12 if extra time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6.2, 6.3, 6.12 if extra time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10-Oct-22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Derivative Relations</a:t>
                </a:r>
              </a:p>
              <a:p>
                <a:pPr lvl="1"/>
                <a:r>
                  <a:rPr lang="en-US" sz="3600" dirty="0"/>
                  <a:t>Measurable Derivatives: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4000" dirty="0"/>
                  <a:t>Free Energies</a:t>
                </a:r>
              </a:p>
              <a:p>
                <a:pPr lvl="1"/>
                <a:r>
                  <a:rPr lang="en-US" sz="3600" dirty="0"/>
                  <a:t>Gibbs, Helmholtz</a:t>
                </a:r>
              </a:p>
              <a:p>
                <a:r>
                  <a:rPr lang="en-US" sz="4000" dirty="0"/>
                  <a:t>Maxwell Relations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CED9-E89D-96CB-7EE8-8DA3BEDC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1887200" cy="1325563"/>
          </a:xfrm>
        </p:spPr>
        <p:txBody>
          <a:bodyPr/>
          <a:lstStyle/>
          <a:p>
            <a:r>
              <a:rPr lang="en-US" dirty="0"/>
              <a:t>Thermodynamic Potentials and Maxwell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374D0-0457-1BCE-4165-691007347D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2286000"/>
                <a:ext cx="5181600" cy="3657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374D0-0457-1BCE-4165-691007347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2286000"/>
                <a:ext cx="5181600" cy="3657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1F00FC-E3B0-11EA-970A-C439343429E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71600"/>
                <a:ext cx="51816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1F00FC-E3B0-11EA-970A-C43934342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71600"/>
                <a:ext cx="5181600" cy="54864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2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D63A60-77B7-7C8F-82F1-059D30A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543"/>
            <a:ext cx="10972800" cy="1325563"/>
          </a:xfrm>
        </p:spPr>
        <p:txBody>
          <a:bodyPr/>
          <a:lstStyle/>
          <a:p>
            <a:r>
              <a:rPr lang="en-US" dirty="0"/>
              <a:t>Fundamental Property Relation (Closed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56A403-900B-F857-B4B5-CF08C0C0C3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485106"/>
                <a:ext cx="5943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Neglecting kinetic and potential relative to frame of reference,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Converting path functions to state functions (and generating no entropy):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multivariable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56A403-900B-F857-B4B5-CF08C0C0C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485106"/>
                <a:ext cx="5943600" cy="5032375"/>
              </a:xfrm>
              <a:blipFill>
                <a:blip r:embed="rId3"/>
                <a:stretch>
                  <a:fillRect l="-2051" t="-2061" r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2BB984-1E03-7357-89E8-D474483F9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24600" y="1522412"/>
                <a:ext cx="5029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2BB984-1E03-7357-89E8-D474483F9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24600" y="1522412"/>
                <a:ext cx="5029200" cy="4572000"/>
              </a:xfrm>
              <a:blipFill>
                <a:blip r:embed="rId4"/>
                <a:stretch>
                  <a:fillRect l="-2545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7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90AB-4881-1046-E9B1-35ABA0F3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 Open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C66E2-5DF3-AE0F-6E0F-26429335E1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C66E2-5DF3-AE0F-6E0F-26429335E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0901A1-7607-4722-4029-82E7E4A186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0901A1-7607-4722-4029-82E7E4A18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D7E451A-E0D8-0A0C-65A1-67CA1F4231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D7E451A-E0D8-0A0C-65A1-67CA1F42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614C00-8408-0358-1C9D-273C09FD7E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825625"/>
                <a:ext cx="54864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614C00-8408-0358-1C9D-273C09FD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825625"/>
                <a:ext cx="54864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FDDFA2-17EB-7CA8-0F33-0600D065E2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What to do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FDDFA2-17EB-7CA8-0F33-0600D065E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065F-F0D6-08F5-D30E-B306FCDF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Natural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F2F551-F60D-60E6-4FF0-C5703ECD43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b="0" dirty="0"/>
                  <a:t> by adding the product: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F2F551-F60D-60E6-4FF0-C5703ECD4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BE24E3-0C49-2989-E8CE-A00D8F8C90C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90688"/>
                <a:ext cx="5181600" cy="516731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?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𝑇𝑑𝑆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𝑆𝑑𝑇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Gibbs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BE24E3-0C49-2989-E8CE-A00D8F8C9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90688"/>
                <a:ext cx="5181600" cy="5167312"/>
              </a:xfrm>
              <a:blipFill>
                <a:blip r:embed="rId4"/>
                <a:stretch>
                  <a:fillRect t="-1887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259493-D805-E0E6-883D-16D2669A1B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Gibbs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259493-D805-E0E6-883D-16D2669A1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177DB-1B68-A5D9-143B-33535319CF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371600"/>
                <a:ext cx="5181600" cy="5486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Wanted: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Consider: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177DB-1B68-A5D9-143B-33535319C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371600"/>
                <a:ext cx="5181600" cy="548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FA4999-FE3F-1915-875E-AD510BDC31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91200" y="1825624"/>
                <a:ext cx="64008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What now?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FA4999-FE3F-1915-875E-AD510BDC3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91200" y="1825624"/>
                <a:ext cx="6400800" cy="5032375"/>
              </a:xfrm>
              <a:blipFill>
                <a:blip r:embed="rId4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D7E451A-E0D8-0A0C-65A1-67CA1F4231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via Maxwell Relation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D7E451A-E0D8-0A0C-65A1-67CA1F42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614C00-8408-0358-1C9D-273C09FD7E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825625"/>
                <a:ext cx="54864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614C00-8408-0358-1C9D-273C09FD7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825625"/>
                <a:ext cx="5486400" cy="50323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FDDFA2-17EB-7CA8-0F33-0600D065E2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FDDFA2-17EB-7CA8-0F33-0600D065E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0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18593D-018C-F89F-C81D-B51C88E93D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18593D-018C-F89F-C81D-B51C88E93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763AF-4FC1-2B80-42EA-DDCEB323E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r>
                  <a:rPr lang="en-US" sz="2800">
                    <a:solidFill>
                      <a:schemeClr val="tx1"/>
                    </a:solidFill>
                  </a:rPr>
                  <a:t>Isobaric expansivity: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b="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Ideal gas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763AF-4FC1-2B80-42EA-DDCEB323E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6B8-319B-B5E8-DC88-E80E2EC9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395EA-6EBF-6214-7AC3-93819C990A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Thermal Expansion (isobaric)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395EA-6EBF-6214-7AC3-93819C990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A83125-8733-FDC6-FC22-6B5D6ADCF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Isothermal Compressibility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Joule-Thomson Expansion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Adiabatic Compressibility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A83125-8733-FDC6-FC22-6B5D6ADCF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9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748</Words>
  <Application>Microsoft Office PowerPoint</Application>
  <PresentationFormat>Widescreen</PresentationFormat>
  <Paragraphs>151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Nimbus Roman No9 L</vt:lpstr>
      <vt:lpstr>Office Theme</vt:lpstr>
      <vt:lpstr>Tuesday, October 11</vt:lpstr>
      <vt:lpstr>Fundamental Property Relation (Closed System)</vt:lpstr>
      <vt:lpstr>What about an Open System?</vt:lpstr>
      <vt:lpstr>H(S,P)→H(T,P)</vt:lpstr>
      <vt:lpstr>Exchanging Natural Variables</vt:lpstr>
      <vt:lpstr>Gibbs Free Energy G</vt:lpstr>
      <vt:lpstr>H(S,P)→H(T,P) via Maxwell Relation</vt:lpstr>
      <vt:lpstr>H(T,P)</vt:lpstr>
      <vt:lpstr>Measurable Derivatives</vt:lpstr>
      <vt:lpstr>Thermodynamic Potentials and Maxwell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161</cp:revision>
  <dcterms:created xsi:type="dcterms:W3CDTF">2022-09-12T16:07:15Z</dcterms:created>
  <dcterms:modified xsi:type="dcterms:W3CDTF">2022-10-11T14:22:27Z</dcterms:modified>
</cp:coreProperties>
</file>