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AE1A6-7B35-4B78-9437-F662CE7A3771}">
          <p14:sldIdLst>
            <p14:sldId id="256"/>
            <p14:sldId id="280"/>
            <p14:sldId id="281"/>
            <p14:sldId id="282"/>
          </p14:sldIdLst>
        </p14:section>
        <p14:section name="ch7" id="{A78D156D-1143-4872-A653-92B74EED8F70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02" autoAdjust="0"/>
  </p:normalViewPr>
  <p:slideViewPr>
    <p:cSldViewPr snapToGrid="0">
      <p:cViewPr varScale="1">
        <p:scale>
          <a:sx n="56" d="100"/>
          <a:sy n="56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:r>
                  <a:rPr lang="en-US" b="0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Show integration and change of variables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r>
                  <a:rPr lang="en-US" dirty="0"/>
                  <a:t> on board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Show integration and change of variables </a:t>
                </a:r>
                <a:r>
                  <a:rPr lang="en-US" b="0" i="0">
                    <a:latin typeface="Cambria Math" panose="02040503050406030204" pitchFamily="18" charset="0"/>
                  </a:rPr>
                  <a:t>𝑑𝑇/𝑇→𝑑 ln⁡𝑇</a:t>
                </a:r>
                <a:r>
                  <a:rPr lang="en-US" dirty="0"/>
                  <a:t> on board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gas?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high T: linear?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𝑍≈0?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3600" b="0" dirty="0"/>
              </a:p>
              <a:p>
                <a:pPr lvl="1"/>
                <a:r>
                  <a:rPr lang="en-US" sz="3200" dirty="0"/>
                  <a:t>Ideal Gas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3200" b="0" dirty="0"/>
              </a:p>
              <a:p>
                <a:r>
                  <a:rPr lang="en-US" sz="3600" b="0" dirty="0"/>
                  <a:t>General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36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3600" b="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F83AA-EC95-40F6-D44F-B7000B409F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F83AA-EC95-40F6-D44F-B7000B409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D9CEA-EA3E-6A57-BA9C-0972EC919F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D9CEA-EA3E-6A57-BA9C-0972EC919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0A6500-FBCE-68B2-FDF7-008CC81B90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0A6500-FBCE-68B2-FDF7-008CC81B9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6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B376F-6E4F-714C-979D-BB5D389674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Ideal Gas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B376F-6E4F-714C-979D-BB5D38967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329E9-C01E-7FCE-E93A-D5535498E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329E9-C01E-7FCE-E93A-D5535498E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0ED105-98DA-C85E-5383-865021FD78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0ED105-98DA-C85E-5383-865021FD7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14DA6-1446-C433-2B85-8A9699910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𝑉𝑇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14DA6-1446-C433-2B85-8A9699910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82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D72-CABA-0476-53C5-BBA40192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199"/>
            <a:ext cx="3122612" cy="2943305"/>
          </a:xfrm>
        </p:spPr>
        <p:txBody>
          <a:bodyPr>
            <a:normAutofit/>
          </a:bodyPr>
          <a:lstStyle/>
          <a:p>
            <a:r>
              <a:rPr lang="en-US" dirty="0"/>
              <a:t>Deviations from Ideal Gas: Compressibility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83560F7-6446-230A-99A9-22197FBBA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89012"/>
            <a:ext cx="8229600" cy="48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6FAA1-CC62-1A97-C8AB-2A962BB98059}"/>
              </a:ext>
            </a:extLst>
          </p:cNvPr>
          <p:cNvSpPr txBox="1"/>
          <p:nvPr/>
        </p:nvSpPr>
        <p:spPr>
          <a:xfrm>
            <a:off x="3962399" y="648866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https://en.wikipedia.org/wiki/File:Compressibility_Factor_of_Air_250_-_1000_K.png</a:t>
            </a:r>
          </a:p>
        </p:txBody>
      </p:sp>
    </p:spTree>
    <p:extLst>
      <p:ext uri="{BB962C8B-B14F-4D97-AF65-F5344CB8AC3E}">
        <p14:creationId xmlns:p14="http://schemas.microsoft.com/office/powerpoint/2010/main" val="15011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CB3A54-BA93-9BF4-80D6-B4E3153EB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3429000"/>
                <a:ext cx="3122611" cy="24399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D2121CFB-95B8-93ED-F51E-E66F1B7D17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974763"/>
            <a:ext cx="8229600" cy="48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B8B88-B3DE-FAEA-5D26-F406125D31F1}"/>
              </a:ext>
            </a:extLst>
          </p:cNvPr>
          <p:cNvSpPr txBox="1"/>
          <p:nvPr/>
        </p:nvSpPr>
        <p:spPr>
          <a:xfrm>
            <a:off x="3962400" y="648866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https://en.wikipedia.org/wiki/File:Compressibility_Factor_of_Air_75-200_K.png</a:t>
            </a:r>
          </a:p>
        </p:txBody>
      </p:sp>
    </p:spTree>
    <p:extLst>
      <p:ext uri="{BB962C8B-B14F-4D97-AF65-F5344CB8AC3E}">
        <p14:creationId xmlns:p14="http://schemas.microsoft.com/office/powerpoint/2010/main" val="111897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650B7F4-DE07-45F8-3F1E-95B41D9E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06" y="3487453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12C06C-7168-0205-CB25-C95F75ABE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666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7707-AF8D-4A29-8E22-095ED8FFF0B3}"/>
              </a:ext>
            </a:extLst>
          </p:cNvPr>
          <p:cNvSpPr txBox="1"/>
          <p:nvPr/>
        </p:nvSpPr>
        <p:spPr>
          <a:xfrm>
            <a:off x="4876800" y="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https://en.wikipedia.org/wiki/File:N2_Compressibility_Factor_High_T.png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6454D-2BC9-BF71-8F08-8BAD94E36319}"/>
              </a:ext>
            </a:extLst>
          </p:cNvPr>
          <p:cNvSpPr txBox="1"/>
          <p:nvPr/>
        </p:nvSpPr>
        <p:spPr>
          <a:xfrm>
            <a:off x="6705600" y="6365557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https://en.wikipedia.org/wiki/File:N2_Compressibility_Factor_Low_T.png</a:t>
            </a:r>
          </a:p>
        </p:txBody>
      </p:sp>
    </p:spTree>
    <p:extLst>
      <p:ext uri="{BB962C8B-B14F-4D97-AF65-F5344CB8AC3E}">
        <p14:creationId xmlns:p14="http://schemas.microsoft.com/office/powerpoint/2010/main" val="10309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256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Thursday, October 13</vt:lpstr>
      <vt:lpstr>S(T,P)</vt:lpstr>
      <vt:lpstr>Ideal Gas S(T,P)</vt:lpstr>
      <vt:lpstr>C_V  &amp; C_P</vt:lpstr>
      <vt:lpstr>Deviations from Ideal Gas: Compressibility Factor</vt:lpstr>
      <vt:lpstr>PowerPoint Presentation</vt:lpstr>
      <vt:lpstr>N_2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180</cp:revision>
  <dcterms:created xsi:type="dcterms:W3CDTF">2022-09-12T16:07:15Z</dcterms:created>
  <dcterms:modified xsi:type="dcterms:W3CDTF">2022-10-13T13:45:10Z</dcterms:modified>
</cp:coreProperties>
</file>