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8AE1A6-7B35-4B78-9437-F662CE7A3771}">
          <p14:sldIdLst>
            <p14:sldId id="256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302" autoAdjust="0"/>
  </p:normalViewPr>
  <p:slideViewPr>
    <p:cSldViewPr snapToGrid="0">
      <p:cViewPr varScale="1">
        <p:scale>
          <a:sx n="56" d="100"/>
          <a:sy n="56" d="100"/>
        </p:scale>
        <p:origin x="106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9A02D-6774-40FB-B349-5C8F69326508}" type="datetimeFigureOut">
              <a:rPr lang="en-US" smtClean="0"/>
              <a:t>25-Oct-22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1D708-8D0F-424C-8A79-0D3C04F3B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2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Helmholtz free energy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from German Arbeit (work) gives</a:t>
                </a:r>
                <a:r>
                  <a:rPr lang="en-US" baseline="0" dirty="0"/>
                  <a:t> maximum work from constant T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Helmholtz free energy </a:t>
                </a:r>
                <a:r>
                  <a:rPr lang="en-US" b="0" i="0">
                    <a:latin typeface="Cambria Math" panose="02040503050406030204" pitchFamily="18" charset="0"/>
                  </a:rPr>
                  <a:t>𝐴</a:t>
                </a:r>
                <a:r>
                  <a:rPr lang="en-US" dirty="0"/>
                  <a:t> from German Arbeit (work) gives</a:t>
                </a:r>
                <a:r>
                  <a:rPr lang="en-US" baseline="0" dirty="0"/>
                  <a:t> maximum work from constant T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96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For high T: linear?</a:t>
                </a:r>
              </a:p>
              <a:p>
                <a:r>
                  <a:rPr lang="en-US" dirty="0"/>
                  <a:t>Boyle temperature: non-ideal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For high T: linear?</a:t>
                </a:r>
              </a:p>
              <a:p>
                <a:r>
                  <a:rPr lang="en-US" dirty="0"/>
                  <a:t>Boyle temperature: non-ideal </a:t>
                </a:r>
                <a:r>
                  <a:rPr lang="en-US" b="0" i="0">
                    <a:latin typeface="Cambria Math" panose="02040503050406030204" pitchFamily="18" charset="0"/>
                  </a:rPr>
                  <a:t>𝑍=1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2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𝑍≈0?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38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≈126</m:t>
                    </m:r>
                  </m:oMath>
                </a14:m>
                <a:r>
                  <a:rPr lang="en-US" dirty="0"/>
                  <a:t> K</a:t>
                </a:r>
              </a:p>
              <a:p>
                <a:r>
                  <a:rPr lang="en-US" dirty="0"/>
                  <a:t>Do ideal N2 to sub-critical in Excel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𝑇_𝑐≈126</a:t>
                </a:r>
                <a:r>
                  <a:rPr lang="en-US" dirty="0"/>
                  <a:t> K</a:t>
                </a:r>
              </a:p>
              <a:p>
                <a:r>
                  <a:rPr lang="en-US" dirty="0"/>
                  <a:t>Do ideal N2 to sub-critical in Excel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55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Qualitative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leads to critical point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Qualitative </a:t>
                </a:r>
                <a:r>
                  <a:rPr lang="en-US" b="0" i="0">
                    <a:latin typeface="Cambria Math" panose="02040503050406030204" pitchFamily="18" charset="0"/>
                  </a:rPr>
                  <a:t>𝑃(𝜌,𝑇)</a:t>
                </a:r>
                <a:r>
                  <a:rPr lang="en-US" dirty="0"/>
                  <a:t> leads to critical point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86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P and Z functions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48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Finish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on board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Finish </a:t>
                </a:r>
                <a:r>
                  <a:rPr lang="en-US" b="0" i="0">
                    <a:latin typeface="Cambria Math" panose="02040503050406030204" pitchFamily="18" charset="0"/>
                  </a:rPr>
                  <a:t>𝑎,𝑏</a:t>
                </a:r>
                <a:r>
                  <a:rPr lang="en-US" dirty="0"/>
                  <a:t> on board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8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A18F-DAB3-7BE4-5F89-4ED37EF76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AE575-1D3A-6287-866B-5B0087382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18B52-450D-8E0A-A720-9B49C2E2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25-Oct-22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6CCF9-A2D8-4D17-297E-2E1E215B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E7B29-5AF0-E6B2-7D79-5896BA22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4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A96B-790E-B3C8-6A82-97F25C0D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C6BC8-4B91-9BEF-EEA9-C9C973AC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1BFB0-C471-9C91-2381-81CB5276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25-Oct-22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CC31-7919-B87A-B816-83EFBBF0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F4319-2B19-06E9-26BF-ABA8C52D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83A25-9CEF-F38F-E1B5-5E4356D9E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EC92F-6E07-1CA7-5C6D-63AE381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58B14-C566-C2F6-582F-D7B788AB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25-Oct-22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9B41-344D-C957-C580-E2607163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7F5EF-99F1-B70E-3C26-A7D56E59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1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E5F8-73CA-747D-4CFB-F66FBF2D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14F4-AD5D-E3E3-B976-225F5940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2DB62-AE8C-C556-213A-9281B95B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25-Oct-22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EFC81-9408-B127-5CCB-BB631788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AE08-C2CD-12CE-A2DF-9872EA0E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7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538F-6EA0-2C59-D052-081829A4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C7959-448B-FAF8-AF58-8E1E735C3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CEA4-2E95-F0F8-EF1A-A349F8FD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25-Oct-22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0B6E6-27B7-FAD5-87B8-EF0296C2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F3B8D-AEAB-020C-5188-B7A2741C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3068-D6F0-D4B5-B932-9A804324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5519-E1FE-2EF9-F8C7-820DE521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BAA57-A4DA-5CDC-010F-D58BDBDD5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848B0-7FF7-A7F9-ABC4-B9ECEDF1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25-Oct-22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FDE47-5DF6-AF5F-FF2F-EAC99B0B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2129E-4B8F-8759-E822-9D03CACE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5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87C8-59B4-4D25-E784-51135331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543EC-77BF-6E9B-647C-992EC6FBC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E941F-9F1B-4584-2C85-E9DEA3BCE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2A0EF-25A5-8CB3-6381-4E10188C7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8EC3C-E613-5AF8-5291-39A91E772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B806B-49C4-17EE-4EF8-DD3513FD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25-Oct-22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99827-8CF6-58C8-0DA9-3A30BFCE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E7968-4757-4529-1759-1F7A6E16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9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48D6-EAF4-76AD-EEEF-55928BCE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19427-5A43-8290-04E7-3A2D6389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25-Oct-22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F3FD0-E1DE-61F7-9142-0C7856B9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A0806-49A1-696F-D23E-8A3EED20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ECB68-F8F1-DEDC-627D-D5A989A2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25-Oct-22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38324-C386-4200-8DC5-5B3F21E8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9E7F0-4A97-F255-01E7-5ED5D07E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0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CA29-93A7-6944-CCC8-80845F73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3FAB-0EB1-A157-363A-755292DE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5BE8E-2E0C-2F67-B2B2-860215339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506FA-A9C9-509E-0AAE-4AFBAD55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25-Oct-22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87829-254F-7DCB-ABF0-D60E26A0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6294B-49F5-3CF2-51F0-AFF2E85C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B27B-7243-FB95-DCE0-2A05C1E4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CCDB6-0B65-E620-D553-955592358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292E1-EFE0-5A0E-814A-FF2A68AF2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D590-9874-48A0-CC93-F928301E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25-Oct-22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2FC84-8149-9A42-C367-088D9097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3E5E3-626A-0046-6A0B-7DB6C116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9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27A039-6149-92D8-4523-5862099C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2EF19-0C9E-1AA4-DC65-AA70E800C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00EBE-988C-D03A-227E-D1EB0F9FD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E1B07-4388-47F8-8AF6-9908B3FB460C}" type="datetimeFigureOut">
              <a:rPr lang="en-US" smtClean="0"/>
              <a:t>25-Oct-22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8FDCE-9C2F-7DDE-117A-23D19E418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2B8D0-C2BA-0998-8C16-D6BE49415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6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1ABD01-45F4-5360-DDE4-53537001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October 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160E6A3-D3EE-B222-061B-AAE5D48D47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b="0" dirty="0"/>
                  <a:t>Compressibility Factor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3600" b="0" dirty="0"/>
              </a:p>
              <a:p>
                <a:r>
                  <a:rPr lang="en-US" sz="3600" dirty="0"/>
                  <a:t>Equations of State (EOS)</a:t>
                </a:r>
              </a:p>
              <a:p>
                <a:pPr lvl="1"/>
                <a:r>
                  <a:rPr lang="en-US" sz="3200" dirty="0"/>
                  <a:t>Ideal Gas</a:t>
                </a:r>
              </a:p>
              <a:p>
                <a:pPr lvl="1"/>
                <a:r>
                  <a:rPr lang="en-US" sz="3200" b="0" dirty="0"/>
                  <a:t>Virial</a:t>
                </a:r>
                <a:endParaRPr lang="en-US" sz="3200" dirty="0"/>
              </a:p>
              <a:p>
                <a:pPr lvl="1"/>
                <a:r>
                  <a:rPr lang="en-US" sz="3200" dirty="0"/>
                  <a:t>van der Waals</a:t>
                </a:r>
              </a:p>
              <a:p>
                <a:r>
                  <a:rPr lang="en-US" sz="3600" b="0" dirty="0"/>
                  <a:t>Material EOS Parameters and the Critical Point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160E6A3-D3EE-B222-061B-AAE5D48D47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7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6D72-CABA-0476-53C5-BBA40192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199"/>
            <a:ext cx="3122612" cy="2943305"/>
          </a:xfrm>
        </p:spPr>
        <p:txBody>
          <a:bodyPr>
            <a:normAutofit/>
          </a:bodyPr>
          <a:lstStyle/>
          <a:p>
            <a:r>
              <a:rPr lang="en-US" dirty="0"/>
              <a:t>Deviations from Ideal Gas: Compressibility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5CB3A54-BA93-9BF4-80D6-B4E3153EBBC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3429000"/>
                <a:ext cx="3122611" cy="2439988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5CB3A54-BA93-9BF4-80D6-B4E3153EBB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3429000"/>
                <a:ext cx="3122611" cy="243998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83560F7-6446-230A-99A9-22197FBBAA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989012"/>
            <a:ext cx="8229600" cy="485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6FAA1-CC62-1A97-C8AB-2A962BB98059}"/>
              </a:ext>
            </a:extLst>
          </p:cNvPr>
          <p:cNvSpPr txBox="1"/>
          <p:nvPr/>
        </p:nvSpPr>
        <p:spPr>
          <a:xfrm>
            <a:off x="3962399" y="6488668"/>
            <a:ext cx="822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https://en.wikipedia.org/wiki/File:Compressibility_Factor_of_Air_250_-_1000_K.png</a:t>
            </a:r>
          </a:p>
        </p:txBody>
      </p:sp>
    </p:spTree>
    <p:extLst>
      <p:ext uri="{BB962C8B-B14F-4D97-AF65-F5344CB8AC3E}">
        <p14:creationId xmlns:p14="http://schemas.microsoft.com/office/powerpoint/2010/main" val="150116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5CB3A54-BA93-9BF4-80D6-B4E3153EBBC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3429000"/>
                <a:ext cx="3122611" cy="2439988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5CB3A54-BA93-9BF4-80D6-B4E3153EBB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3429000"/>
                <a:ext cx="3122611" cy="243998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D2121CFB-95B8-93ED-F51E-E66F1B7D17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9" y="974763"/>
            <a:ext cx="8229600" cy="485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1B8B88-B3DE-FAEA-5D26-F406125D31F1}"/>
              </a:ext>
            </a:extLst>
          </p:cNvPr>
          <p:cNvSpPr txBox="1"/>
          <p:nvPr/>
        </p:nvSpPr>
        <p:spPr>
          <a:xfrm>
            <a:off x="3962400" y="6488668"/>
            <a:ext cx="822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https://en.wikipedia.org/wiki/File:Compressibility_Factor_of_Air_75-200_K.png</a:t>
            </a:r>
          </a:p>
        </p:txBody>
      </p:sp>
    </p:spTree>
    <p:extLst>
      <p:ext uri="{BB962C8B-B14F-4D97-AF65-F5344CB8AC3E}">
        <p14:creationId xmlns:p14="http://schemas.microsoft.com/office/powerpoint/2010/main" val="111897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B650B7F4-DE07-45F8-3F1E-95B41D9E1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06" y="3487453"/>
            <a:ext cx="6400800" cy="337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3503D0-C62E-7F0C-778B-7D7EB60BE2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2570448"/>
                <a:ext cx="1966118" cy="1600200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3503D0-C62E-7F0C-778B-7D7EB60BE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2570448"/>
                <a:ext cx="1966118" cy="16002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7412C06C-7168-0205-CB25-C95F75ABE1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4666"/>
            <a:ext cx="6400800" cy="337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647707-AF8D-4A29-8E22-095ED8FFF0B3}"/>
              </a:ext>
            </a:extLst>
          </p:cNvPr>
          <p:cNvSpPr txBox="1"/>
          <p:nvPr/>
        </p:nvSpPr>
        <p:spPr>
          <a:xfrm>
            <a:off x="4876800" y="0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https://en.wikipedia.org/wiki/File:N2_Compressibility_Factor_High_T.png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6454D-2BC9-BF71-8F08-8BAD94E36319}"/>
              </a:ext>
            </a:extLst>
          </p:cNvPr>
          <p:cNvSpPr txBox="1"/>
          <p:nvPr/>
        </p:nvSpPr>
        <p:spPr>
          <a:xfrm>
            <a:off x="6705600" y="6365557"/>
            <a:ext cx="548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https://en.wikipedia.org/wiki/File:N2_Compressibility_Factor_Low_T.png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D165A1-68C3-7248-E3AE-B0E51045BE60}"/>
              </a:ext>
            </a:extLst>
          </p:cNvPr>
          <p:cNvSpPr/>
          <p:nvPr/>
        </p:nvSpPr>
        <p:spPr>
          <a:xfrm>
            <a:off x="6857127" y="5194754"/>
            <a:ext cx="457200" cy="457200"/>
          </a:xfrm>
          <a:prstGeom prst="ellipse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66B8E2B-8656-DD39-0FD2-7D04DD23109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14327" y="3596824"/>
            <a:ext cx="2743200" cy="1828800"/>
          </a:xfrm>
          <a:prstGeom prst="curvedConnector3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C266FFD0-4307-270D-7940-B5F16216B3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06706" y="2087171"/>
                <a:ext cx="2743200" cy="146804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2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≈34</m:t>
                    </m:r>
                  </m:oMath>
                </a14:m>
                <a:r>
                  <a:rPr lang="en-US" sz="4000" dirty="0"/>
                  <a:t> bar</a:t>
                </a: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C266FFD0-4307-270D-7940-B5F16216B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706" y="2087171"/>
                <a:ext cx="2743200" cy="1468043"/>
              </a:xfrm>
              <a:prstGeom prst="rect">
                <a:avLst/>
              </a:prstGeom>
              <a:blipFill>
                <a:blip r:embed="rId6"/>
                <a:stretch>
                  <a:fillRect r="-3778" b="-17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90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15C574-8153-E4D7-B122-11E7AF72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van der Waals Equation of State (EOS)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9258FA-EEC0-9EF7-222F-C60C7B5CEF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05B8E0-98CA-0428-2C64-85F1A2748C0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Material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b="0" dirty="0"/>
                  <a:t>Finding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0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05B8E0-98CA-0428-2C64-85F1A2748C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ABA46B-6773-FACE-C09F-A91106973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Compressibility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35AEC41-4FA4-C684-BE0B-54C5A093C064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𝑖𝑑𝑒𝑎𝑙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𝑖𝑑𝑒𝑎𝑙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35AEC41-4FA4-C684-BE0B-54C5A093C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37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CF1F-7CCD-CEB3-CF23-1E3589DC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Critical Point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EC5A68D-C1FC-BEB9-B266-F38359C5B11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33401" y="1825625"/>
                <a:ext cx="54864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𝜕𝜌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More conveniently: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dirty="0"/>
                  <a:t>Equating coefficients: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EC5A68D-C1FC-BEB9-B266-F38359C5B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33401" y="1825625"/>
                <a:ext cx="5486400" cy="4351338"/>
              </a:xfr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EC9148F-A3A0-D15C-FB54-295F3049AAE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19801" y="1825624"/>
                <a:ext cx="6172199" cy="50323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EC9148F-A3A0-D15C-FB54-295F3049AA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19801" y="1825624"/>
                <a:ext cx="6172199" cy="503237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03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C8B7-30C3-F6E9-9D6A-CC111B12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Material Parameters at Criticality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364BDF-CCE5-FC65-0A02-636D2B947A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364BDF-CCE5-FC65-0A02-636D2B947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09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4315</TotalTime>
  <Words>425</Words>
  <Application>Microsoft Office PowerPoint</Application>
  <PresentationFormat>Widescreen</PresentationFormat>
  <Paragraphs>69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Thursday, October 13</vt:lpstr>
      <vt:lpstr>Deviations from Ideal Gas: Compressibility Factor</vt:lpstr>
      <vt:lpstr>PowerPoint Presentation</vt:lpstr>
      <vt:lpstr>N_2</vt:lpstr>
      <vt:lpstr>The van der Waals Equation of State (EOS)</vt:lpstr>
      <vt:lpstr>EOS Critical Point</vt:lpstr>
      <vt:lpstr>Relating Material Parameters at Criticality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Tuesday, September 12</dc:title>
  <dc:creator>Will Drayer</dc:creator>
  <cp:lastModifiedBy>Will Drayer</cp:lastModifiedBy>
  <cp:revision>204</cp:revision>
  <dcterms:created xsi:type="dcterms:W3CDTF">2022-09-12T16:07:15Z</dcterms:created>
  <dcterms:modified xsi:type="dcterms:W3CDTF">2022-10-25T12:56:55Z</dcterms:modified>
</cp:coreProperties>
</file>