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86" r:id="rId4"/>
    <p:sldId id="285" r:id="rId5"/>
    <p:sldId id="292" r:id="rId6"/>
    <p:sldId id="290" r:id="rId7"/>
    <p:sldId id="288" r:id="rId8"/>
    <p:sldId id="289" r:id="rId9"/>
    <p:sldId id="293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AE1A6-7B35-4B78-9437-F662CE7A3771}">
          <p14:sldIdLst>
            <p14:sldId id="256"/>
            <p14:sldId id="287"/>
            <p14:sldId id="286"/>
            <p14:sldId id="285"/>
            <p14:sldId id="292"/>
            <p14:sldId id="290"/>
            <p14:sldId id="288"/>
            <p14:sldId id="289"/>
            <p14:sldId id="293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02" autoAdjust="0"/>
  </p:normalViewPr>
  <p:slideViewPr>
    <p:cSldViewPr snapToGrid="0">
      <p:cViewPr varScale="1">
        <p:scale>
          <a:sx n="56" d="100"/>
          <a:sy n="56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A02D-6774-40FB-B349-5C8F69326508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D708-8D0F-424C-8A79-0D3C04F3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:r>
                  <a:rPr lang="en-US" b="0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P and Z functions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Excel before next slide:</a:t>
                </a:r>
                <a:r>
                  <a:rPr lang="en-US" baseline="0" dirty="0"/>
                  <a:t> </a:t>
                </a:r>
                <a:r>
                  <a:rPr lang="en-US" dirty="0"/>
                  <a:t>make sure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Qualitative </a:t>
                </a:r>
                <a:r>
                  <a:rPr lang="en-US" b="0" i="0">
                    <a:latin typeface="Cambria Math" panose="02040503050406030204" pitchFamily="18" charset="0"/>
                  </a:rPr>
                  <a:t>𝑃(𝜌,𝑇)</a:t>
                </a:r>
                <a:r>
                  <a:rPr lang="en-US" dirty="0"/>
                  <a:t> leads to critical point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6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≈126</m:t>
                    </m:r>
                  </m:oMath>
                </a14:m>
                <a:r>
                  <a:rPr lang="en-US" dirty="0"/>
                  <a:t> K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𝑇_𝑐≈126</a:t>
                </a:r>
                <a:r>
                  <a:rPr lang="en-US" dirty="0"/>
                  <a:t> K</a:t>
                </a:r>
              </a:p>
              <a:p>
                <a:r>
                  <a:rPr lang="en-US" dirty="0"/>
                  <a:t>Do ideal N2 to sub-critical in Excel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Qualitative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leads to critical point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Qualitative </a:t>
                </a:r>
                <a:r>
                  <a:rPr lang="en-US" b="0" i="0">
                    <a:latin typeface="Cambria Math" panose="02040503050406030204" pitchFamily="18" charset="0"/>
                  </a:rPr>
                  <a:t>𝑃(𝜌,𝑇)</a:t>
                </a:r>
                <a:r>
                  <a:rPr lang="en-US" dirty="0"/>
                  <a:t> leads to critical point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18F-DAB3-7BE4-5F89-4ED37EF7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575-1D3A-6287-866B-5B008738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B52-450D-8E0A-A720-9B49C2E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CCF9-A2D8-4D17-297E-2E1E21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B29-5AF0-E6B2-7D79-5896BA2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96B-790E-B3C8-6A82-97F25C0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6BC8-4B91-9BEF-EEA9-C9C973A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BFB0-C471-9C91-2381-81CB527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CC31-7919-B87A-B816-83EFBBF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319-2B19-06E9-26BF-ABA8C52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3A25-9CEF-F38F-E1B5-5E4356D9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92F-6E07-1CA7-5C6D-63AE381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8B14-C566-C2F6-582F-D7B788A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41-344D-C957-C580-E260716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5EF-99F1-B70E-3C26-A7D56E5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5F8-73CA-747D-4CFB-F66FBF2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4F4-AD5D-E3E3-B976-225F594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DB62-AE8C-C556-213A-9281B95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FC81-9408-B127-5CCB-BB63178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08-C2CD-12CE-A2DF-9872EA0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8F-6EA0-2C59-D052-081829A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7959-448B-FAF8-AF58-8E1E735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EA4-2E95-F0F8-EF1A-A349F8F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B6E6-27B7-FAD5-87B8-EF0296C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3B8D-AEAB-020C-5188-B7A2741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068-D6F0-D4B5-B932-9A804324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519-E1FE-2EF9-F8C7-820DE521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BAA57-A4DA-5CDC-010F-D58BDBDD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8B0-7FF7-A7F9-ABC4-B9ECEDF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E47-5DF6-AF5F-FF2F-EAC99B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129E-4B8F-8759-E822-9D03CAC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7C8-59B4-4D25-E784-51135331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3EC-77BF-6E9B-647C-992EC6FB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E941F-9F1B-4584-2C85-E9DEA3BC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0EF-25A5-8CB3-6381-4E10188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EC3C-E613-5AF8-5291-39A91E77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806B-49C4-17EE-4EF8-DD3513F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9827-8CF6-58C8-0DA9-3A30BFC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E7968-4757-4529-1759-1F7A6E1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D6-EAF4-76AD-EEEF-55928BCE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9427-5A43-8290-04E7-3A2D638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3FD0-E1DE-61F7-9142-0C7856B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0806-49A1-696F-D23E-8A3EED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CB68-F8F1-DEDC-627D-D5A989A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38324-C386-4200-8DC5-5B3F21E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7F0-4A97-F255-01E7-5ED5D07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9-93A7-6944-CCC8-80845F73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3FAB-0EB1-A157-363A-755292DE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BE8E-2E0C-2F67-B2B2-86021533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06FA-A9C9-509E-0AAE-4AFBAD5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7829-254F-7DCB-ABF0-D60E26A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294B-49F5-3CF2-51F0-AFF2E85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27B-7243-FB95-DCE0-2A05C1E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CDB6-0B65-E620-D553-95559235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92E1-EFE0-5A0E-814A-FF2A68A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D590-9874-48A0-CC93-F928301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FC84-8149-9A42-C367-088D909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E5E3-626A-0046-6A0B-7DB6C11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A039-6149-92D8-4523-5862099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EF19-0C9E-1AA4-DC65-AA70E800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EBE-988C-D03A-227E-D1EB0F9F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B07-4388-47F8-8AF6-9908B3FB460C}" type="datetimeFigureOut">
              <a:rPr lang="en-US" smtClean="0"/>
              <a:t>20-Oct-22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FDCE-9C2F-7DDE-117A-23D19E41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B8D0-C2BA-0998-8C16-D6BE4941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ABD01-45F4-5360-DDE4-535370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October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Cubic Equations of State (EOS)</a:t>
                </a:r>
              </a:p>
              <a:p>
                <a:pPr lvl="1"/>
                <a:r>
                  <a:rPr lang="en-US" sz="3200" dirty="0"/>
                  <a:t>van der Waals</a:t>
                </a:r>
              </a:p>
              <a:p>
                <a:pPr lvl="1"/>
                <a:r>
                  <a:rPr lang="en-US" sz="3200" dirty="0"/>
                  <a:t>Peng-Robinson</a:t>
                </a:r>
              </a:p>
              <a:p>
                <a:r>
                  <a:rPr lang="en-US" sz="3600" dirty="0"/>
                  <a:t>Acentric Factor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3600" b="0" dirty="0"/>
              </a:p>
              <a:p>
                <a:r>
                  <a:rPr lang="en-US" sz="3600" dirty="0"/>
                  <a:t>Virial Expansion</a:t>
                </a:r>
              </a:p>
              <a:p>
                <a:pPr lvl="1"/>
                <a:r>
                  <a:rPr lang="en-US" sz="3200" dirty="0"/>
                  <a:t>Second coefficient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7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57A5E0-6067-97B3-B24D-E69626E2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Virial EOS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2C2ADAD-B41B-4009-9735-03DE21DD8FD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=0.083−0.442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1.6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2C2ADAD-B41B-4009-9735-03DE21DD8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1">
            <a:extLst>
              <a:ext uri="{FF2B5EF4-FFF2-40B4-BE49-F238E27FC236}">
                <a16:creationId xmlns:a16="http://schemas.microsoft.com/office/drawing/2014/main" id="{9D256ADA-7CA7-FBC6-E777-CD8BD178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62721"/>
            <a:ext cx="6400800" cy="333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3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00CF1F-7CCD-CEB3-CF23-1E3589DCA7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EOS Critical Point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00CF1F-7CCD-CEB3-CF23-1E3589DCA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EC5A68D-C1FC-BEB9-B266-F38359C5B11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401" y="1825625"/>
                <a:ext cx="54864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EC5A68D-C1FC-BEB9-B266-F38359C5B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401" y="1825625"/>
                <a:ext cx="5486400" cy="4351338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EC9148F-A3A0-D15C-FB54-295F3049AAE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943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;3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EC9148F-A3A0-D15C-FB54-295F3049A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9436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0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5C574-8153-E4D7-B122-11E7AF72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 der Waals Equation of State (EOS)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9258FA-EEC0-9EF7-222F-C60C7B5C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7200"/>
          </a:xfrm>
        </p:spPr>
        <p:txBody>
          <a:bodyPr/>
          <a:lstStyle/>
          <a:p>
            <a:r>
              <a:rPr lang="en-US" dirty="0"/>
              <a:t>Equation of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138363"/>
                <a:ext cx="5157787" cy="43529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138363"/>
                <a:ext cx="5157787" cy="4352925"/>
              </a:xfrm>
              <a:blipFill>
                <a:blip r:embed="rId3"/>
                <a:stretch>
                  <a:fillRect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BA46B-6773-FACE-C09F-A91106973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7200"/>
          </a:xfrm>
        </p:spPr>
        <p:txBody>
          <a:bodyPr/>
          <a:lstStyle/>
          <a:p>
            <a:r>
              <a:rPr lang="en-US" dirty="0"/>
              <a:t>Critical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3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650B7F4-DE07-45F8-3F1E-95B41D9E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06" y="3487453"/>
            <a:ext cx="6400800" cy="33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503D0-C62E-7F0C-778B-7D7EB60BE2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2570448"/>
                <a:ext cx="1966118" cy="160020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503D0-C62E-7F0C-778B-7D7EB60BE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570448"/>
                <a:ext cx="1966118" cy="1600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7412C06C-7168-0205-CB25-C95F75ABE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4666"/>
            <a:ext cx="6400800" cy="33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47707-AF8D-4A29-8E22-095ED8FFF0B3}"/>
              </a:ext>
            </a:extLst>
          </p:cNvPr>
          <p:cNvSpPr txBox="1"/>
          <p:nvPr/>
        </p:nvSpPr>
        <p:spPr>
          <a:xfrm>
            <a:off x="4876800" y="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https://en.wikipedia.org/wiki/File:N2_Compressibility_Factor_High_T.png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6454D-2BC9-BF71-8F08-8BAD94E36319}"/>
              </a:ext>
            </a:extLst>
          </p:cNvPr>
          <p:cNvSpPr txBox="1"/>
          <p:nvPr/>
        </p:nvSpPr>
        <p:spPr>
          <a:xfrm>
            <a:off x="6705600" y="6365557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https://en.wikipedia.org/wiki/File:N2_Compressibility_Factor_Low_T.png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C266FFD0-4307-270D-7940-B5F16216B3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06" y="3704684"/>
                <a:ext cx="2743200" cy="146804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C266FFD0-4307-270D-7940-B5F16216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" y="3704684"/>
                <a:ext cx="2743200" cy="14680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896505-EC08-0D14-7A19-D285DA035F41}"/>
              </a:ext>
            </a:extLst>
          </p:cNvPr>
          <p:cNvCxnSpPr>
            <a:cxnSpLocks/>
          </p:cNvCxnSpPr>
          <p:nvPr/>
        </p:nvCxnSpPr>
        <p:spPr>
          <a:xfrm>
            <a:off x="3851910" y="5425625"/>
            <a:ext cx="3223260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4C7E-90FA-660D-D0D9-EED269C2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Point Data for Simple Gases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163C6-666A-3629-11BF-CD7A1F62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518" y="987425"/>
            <a:ext cx="4879540" cy="48736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𝑣𝑑𝑊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=0.325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CF5FE8-CAD2-7134-A339-07CDE3C557EE}"/>
              </a:ext>
            </a:extLst>
          </p:cNvPr>
          <p:cNvSpPr txBox="1"/>
          <p:nvPr/>
        </p:nvSpPr>
        <p:spPr>
          <a:xfrm>
            <a:off x="5829518" y="586898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https://en.wikipedia.org/wiki/Theorem_of_corresponding_states</a:t>
            </a:r>
          </a:p>
        </p:txBody>
      </p:sp>
    </p:spTree>
    <p:extLst>
      <p:ext uri="{BB962C8B-B14F-4D97-AF65-F5344CB8AC3E}">
        <p14:creationId xmlns:p14="http://schemas.microsoft.com/office/powerpoint/2010/main" val="75285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8601C1-682B-705C-68B0-9811945178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Acentric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8601C1-682B-705C-68B0-981194517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031" b="-1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7DB1BA-2240-EC22-35DD-0EA1DFCE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369106"/>
            <a:ext cx="6172200" cy="411026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832600FB-1FC4-3999-DBD8-A9ED7669220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=0.7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832600FB-1FC4-3999-DBD8-A9ED76692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09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4C9A-A44E-0A3F-23E0-395AB524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Cubic EOS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76859F-ED0E-51F5-3A6D-24E60E0C0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0000"/>
                    </a:solidFill>
                  </a:rPr>
                  <a:t>van der Waals (1873)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=1→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Redlich-Kwong (1949)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Peng-Robinson (1976)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76859F-ED0E-51F5-3A6D-24E60E0C0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4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5C574-8153-E4D7-B122-11E7AF72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Peng-Robinson EOS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9258FA-EEC0-9EF7-222F-C60C7B5CE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Equation of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2505075"/>
                <a:ext cx="5486400" cy="43529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𝑏𝑅𝑇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𝑏𝑅𝑇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≈0.307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2505075"/>
                <a:ext cx="5486400" cy="43529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BA46B-6773-FACE-C09F-A91106973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Material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486400" y="2505075"/>
                <a:ext cx="6858000" cy="36845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0.07779607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0.45723553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=0.37464+1.54226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−0.26992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486400" y="2505075"/>
                <a:ext cx="6858000" cy="368458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4C7E-90FA-660D-D0D9-EED269C2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Point Data for Simple Gases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163C6-666A-3629-11BF-CD7A1F62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518" y="987425"/>
            <a:ext cx="4879540" cy="48736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𝑣𝑑𝑊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=0.325</m:t>
                      </m:r>
                    </m:oMath>
                  </m:oMathPara>
                </a14:m>
                <a:endParaRPr lang="en-US" sz="4400" dirty="0"/>
              </a:p>
              <a:p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=0.3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07</m:t>
                      </m:r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CF5FE8-CAD2-7134-A339-07CDE3C557EE}"/>
              </a:ext>
            </a:extLst>
          </p:cNvPr>
          <p:cNvSpPr txBox="1"/>
          <p:nvPr/>
        </p:nvSpPr>
        <p:spPr>
          <a:xfrm>
            <a:off x="5829518" y="586898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https://en.wikipedia.org/wiki/Theorem_of_corresponding_states</a:t>
            </a:r>
          </a:p>
        </p:txBody>
      </p:sp>
    </p:spTree>
    <p:extLst>
      <p:ext uri="{BB962C8B-B14F-4D97-AF65-F5344CB8AC3E}">
        <p14:creationId xmlns:p14="http://schemas.microsoft.com/office/powerpoint/2010/main" val="222216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558</Words>
  <Application>Microsoft Office PowerPoint</Application>
  <PresentationFormat>Widescreen</PresentationFormat>
  <Paragraphs>87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Thursday, October 13</vt:lpstr>
      <vt:lpstr>EOS Critical Point using V_c</vt:lpstr>
      <vt:lpstr>The van der Waals Equation of State (EOS)</vt:lpstr>
      <vt:lpstr>N_2</vt:lpstr>
      <vt:lpstr>Critical Point Data for Simple Gases</vt:lpstr>
      <vt:lpstr>Acentric Factor ω</vt:lpstr>
      <vt:lpstr>Generic Cubic EOS</vt:lpstr>
      <vt:lpstr>The Peng-Robinson EOS</vt:lpstr>
      <vt:lpstr>Critical Point Data for Simple Gases</vt:lpstr>
      <vt:lpstr>Truncated Virial 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12</dc:title>
  <dc:creator>Will Drayer</dc:creator>
  <cp:lastModifiedBy>Will Drayer</cp:lastModifiedBy>
  <cp:revision>245</cp:revision>
  <dcterms:created xsi:type="dcterms:W3CDTF">2022-09-12T16:07:15Z</dcterms:created>
  <dcterms:modified xsi:type="dcterms:W3CDTF">2022-10-20T13:22:22Z</dcterms:modified>
</cp:coreProperties>
</file>