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5" r:id="rId4"/>
    <p:sldId id="292" r:id="rId5"/>
    <p:sldId id="288" r:id="rId6"/>
    <p:sldId id="289" r:id="rId7"/>
    <p:sldId id="293" r:id="rId8"/>
    <p:sldId id="291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AE1A6-7B35-4B78-9437-F662CE7A3771}">
          <p14:sldIdLst>
            <p14:sldId id="256"/>
            <p14:sldId id="286"/>
            <p14:sldId id="285"/>
            <p14:sldId id="292"/>
            <p14:sldId id="288"/>
            <p14:sldId id="289"/>
            <p14:sldId id="293"/>
            <p14:sldId id="291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02" autoAdjust="0"/>
  </p:normalViewPr>
  <p:slideViewPr>
    <p:cSldViewPr snapToGrid="0">
      <p:cViewPr varScale="1">
        <p:scale>
          <a:sx n="56" d="100"/>
          <a:sy n="56" d="100"/>
        </p:scale>
        <p:origin x="5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:r>
                  <a:rPr lang="en-US" b="0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Excel before next slide:</a:t>
                </a:r>
                <a:r>
                  <a:rPr lang="en-US" baseline="0" dirty="0"/>
                  <a:t> </a:t>
                </a:r>
                <a:r>
                  <a:rPr lang="en-US" dirty="0"/>
                  <a:t>make sure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:r>
                  <a:rPr lang="en-US" b="0" i="0">
                    <a:latin typeface="Cambria Math" panose="02040503050406030204" pitchFamily="18" charset="0"/>
                  </a:rPr>
                  <a:t>𝑃(𝜌,𝑇)</a:t>
                </a:r>
                <a:r>
                  <a:rPr lang="en-US" dirty="0"/>
                  <a:t> leads to critical point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≈126</m:t>
                    </m:r>
                  </m:oMath>
                </a14:m>
                <a:r>
                  <a:rPr lang="en-US" dirty="0"/>
                  <a:t> 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𝑇_𝑐≈126</a:t>
                </a:r>
                <a:r>
                  <a:rPr lang="en-US" dirty="0"/>
                  <a:t> K</a:t>
                </a:r>
              </a:p>
              <a:p>
                <a:r>
                  <a:rPr lang="en-US" dirty="0"/>
                  <a:t>Do ideal N2 to sub-critical in Excel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leads to critical point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:r>
                  <a:rPr lang="en-US" b="0" i="0">
                    <a:latin typeface="Cambria Math" panose="02040503050406030204" pitchFamily="18" charset="0"/>
                  </a:rPr>
                  <a:t>𝑃(𝜌,𝑇)</a:t>
                </a:r>
                <a:r>
                  <a:rPr lang="en-US" dirty="0"/>
                  <a:t> leads to critical point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24-Oct-22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Tuesday</a:t>
            </a:r>
            <a:r>
              <a:rPr lang="en-US" dirty="0"/>
              <a:t>, October 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Cubic Equations of State (EOS)</a:t>
                </a:r>
              </a:p>
              <a:p>
                <a:pPr lvl="2"/>
                <a:r>
                  <a:rPr lang="en-US" sz="2800" dirty="0"/>
                  <a:t>Root Finding</a:t>
                </a:r>
              </a:p>
              <a:p>
                <a:pPr lvl="1"/>
                <a:r>
                  <a:rPr lang="en-US" sz="3200" dirty="0"/>
                  <a:t>van der Waals</a:t>
                </a:r>
              </a:p>
              <a:p>
                <a:pPr lvl="1"/>
                <a:r>
                  <a:rPr lang="en-US" sz="3200" dirty="0"/>
                  <a:t>Peng-Robinson</a:t>
                </a:r>
                <a:endParaRPr lang="en-US" sz="2800" dirty="0"/>
              </a:p>
              <a:p>
                <a:pPr lvl="2"/>
                <a:r>
                  <a:rPr lang="en-US" sz="3200" dirty="0"/>
                  <a:t>Acentric Factor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3200" b="0" dirty="0"/>
              </a:p>
              <a:p>
                <a:r>
                  <a:rPr lang="en-US" sz="3600" dirty="0"/>
                  <a:t>Virial Expansion</a:t>
                </a:r>
              </a:p>
              <a:p>
                <a:pPr lvl="1"/>
                <a:r>
                  <a:rPr lang="en-US" sz="3200" dirty="0"/>
                  <a:t>Second coefficient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5C574-8153-E4D7-B122-11E7AF72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 der Waals Equation of State (EOS)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9258FA-EEC0-9EF7-222F-C60C7B5C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200"/>
          </a:xfrm>
        </p:spPr>
        <p:txBody>
          <a:bodyPr/>
          <a:lstStyle/>
          <a:p>
            <a:r>
              <a:rPr lang="en-US" dirty="0"/>
              <a:t>Equation of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138363"/>
                <a:ext cx="5157787" cy="43529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138363"/>
                <a:ext cx="5157787" cy="4352925"/>
              </a:xfrm>
              <a:blipFill>
                <a:blip r:embed="rId3"/>
                <a:stretch>
                  <a:fillRect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BA46B-6773-FACE-C09F-A91106973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7200"/>
          </a:xfrm>
        </p:spPr>
        <p:txBody>
          <a:bodyPr/>
          <a:lstStyle/>
          <a:p>
            <a:r>
              <a:rPr lang="en-US" dirty="0"/>
              <a:t>Critical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38364"/>
                <a:ext cx="6019800" cy="471963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𝐴𝑍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38364"/>
                <a:ext cx="6019800" cy="471963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3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650B7F4-DE07-45F8-3F1E-95B41D9E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06" y="3487453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7412C06C-7168-0205-CB25-C95F75ABE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4666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7707-AF8D-4A29-8E22-095ED8FFF0B3}"/>
              </a:ext>
            </a:extLst>
          </p:cNvPr>
          <p:cNvSpPr txBox="1"/>
          <p:nvPr/>
        </p:nvSpPr>
        <p:spPr>
          <a:xfrm>
            <a:off x="4876800" y="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https://en.wikipedia.org/wiki/File:N2_Compressibility_Factor_High_T.png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6454D-2BC9-BF71-8F08-8BAD94E36319}"/>
              </a:ext>
            </a:extLst>
          </p:cNvPr>
          <p:cNvSpPr txBox="1"/>
          <p:nvPr/>
        </p:nvSpPr>
        <p:spPr>
          <a:xfrm>
            <a:off x="6705600" y="6365557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https://en.wikipedia.org/wiki/File:N2_Compressibility_Factor_Low_T.png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C266FFD0-4307-270D-7940-B5F16216B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06" y="3704684"/>
                <a:ext cx="2743200" cy="146804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≈0.3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C266FFD0-4307-270D-7940-B5F16216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" y="3704684"/>
                <a:ext cx="2743200" cy="1468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896505-EC08-0D14-7A19-D285DA035F41}"/>
              </a:ext>
            </a:extLst>
          </p:cNvPr>
          <p:cNvCxnSpPr>
            <a:cxnSpLocks/>
          </p:cNvCxnSpPr>
          <p:nvPr/>
        </p:nvCxnSpPr>
        <p:spPr>
          <a:xfrm>
            <a:off x="3851910" y="5425625"/>
            <a:ext cx="3223260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4C7E-90FA-660D-D0D9-EED269C2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 Data for Simple Gases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163C6-666A-3629-11BF-CD7A1F62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518" y="987425"/>
            <a:ext cx="4879540" cy="4873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𝑣𝑑𝑊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=0.325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CF5FE8-CAD2-7134-A339-07CDE3C557EE}"/>
              </a:ext>
            </a:extLst>
          </p:cNvPr>
          <p:cNvSpPr txBox="1"/>
          <p:nvPr/>
        </p:nvSpPr>
        <p:spPr>
          <a:xfrm>
            <a:off x="5829518" y="58689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https://en.wikipedia.org/wiki/Theorem_of_corresponding_states</a:t>
            </a:r>
          </a:p>
        </p:txBody>
      </p:sp>
    </p:spTree>
    <p:extLst>
      <p:ext uri="{BB962C8B-B14F-4D97-AF65-F5344CB8AC3E}">
        <p14:creationId xmlns:p14="http://schemas.microsoft.com/office/powerpoint/2010/main" val="7528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4C9A-A44E-0A3F-23E0-395AB524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Cubic EOS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76859F-ED0E-51F5-3A6D-24E60E0C0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van der Waals (1873)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Redlich-Kwong (1949)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Peng-Robinson (1976)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76859F-ED0E-51F5-3A6D-24E60E0C0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4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5C574-8153-E4D7-B122-11E7AF72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Peng-Robinson EOS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9258FA-EEC0-9EF7-222F-C60C7B5CE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Equation of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2505075"/>
                <a:ext cx="5486400" cy="43529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𝑏𝑅𝑇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𝑏𝑅𝑇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≈0.307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2505075"/>
                <a:ext cx="5486400" cy="43529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BA46B-6773-FACE-C09F-A91106973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Material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486400" y="2505074"/>
                <a:ext cx="6858000" cy="43529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0.07779607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0.45723553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=0.37464+1.54226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−0.26992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≡−1−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𝑠𝑎𝑡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=0.7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486400" y="2505074"/>
                <a:ext cx="6858000" cy="435292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4C7E-90FA-660D-D0D9-EED269C2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 Data for Simple Gases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163C6-666A-3629-11BF-CD7A1F62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518" y="987425"/>
            <a:ext cx="4879540" cy="4873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𝑣𝑑𝑊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=0.325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=0.307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CF5FE8-CAD2-7134-A339-07CDE3C557EE}"/>
              </a:ext>
            </a:extLst>
          </p:cNvPr>
          <p:cNvSpPr txBox="1"/>
          <p:nvPr/>
        </p:nvSpPr>
        <p:spPr>
          <a:xfrm>
            <a:off x="5829518" y="58689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https://en.wikipedia.org/wiki/Theorem_of_corresponding_states</a:t>
            </a:r>
          </a:p>
        </p:txBody>
      </p:sp>
    </p:spTree>
    <p:extLst>
      <p:ext uri="{BB962C8B-B14F-4D97-AF65-F5344CB8AC3E}">
        <p14:creationId xmlns:p14="http://schemas.microsoft.com/office/powerpoint/2010/main" val="22221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57A5E0-6067-97B3-B24D-E69626E2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Virial EOS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2C2ADAD-B41B-4009-9735-03DE21DD8FD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=0.083−0.442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1.6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2C2ADAD-B41B-4009-9735-03DE21DD8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1">
            <a:extLst>
              <a:ext uri="{FF2B5EF4-FFF2-40B4-BE49-F238E27FC236}">
                <a16:creationId xmlns:a16="http://schemas.microsoft.com/office/drawing/2014/main" id="{9D256ADA-7CA7-FBC6-E777-CD8BD178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62721"/>
            <a:ext cx="6400800" cy="333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80CFF67-5587-D5C1-C961-80375DFC0A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80CFF67-5587-D5C1-C961-80375DFC0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5719C4-1965-B5A9-3DA2-29667CF5F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239935"/>
            <a:ext cx="6172200" cy="436860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F6D5474-03AF-6120-BAFA-9E8ACE42162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23867" y="2057400"/>
                <a:ext cx="4343400" cy="3811588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Seung-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Kyo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 Oh, "Modified Lennard-Jones Potentials with a Reduced Temperature-Correction Parameter for Calculating Thermodynamic and Transport Properties: Noble Gases and Their Mixtures (He, Ne,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Ar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, Kr, and Xe)", 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Journal of Thermodynamics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, vol. 2013, Article ID 828620, 29 pages, 2013. https://doi.org/10.1155/2013/828620</a:t>
                </a:r>
                <a:endParaRPr lang="en-US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F6D5474-03AF-6120-BAFA-9E8ACE421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3867" y="2057400"/>
                <a:ext cx="4343400" cy="3811588"/>
              </a:xfrm>
              <a:blipFill>
                <a:blip r:embed="rId4"/>
                <a:stretch>
                  <a:fillRect l="-843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4D430B9-B3AA-1958-D83F-E4364A990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606" y="223837"/>
            <a:ext cx="7182292" cy="640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A8C03D-52CE-5528-52FF-FAA468635D90}"/>
              </a:ext>
            </a:extLst>
          </p:cNvPr>
          <p:cNvSpPr txBox="1"/>
          <p:nvPr/>
        </p:nvSpPr>
        <p:spPr>
          <a:xfrm>
            <a:off x="-1904" y="0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https://upload.wikimedia.org/wikipedia/commons/9/93/Argon_dimer_potential_and_Lennard-Jones.png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F70984-C2DB-4980-95F4-F8452D53A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267" y="-4763"/>
            <a:ext cx="7624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618</Words>
  <Application>Microsoft Office PowerPoint</Application>
  <PresentationFormat>Widescreen</PresentationFormat>
  <Paragraphs>86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IBM Plex Sans</vt:lpstr>
      <vt:lpstr>Office Theme</vt:lpstr>
      <vt:lpstr>Tuesday, October 25</vt:lpstr>
      <vt:lpstr>The van der Waals Equation of State (EOS)</vt:lpstr>
      <vt:lpstr>N_2</vt:lpstr>
      <vt:lpstr>Critical Point Data for Simple Gases</vt:lpstr>
      <vt:lpstr>Generic Cubic EOS</vt:lpstr>
      <vt:lpstr>The Peng-Robinson EOS</vt:lpstr>
      <vt:lpstr>Critical Point Data for Simple Gases</vt:lpstr>
      <vt:lpstr>Truncated Virial EOS</vt:lpstr>
      <vt:lpstr>u(r)→B(T)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259</cp:revision>
  <dcterms:created xsi:type="dcterms:W3CDTF">2022-09-12T16:07:15Z</dcterms:created>
  <dcterms:modified xsi:type="dcterms:W3CDTF">2022-10-25T13:32:28Z</dcterms:modified>
</cp:coreProperties>
</file>