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85" r:id="rId4"/>
    <p:sldId id="292" r:id="rId5"/>
    <p:sldId id="288" r:id="rId6"/>
    <p:sldId id="289" r:id="rId7"/>
    <p:sldId id="293" r:id="rId8"/>
    <p:sldId id="291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8AE1A6-7B35-4B78-9437-F662CE7A3771}">
          <p14:sldIdLst>
            <p14:sldId id="256"/>
            <p14:sldId id="286"/>
            <p14:sldId id="285"/>
            <p14:sldId id="292"/>
            <p14:sldId id="288"/>
            <p14:sldId id="289"/>
            <p14:sldId id="293"/>
            <p14:sldId id="291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302" autoAdjust="0"/>
  </p:normalViewPr>
  <p:slideViewPr>
    <p:cSldViewPr snapToGrid="0">
      <p:cViewPr varScale="1">
        <p:scale>
          <a:sx n="56" d="100"/>
          <a:sy n="56" d="100"/>
        </p:scale>
        <p:origin x="10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A02D-6774-40FB-B349-5C8F69326508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1D708-8D0F-424C-8A79-0D3C04F3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Helmholtz free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from German Arbeit (work) gives</a:t>
                </a:r>
                <a:r>
                  <a:rPr lang="en-US" baseline="0" dirty="0"/>
                  <a:t> maximum work from constant T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Helmholtz free energy </a:t>
                </a:r>
                <a:r>
                  <a:rPr lang="en-US" b="0" i="0">
                    <a:latin typeface="Cambria Math" panose="02040503050406030204" pitchFamily="18" charset="0"/>
                  </a:rPr>
                  <a:t>𝐴</a:t>
                </a:r>
                <a:r>
                  <a:rPr lang="en-US" dirty="0"/>
                  <a:t> from German Arbeit (work) gives</a:t>
                </a:r>
                <a:r>
                  <a:rPr lang="en-US" baseline="0" dirty="0"/>
                  <a:t> maximum work from constant T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96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Excel before next slide:</a:t>
                </a:r>
                <a:r>
                  <a:rPr lang="en-US" baseline="0" dirty="0"/>
                  <a:t> </a:t>
                </a:r>
                <a:r>
                  <a:rPr lang="en-US" dirty="0"/>
                  <a:t>make sure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Qualitative </a:t>
                </a:r>
                <a:r>
                  <a:rPr lang="en-US" b="0" i="0">
                    <a:latin typeface="Cambria Math" panose="02040503050406030204" pitchFamily="18" charset="0"/>
                  </a:rPr>
                  <a:t>𝑃(𝜌,𝑇)</a:t>
                </a:r>
                <a:r>
                  <a:rPr lang="en-US" dirty="0"/>
                  <a:t> leads to critical point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8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≈126</m:t>
                    </m:r>
                  </m:oMath>
                </a14:m>
                <a:r>
                  <a:rPr lang="en-US" dirty="0"/>
                  <a:t> K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𝑇_𝑐≈126</a:t>
                </a:r>
                <a:r>
                  <a:rPr lang="en-US" dirty="0"/>
                  <a:t> K</a:t>
                </a:r>
              </a:p>
              <a:p>
                <a:r>
                  <a:rPr lang="en-US" dirty="0"/>
                  <a:t>Do ideal N2 to sub-critical in Excel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Qualitative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leads to critical point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Qualitative </a:t>
                </a:r>
                <a:r>
                  <a:rPr lang="en-US" b="0" i="0">
                    <a:latin typeface="Cambria Math" panose="02040503050406030204" pitchFamily="18" charset="0"/>
                  </a:rPr>
                  <a:t>𝑃(𝜌,𝑇)</a:t>
                </a:r>
                <a:r>
                  <a:rPr lang="en-US" dirty="0"/>
                  <a:t> leads to critical point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A18F-DAB3-7BE4-5F89-4ED37EF7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E575-1D3A-6287-866B-5B008738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8B52-450D-8E0A-A720-9B49C2E2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CCF9-A2D8-4D17-297E-2E1E215B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7B29-5AF0-E6B2-7D79-5896BA22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A96B-790E-B3C8-6A82-97F25C0D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6BC8-4B91-9BEF-EEA9-C9C973AC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BFB0-C471-9C91-2381-81CB5276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CC31-7919-B87A-B816-83EFBBF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4319-2B19-06E9-26BF-ABA8C52D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83A25-9CEF-F38F-E1B5-5E4356D9E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C92F-6E07-1CA7-5C6D-63AE381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8B14-C566-C2F6-582F-D7B788AB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9B41-344D-C957-C580-E260716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F5EF-99F1-B70E-3C26-A7D56E5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E5F8-73CA-747D-4CFB-F66FBF2D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14F4-AD5D-E3E3-B976-225F5940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DB62-AE8C-C556-213A-9281B95B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FC81-9408-B127-5CCB-BB63178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AE08-C2CD-12CE-A2DF-9872EA0E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538F-6EA0-2C59-D052-081829A4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7959-448B-FAF8-AF58-8E1E735C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CEA4-2E95-F0F8-EF1A-A349F8FD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B6E6-27B7-FAD5-87B8-EF0296C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3B8D-AEAB-020C-5188-B7A2741C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3068-D6F0-D4B5-B932-9A804324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5519-E1FE-2EF9-F8C7-820DE521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BAA57-A4DA-5CDC-010F-D58BDBDD5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848B0-7FF7-A7F9-ABC4-B9ECEDF1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DE47-5DF6-AF5F-FF2F-EAC99B0B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2129E-4B8F-8759-E822-9D03CACE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7C8-59B4-4D25-E784-51135331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43EC-77BF-6E9B-647C-992EC6FB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E941F-9F1B-4584-2C85-E9DEA3BC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2A0EF-25A5-8CB3-6381-4E10188C7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8EC3C-E613-5AF8-5291-39A91E772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806B-49C4-17EE-4EF8-DD3513FD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99827-8CF6-58C8-0DA9-3A30BFCE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E7968-4757-4529-1759-1F7A6E16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8D6-EAF4-76AD-EEEF-55928BCE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19427-5A43-8290-04E7-3A2D638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3FD0-E1DE-61F7-9142-0C7856B9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0806-49A1-696F-D23E-8A3EED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ECB68-F8F1-DEDC-627D-D5A989A2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38324-C386-4200-8DC5-5B3F21E8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9E7F0-4A97-F255-01E7-5ED5D07E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9-93A7-6944-CCC8-80845F73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3FAB-0EB1-A157-363A-755292DE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BE8E-2E0C-2F67-B2B2-86021533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06FA-A9C9-509E-0AAE-4AFBAD55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7829-254F-7DCB-ABF0-D60E26A0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294B-49F5-3CF2-51F0-AFF2E85C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B27B-7243-FB95-DCE0-2A05C1E4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CDB6-0B65-E620-D553-955592358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292E1-EFE0-5A0E-814A-FF2A68AF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D590-9874-48A0-CC93-F928301E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2FC84-8149-9A42-C367-088D909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E5E3-626A-0046-6A0B-7DB6C116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7A039-6149-92D8-4523-5862099C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EF19-0C9E-1AA4-DC65-AA70E800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0EBE-988C-D03A-227E-D1EB0F9FD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1B07-4388-47F8-8AF6-9908B3FB460C}" type="datetimeFigureOut">
              <a:rPr lang="en-US" smtClean="0"/>
              <a:t>25-Oct-22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FDCE-9C2F-7DDE-117A-23D19E418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B8D0-C2BA-0998-8C16-D6BE49415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ABD01-45F4-5360-DDE4-5353700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Tuesday</a:t>
            </a:r>
            <a:r>
              <a:rPr lang="en-US" dirty="0"/>
              <a:t>, October 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Cubic Equations of State (EOS)</a:t>
                </a:r>
              </a:p>
              <a:p>
                <a:pPr lvl="2"/>
                <a:r>
                  <a:rPr lang="en-US" sz="2800" dirty="0"/>
                  <a:t>Root Finding</a:t>
                </a:r>
              </a:p>
              <a:p>
                <a:pPr lvl="1"/>
                <a:r>
                  <a:rPr lang="en-US" sz="3200" dirty="0"/>
                  <a:t>van der Waals</a:t>
                </a:r>
              </a:p>
              <a:p>
                <a:pPr lvl="1"/>
                <a:r>
                  <a:rPr lang="en-US" sz="3200" dirty="0"/>
                  <a:t>Peng-Robinson</a:t>
                </a:r>
                <a:endParaRPr lang="en-US" sz="2800" dirty="0"/>
              </a:p>
              <a:p>
                <a:pPr lvl="2"/>
                <a:r>
                  <a:rPr lang="en-US" sz="3200" dirty="0"/>
                  <a:t>Acentric Factor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3200" b="0" dirty="0"/>
              </a:p>
              <a:p>
                <a:r>
                  <a:rPr lang="en-US" sz="3600" dirty="0"/>
                  <a:t>Virial Expansion</a:t>
                </a:r>
              </a:p>
              <a:p>
                <a:pPr lvl="1"/>
                <a:r>
                  <a:rPr lang="en-US" sz="3200" dirty="0"/>
                  <a:t>Second coefficient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7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15C574-8153-E4D7-B122-11E7AF72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 der Waals Equation of State (EOS)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9258FA-EEC0-9EF7-222F-C60C7B5CE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7200"/>
          </a:xfrm>
        </p:spPr>
        <p:txBody>
          <a:bodyPr/>
          <a:lstStyle/>
          <a:p>
            <a:r>
              <a:rPr lang="en-US" dirty="0"/>
              <a:t>Equation of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05B8E0-98CA-0428-2C64-85F1A2748C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2138363"/>
                <a:ext cx="5157787" cy="43529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05B8E0-98CA-0428-2C64-85F1A2748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2138363"/>
                <a:ext cx="5157787" cy="4352925"/>
              </a:xfrm>
              <a:blipFill>
                <a:blip r:embed="rId3"/>
                <a:stretch>
                  <a:fillRect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ABA46B-6773-FACE-C09F-A91106973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7200"/>
          </a:xfrm>
        </p:spPr>
        <p:txBody>
          <a:bodyPr/>
          <a:lstStyle/>
          <a:p>
            <a:r>
              <a:rPr lang="en-US" dirty="0"/>
              <a:t>Critical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35AEC41-4FA4-C684-BE0B-54C5A093C06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138364"/>
                <a:ext cx="6019800" cy="471963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𝐴𝑍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35AEC41-4FA4-C684-BE0B-54C5A093C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138364"/>
                <a:ext cx="6019800" cy="471963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3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650B7F4-DE07-45F8-3F1E-95B41D9E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06" y="3487453"/>
            <a:ext cx="6400800" cy="33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3503D0-C62E-7F0C-778B-7D7EB60BE2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2570448"/>
                <a:ext cx="1966118" cy="1600200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3503D0-C62E-7F0C-778B-7D7EB60BE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570448"/>
                <a:ext cx="1966118" cy="1600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7412C06C-7168-0205-CB25-C95F75ABE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4666"/>
            <a:ext cx="6400800" cy="337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47707-AF8D-4A29-8E22-095ED8FFF0B3}"/>
              </a:ext>
            </a:extLst>
          </p:cNvPr>
          <p:cNvSpPr txBox="1"/>
          <p:nvPr/>
        </p:nvSpPr>
        <p:spPr>
          <a:xfrm>
            <a:off x="4876800" y="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https://en.wikipedia.org/wiki/File:N2_Compressibility_Factor_High_T.png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6454D-2BC9-BF71-8F08-8BAD94E36319}"/>
              </a:ext>
            </a:extLst>
          </p:cNvPr>
          <p:cNvSpPr txBox="1"/>
          <p:nvPr/>
        </p:nvSpPr>
        <p:spPr>
          <a:xfrm>
            <a:off x="6705600" y="6365557"/>
            <a:ext cx="548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https://en.wikipedia.org/wiki/File:N2_Compressibility_Factor_Low_T.png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C266FFD0-4307-270D-7940-B5F16216B3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06" y="3704684"/>
                <a:ext cx="2743200" cy="146804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≈0.3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C266FFD0-4307-270D-7940-B5F16216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" y="3704684"/>
                <a:ext cx="2743200" cy="14680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896505-EC08-0D14-7A19-D285DA035F41}"/>
              </a:ext>
            </a:extLst>
          </p:cNvPr>
          <p:cNvCxnSpPr>
            <a:cxnSpLocks/>
          </p:cNvCxnSpPr>
          <p:nvPr/>
        </p:nvCxnSpPr>
        <p:spPr>
          <a:xfrm>
            <a:off x="3851910" y="5425625"/>
            <a:ext cx="3223260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9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4C7E-90FA-660D-D0D9-EED269C2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Point Data for Simple Gases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1163C6-666A-3629-11BF-CD7A1F62A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518" y="987425"/>
            <a:ext cx="4879540" cy="48736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05D5AC-6E2F-96E5-CE84-79DF2A8705C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𝑣𝑑𝑊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=0.325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05D5AC-6E2F-96E5-CE84-79DF2A870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0CF5FE8-CAD2-7134-A339-07CDE3C557EE}"/>
              </a:ext>
            </a:extLst>
          </p:cNvPr>
          <p:cNvSpPr txBox="1"/>
          <p:nvPr/>
        </p:nvSpPr>
        <p:spPr>
          <a:xfrm>
            <a:off x="5829518" y="5868988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https://en.wikipedia.org/wiki/Theorem_of_corresponding_states</a:t>
            </a:r>
          </a:p>
        </p:txBody>
      </p:sp>
    </p:spTree>
    <p:extLst>
      <p:ext uri="{BB962C8B-B14F-4D97-AF65-F5344CB8AC3E}">
        <p14:creationId xmlns:p14="http://schemas.microsoft.com/office/powerpoint/2010/main" val="75285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4C9A-A44E-0A3F-23E0-395AB524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Cubic EOS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76859F-ED0E-51F5-3A6D-24E60E0C0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0000"/>
                    </a:solidFill>
                  </a:rPr>
                  <a:t>van der Waals (1873)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=1→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Redlich-Kwong (1949)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Peng-Robinson (1976)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76859F-ED0E-51F5-3A6D-24E60E0C0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4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15C574-8153-E4D7-B122-11E7AF72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Peng-Robinson EOS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9258FA-EEC0-9EF7-222F-C60C7B5CE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Equation of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05B8E0-98CA-0428-2C64-85F1A2748C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2505075"/>
                <a:ext cx="5486400" cy="43529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𝑏𝑅𝑇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𝑏𝑅𝑇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≈0.307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05B8E0-98CA-0428-2C64-85F1A2748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2505075"/>
                <a:ext cx="5486400" cy="43529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ABA46B-6773-FACE-C09F-A91106973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Material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35AEC41-4FA4-C684-BE0B-54C5A093C06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486400" y="2505074"/>
                <a:ext cx="6858000" cy="43529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0.07779607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0.45723553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=0.37464+1.54226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−0.26992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≡−1−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𝑠𝑎𝑡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=0.7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35AEC41-4FA4-C684-BE0B-54C5A093C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486400" y="2505074"/>
                <a:ext cx="6858000" cy="435292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4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4C7E-90FA-660D-D0D9-EED269C2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Point Data for Simple Gases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1163C6-666A-3629-11BF-CD7A1F62A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518" y="987425"/>
            <a:ext cx="4879540" cy="48736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05D5AC-6E2F-96E5-CE84-79DF2A8705C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𝑣𝑑𝑊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=0.325</m:t>
                      </m:r>
                    </m:oMath>
                  </m:oMathPara>
                </a14:m>
                <a:endParaRPr lang="en-US" sz="4400" dirty="0"/>
              </a:p>
              <a:p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=0.307</m:t>
                      </m:r>
                    </m:oMath>
                  </m:oMathPara>
                </a14:m>
                <a:endParaRPr lang="en-US" sz="4400" dirty="0"/>
              </a:p>
              <a:p>
                <a:endParaRPr lang="en-US" sz="44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505D5AC-6E2F-96E5-CE84-79DF2A870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0CF5FE8-CAD2-7134-A339-07CDE3C557EE}"/>
              </a:ext>
            </a:extLst>
          </p:cNvPr>
          <p:cNvSpPr txBox="1"/>
          <p:nvPr/>
        </p:nvSpPr>
        <p:spPr>
          <a:xfrm>
            <a:off x="5829518" y="5868988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https://en.wikipedia.org/wiki/Theorem_of_corresponding_states</a:t>
            </a:r>
          </a:p>
        </p:txBody>
      </p:sp>
    </p:spTree>
    <p:extLst>
      <p:ext uri="{BB962C8B-B14F-4D97-AF65-F5344CB8AC3E}">
        <p14:creationId xmlns:p14="http://schemas.microsoft.com/office/powerpoint/2010/main" val="222216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57A5E0-6067-97B3-B24D-E69626E2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Virial EOS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2C2ADAD-B41B-4009-9735-03DE21DD8FD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=0.083−0.442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1.6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139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172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4.2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2C2ADAD-B41B-4009-9735-03DE21DD8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1">
            <a:extLst>
              <a:ext uri="{FF2B5EF4-FFF2-40B4-BE49-F238E27FC236}">
                <a16:creationId xmlns:a16="http://schemas.microsoft.com/office/drawing/2014/main" id="{9D256ADA-7CA7-FBC6-E777-CD8BD178F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62721"/>
            <a:ext cx="6400800" cy="333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30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880CFF67-5587-D5C1-C961-80375DFC0A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880CFF67-5587-D5C1-C961-80375DFC0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05719C4-1965-B5A9-3DA2-29667CF5F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239935"/>
            <a:ext cx="6172200" cy="436860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F6D5474-03AF-6120-BAFA-9E8ACE42162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23867" y="2057400"/>
                <a:ext cx="4343400" cy="381158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 panose="020B0604020202020204" pitchFamily="34" charset="0"/>
                  </a:rPr>
                  <a:t>Seung-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IBM Plex Sans" panose="020B0604020202020204" pitchFamily="34" charset="0"/>
                  </a:rPr>
                  <a:t>Kyo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 panose="020B0604020202020204" pitchFamily="34" charset="0"/>
                  </a:rPr>
                  <a:t> Oh, "Modified Lennard-Jones Potentials with a Reduced Temperature-Correction Parameter for Calculating Thermodynamic and Transport Properties: Noble Gases and Their Mixtures (He, Ne,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IBM Plex Sans" panose="020B0604020202020204" pitchFamily="34" charset="0"/>
                  </a:rPr>
                  <a:t>Ar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 panose="020B0604020202020204" pitchFamily="34" charset="0"/>
                  </a:rPr>
                  <a:t>, Kr, and Xe)", 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IBM Plex Sans" panose="020B0604020202020204" pitchFamily="34" charset="0"/>
                  </a:rPr>
                  <a:t>Journal of Thermodynamics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IBM Plex Sans" panose="020B0604020202020204" pitchFamily="34" charset="0"/>
                  </a:rPr>
                  <a:t>, vol. 2013, Article ID 828620, 29 pages, 2013. https://doi.org/10.1155/2013/828620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F6D5474-03AF-6120-BAFA-9E8ACE421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23867" y="2057400"/>
                <a:ext cx="4343400" cy="3811588"/>
              </a:xfrm>
              <a:blipFill>
                <a:blip r:embed="rId4"/>
                <a:stretch>
                  <a:fillRect l="-843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4D430B9-B3AA-1958-D83F-E4364A990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606" y="223837"/>
            <a:ext cx="7182292" cy="6400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A8C03D-52CE-5528-52FF-FAA468635D90}"/>
              </a:ext>
            </a:extLst>
          </p:cNvPr>
          <p:cNvSpPr txBox="1"/>
          <p:nvPr/>
        </p:nvSpPr>
        <p:spPr>
          <a:xfrm>
            <a:off x="-1904" y="0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https://upload.wikimedia.org/wikipedia/commons/9/93/Argon_dimer_potential_and_Lennard-Jones.png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F70984-C2DB-4980-95F4-F8452D53A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7267" y="-4763"/>
            <a:ext cx="7624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8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6324</TotalTime>
  <Words>618</Words>
  <Application>Microsoft Office PowerPoint</Application>
  <PresentationFormat>Widescreen</PresentationFormat>
  <Paragraphs>86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IBM Plex Sans</vt:lpstr>
      <vt:lpstr>Office Theme</vt:lpstr>
      <vt:lpstr>Tuesday, October 25</vt:lpstr>
      <vt:lpstr>The van der Waals Equation of State (EOS)</vt:lpstr>
      <vt:lpstr>N_2</vt:lpstr>
      <vt:lpstr>Critical Point Data for Simple Gases</vt:lpstr>
      <vt:lpstr>Generic Cubic EOS</vt:lpstr>
      <vt:lpstr>The Peng-Robinson EOS</vt:lpstr>
      <vt:lpstr>Critical Point Data for Simple Gases</vt:lpstr>
      <vt:lpstr>Truncated Virial EOS</vt:lpstr>
      <vt:lpstr>u(r)→B(T)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Tuesday, September 12</dc:title>
  <dc:creator>Will Drayer</dc:creator>
  <cp:lastModifiedBy>Will Drayer</cp:lastModifiedBy>
  <cp:revision>259</cp:revision>
  <dcterms:created xsi:type="dcterms:W3CDTF">2022-09-12T16:07:15Z</dcterms:created>
  <dcterms:modified xsi:type="dcterms:W3CDTF">2022-10-25T21:48:51Z</dcterms:modified>
</cp:coreProperties>
</file>