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9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02" autoAdjust="0"/>
  </p:normalViewPr>
  <p:slideViewPr>
    <p:cSldViewPr snapToGrid="0">
      <p:cViewPr varScale="1">
        <p:scale>
          <a:sx n="56" d="100"/>
          <a:sy n="56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9A02D-6774-40FB-B349-5C8F69326508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1D708-8D0F-424C-8A79-0D3C04F3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(path) functions: heat and work</a:t>
            </a:r>
          </a:p>
          <a:p>
            <a:r>
              <a:rPr lang="en-US" dirty="0"/>
              <a:t>Note sign of temperature/entropy</a:t>
            </a:r>
          </a:p>
          <a:p>
            <a:r>
              <a:rPr lang="en-US" dirty="0"/>
              <a:t>U(S,V)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shaft work instead (heat stays the same)</a:t>
            </a:r>
          </a:p>
          <a:p>
            <a:r>
              <a:rPr lang="en-US" dirty="0"/>
              <a:t>Notice how we changed </a:t>
            </a:r>
            <a:r>
              <a:rPr lang="en-US" dirty="0" err="1"/>
              <a:t>dV</a:t>
            </a:r>
            <a:r>
              <a:rPr lang="en-US" dirty="0"/>
              <a:t> to </a:t>
            </a:r>
            <a:r>
              <a:rPr lang="en-US" dirty="0" err="1"/>
              <a:t>dP</a:t>
            </a:r>
            <a:r>
              <a:rPr lang="en-US" dirty="0"/>
              <a:t> with PV: do the same with entropy?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1D708-8D0F-424C-8A79-0D3C04F3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18F-DAB3-7BE4-5F89-4ED37EF7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AE575-1D3A-6287-866B-5B008738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8B52-450D-8E0A-A720-9B49C2E2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6CCF9-A2D8-4D17-297E-2E1E215B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7B29-5AF0-E6B2-7D79-5896BA22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A96B-790E-B3C8-6A82-97F25C0D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6BC8-4B91-9BEF-EEA9-C9C973AC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BFB0-C471-9C91-2381-81CB527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CC31-7919-B87A-B816-83EFBBF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F4319-2B19-06E9-26BF-ABA8C52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83A25-9CEF-F38F-E1B5-5E4356D9E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EC92F-6E07-1CA7-5C6D-63AE381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58B14-C566-C2F6-582F-D7B788AB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9B41-344D-C957-C580-E260716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F5EF-99F1-B70E-3C26-A7D56E59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E5F8-73CA-747D-4CFB-F66FBF2D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14F4-AD5D-E3E3-B976-225F5940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DB62-AE8C-C556-213A-9281B95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FC81-9408-B127-5CCB-BB63178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AE08-C2CD-12CE-A2DF-9872EA0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7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538F-6EA0-2C59-D052-081829A4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7959-448B-FAF8-AF58-8E1E735C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CEA4-2E95-F0F8-EF1A-A349F8FD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B6E6-27B7-FAD5-87B8-EF0296C2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F3B8D-AEAB-020C-5188-B7A2741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3068-D6F0-D4B5-B932-9A804324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15519-E1FE-2EF9-F8C7-820DE521D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BAA57-A4DA-5CDC-010F-D58BDBDD5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48B0-7FF7-A7F9-ABC4-B9ECEDF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FDE47-5DF6-AF5F-FF2F-EAC99B0B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2129E-4B8F-8759-E822-9D03CAC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5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7C8-59B4-4D25-E784-51135331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3EC-77BF-6E9B-647C-992EC6FB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E941F-9F1B-4584-2C85-E9DEA3BC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2A0EF-25A5-8CB3-6381-4E10188C7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8EC3C-E613-5AF8-5291-39A91E772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B806B-49C4-17EE-4EF8-DD3513FD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99827-8CF6-58C8-0DA9-3A30BFCE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E7968-4757-4529-1759-1F7A6E1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8D6-EAF4-76AD-EEEF-55928BCE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19427-5A43-8290-04E7-3A2D6389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F3FD0-E1DE-61F7-9142-0C7856B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A0806-49A1-696F-D23E-8A3EED2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ECB68-F8F1-DEDC-627D-D5A989A2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38324-C386-4200-8DC5-5B3F21E8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9E7F0-4A97-F255-01E7-5ED5D07E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A29-93A7-6944-CCC8-80845F73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3FAB-0EB1-A157-363A-755292DE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BE8E-2E0C-2F67-B2B2-860215339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506FA-A9C9-509E-0AAE-4AFBAD55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87829-254F-7DCB-ABF0-D60E26A0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6294B-49F5-3CF2-51F0-AFF2E85C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B27B-7243-FB95-DCE0-2A05C1E4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CDB6-0B65-E620-D553-955592358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92E1-EFE0-5A0E-814A-FF2A68AF2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D590-9874-48A0-CC93-F928301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2FC84-8149-9A42-C367-088D9097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3E5E3-626A-0046-6A0B-7DB6C116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7A039-6149-92D8-4523-5862099C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2EF19-0C9E-1AA4-DC65-AA70E800C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00EBE-988C-D03A-227E-D1EB0F9F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E1B07-4388-47F8-8AF6-9908B3FB460C}" type="datetimeFigureOut">
              <a:rPr lang="en-US" smtClean="0"/>
              <a:t>04-Oct-22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8FDCE-9C2F-7DDE-117A-23D19E41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B8D0-C2BA-0998-8C16-D6BE4941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9CC3-4EF0-4EF3-93CB-0F174D9B8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ABD01-45F4-5360-DDE4-5353700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Tuesday, October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60E6A3-D3EE-B222-061B-AAE5D48D4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HW3 due tomorrow (5PM)</a:t>
            </a:r>
          </a:p>
          <a:p>
            <a:r>
              <a:rPr lang="en-US" sz="4000" dirty="0"/>
              <a:t>Exam Thursday</a:t>
            </a:r>
          </a:p>
          <a:p>
            <a:pPr lvl="1"/>
            <a:r>
              <a:rPr lang="en-US" sz="3600" dirty="0"/>
              <a:t>Closed book &amp; notes</a:t>
            </a:r>
          </a:p>
          <a:p>
            <a:pPr lvl="1"/>
            <a:r>
              <a:rPr lang="en-US" sz="3600" dirty="0"/>
              <a:t>Calculator only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D933F8-8839-F830-70D2-83D01CCC1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Ordinary Vapor Compression (OVC) cycle</a:t>
            </a:r>
          </a:p>
          <a:p>
            <a:r>
              <a:rPr lang="en-US" sz="4000" dirty="0"/>
              <a:t>Introduction to derivative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4747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7D77E4-06DB-8CB5-8A7F-B720C4D5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Heat Engine?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6291D3-3E45-CA64-D3D2-D082105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Carnot Heat Engine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148813-2033-0CD0-6DC8-F057EFC07D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Using heat to get 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148813-2033-0CD0-6DC8-F057EFC07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9" t="-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958469-993F-DEBF-6362-D1658E5C1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Carnot Heat Pump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FFD35C4-C87B-80EA-7FB7-DA738A956FA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Using work to extract heat</a:t>
                </a:r>
              </a:p>
              <a:p>
                <a:r>
                  <a:rPr lang="en-US" sz="3200" dirty="0"/>
                  <a:t>Coefficient of performance (COP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𝐶𝑂𝑃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4FFD35C4-C87B-80EA-7FB7-DA738A956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06" t="-3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5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C94B19-3F12-548F-24DA-FDC5AD56B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657600" cy="1600200"/>
          </a:xfrm>
        </p:spPr>
        <p:txBody>
          <a:bodyPr/>
          <a:lstStyle/>
          <a:p>
            <a:r>
              <a:rPr lang="en-US" dirty="0"/>
              <a:t>Ordinary Vapor Compression (OVC)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F0CCE0-BE9D-9BA0-7E3A-3832AE9B4E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92473" y="2076471"/>
                <a:ext cx="3657600" cy="3811588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Condenser outlet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=30℃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=−20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One “ton” of refrigeration defined as 12650 kJ/h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Required cooling to freeze one ton of water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=0℃</m:t>
                    </m:r>
                  </m:oMath>
                </a14:m>
                <a:r>
                  <a:rPr lang="en-US" sz="1800" dirty="0"/>
                  <a:t> in 24h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Ten tons of refrigeration desired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4F0CCE0-BE9D-9BA0-7E3A-3832AE9B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92473" y="2076471"/>
                <a:ext cx="3657600" cy="3811588"/>
              </a:xfrm>
              <a:blipFill>
                <a:blip r:embed="rId2"/>
                <a:stretch>
                  <a:fillRect l="-1500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5">
            <a:extLst>
              <a:ext uri="{FF2B5EF4-FFF2-40B4-BE49-F238E27FC236}">
                <a16:creationId xmlns:a16="http://schemas.microsoft.com/office/drawing/2014/main" id="{F94CD3FB-CFCA-9121-7C8F-5B73FA034D8C}"/>
              </a:ext>
            </a:extLst>
          </p:cNvPr>
          <p:cNvSpPr/>
          <p:nvPr/>
        </p:nvSpPr>
        <p:spPr>
          <a:xfrm>
            <a:off x="8838389" y="3027669"/>
            <a:ext cx="1828800" cy="914400"/>
          </a:xfrm>
          <a:prstGeom prst="trapezoid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995E00-77D0-CA43-7D91-09E123972258}"/>
              </a:ext>
            </a:extLst>
          </p:cNvPr>
          <p:cNvCxnSpPr>
            <a:cxnSpLocks/>
          </p:cNvCxnSpPr>
          <p:nvPr/>
        </p:nvCxnSpPr>
        <p:spPr>
          <a:xfrm flipH="1" flipV="1">
            <a:off x="10527927" y="3437848"/>
            <a:ext cx="914400" cy="580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Arrow: Bent 9">
            <a:extLst>
              <a:ext uri="{FF2B5EF4-FFF2-40B4-BE49-F238E27FC236}">
                <a16:creationId xmlns:a16="http://schemas.microsoft.com/office/drawing/2014/main" id="{D8E99B94-D765-EE67-E277-DA05CA546840}"/>
              </a:ext>
            </a:extLst>
          </p:cNvPr>
          <p:cNvSpPr/>
          <p:nvPr/>
        </p:nvSpPr>
        <p:spPr>
          <a:xfrm rot="16200000" flipV="1">
            <a:off x="8598913" y="3505994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EF4524A-8329-023A-CF57-B265E29DF381}"/>
              </a:ext>
            </a:extLst>
          </p:cNvPr>
          <p:cNvSpPr/>
          <p:nvPr/>
        </p:nvSpPr>
        <p:spPr>
          <a:xfrm rot="10800000" flipV="1">
            <a:off x="8096513" y="2076471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543032-AC9E-20D9-F84A-1E37BBAD3D25}"/>
              </a:ext>
            </a:extLst>
          </p:cNvPr>
          <p:cNvSpPr/>
          <p:nvPr/>
        </p:nvSpPr>
        <p:spPr>
          <a:xfrm>
            <a:off x="6267713" y="4428535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3B6721-0F3F-051D-0806-E6DD717287F2}"/>
              </a:ext>
            </a:extLst>
          </p:cNvPr>
          <p:cNvSpPr/>
          <p:nvPr/>
        </p:nvSpPr>
        <p:spPr>
          <a:xfrm>
            <a:off x="6241295" y="1868722"/>
            <a:ext cx="1828800" cy="914400"/>
          </a:xfrm>
          <a:prstGeom prst="round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0E2B1360-BCB8-023B-5F0F-E0CC14A44412}"/>
              </a:ext>
            </a:extLst>
          </p:cNvPr>
          <p:cNvSpPr/>
          <p:nvPr/>
        </p:nvSpPr>
        <p:spPr>
          <a:xfrm flipV="1">
            <a:off x="4451995" y="4221366"/>
            <a:ext cx="1828800" cy="9144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786B8E2-C542-07FE-AF4E-225A2F546E70}"/>
              </a:ext>
            </a:extLst>
          </p:cNvPr>
          <p:cNvSpPr/>
          <p:nvPr/>
        </p:nvSpPr>
        <p:spPr>
          <a:xfrm rot="5400000" flipV="1">
            <a:off x="4819634" y="1805952"/>
            <a:ext cx="914400" cy="1828800"/>
          </a:xfrm>
          <a:prstGeom prst="bentArrow">
            <a:avLst>
              <a:gd name="adj1" fmla="val 10981"/>
              <a:gd name="adj2" fmla="val 22196"/>
              <a:gd name="adj3" fmla="val 25000"/>
              <a:gd name="adj4" fmla="val 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D2589-F4EB-9053-D2BA-93AC61EC4945}"/>
                  </a:ext>
                </a:extLst>
              </p:cNvPr>
              <p:cNvSpPr txBox="1"/>
              <p:nvPr/>
            </p:nvSpPr>
            <p:spPr>
              <a:xfrm>
                <a:off x="10363200" y="3484869"/>
                <a:ext cx="18288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BD2589-F4EB-9053-D2BA-93AC61EC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0" y="3484869"/>
                <a:ext cx="1828800" cy="490199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5AD450-3F8C-0AFB-4866-209B450D7914}"/>
                  </a:ext>
                </a:extLst>
              </p:cNvPr>
              <p:cNvSpPr txBox="1"/>
              <p:nvPr/>
            </p:nvSpPr>
            <p:spPr>
              <a:xfrm>
                <a:off x="10070727" y="3972730"/>
                <a:ext cx="1828800" cy="914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5AD450-3F8C-0AFB-4866-209B450D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727" y="3972730"/>
                <a:ext cx="18288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80A09A9A-CE3B-4512-E52A-77E9ED4C8E52}"/>
              </a:ext>
            </a:extLst>
          </p:cNvPr>
          <p:cNvSpPr/>
          <p:nvPr/>
        </p:nvSpPr>
        <p:spPr>
          <a:xfrm>
            <a:off x="4084272" y="3701397"/>
            <a:ext cx="914400" cy="457200"/>
          </a:xfrm>
          <a:prstGeom prst="triangl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7318EA1-0FC3-A320-1E2B-B5FF7D8260DA}"/>
              </a:ext>
            </a:extLst>
          </p:cNvPr>
          <p:cNvSpPr/>
          <p:nvPr/>
        </p:nvSpPr>
        <p:spPr>
          <a:xfrm rot="10800000">
            <a:off x="4088967" y="3244197"/>
            <a:ext cx="914400" cy="457200"/>
          </a:xfrm>
          <a:prstGeom prst="triangl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7C8204-9B3C-0845-E2F9-B103568889BE}"/>
                  </a:ext>
                </a:extLst>
              </p:cNvPr>
              <p:cNvSpPr txBox="1"/>
              <p:nvPr/>
            </p:nvSpPr>
            <p:spPr>
              <a:xfrm>
                <a:off x="6312913" y="5407323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Evaporator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7C8204-9B3C-0845-E2F9-B10356888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13" y="5407323"/>
                <a:ext cx="2743200" cy="461665"/>
              </a:xfrm>
              <a:prstGeom prst="rect">
                <a:avLst/>
              </a:prstGeom>
              <a:blipFill>
                <a:blip r:embed="rId5"/>
                <a:stretch>
                  <a:fillRect l="-35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480A8D-F98D-A3DD-393B-9FF39B528EB4}"/>
                  </a:ext>
                </a:extLst>
              </p:cNvPr>
              <p:cNvSpPr txBox="1"/>
              <p:nvPr/>
            </p:nvSpPr>
            <p:spPr>
              <a:xfrm>
                <a:off x="6312913" y="1382602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Condenser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480A8D-F98D-A3DD-393B-9FF39B52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13" y="138260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35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9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D63A60-77B7-7C8F-82F1-059D30A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9543"/>
            <a:ext cx="10972800" cy="1325563"/>
          </a:xfrm>
        </p:spPr>
        <p:txBody>
          <a:bodyPr/>
          <a:lstStyle/>
          <a:p>
            <a:r>
              <a:rPr lang="en-US" dirty="0"/>
              <a:t>Fundamental Property Relation (Closed System)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56A403-900B-F857-B4B5-CF08C0C0C3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485106"/>
                <a:ext cx="5943600" cy="503237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Neglecting kinetic and potential relative to frame of reference,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Converting path functions to state functions (and generating no entropy):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multivariable calculus: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D56A403-900B-F857-B4B5-CF08C0C0C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485106"/>
                <a:ext cx="5943600" cy="5032375"/>
              </a:xfrm>
              <a:blipFill>
                <a:blip r:embed="rId3"/>
                <a:stretch>
                  <a:fillRect l="-2051" t="-2061" r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2BB984-1E03-7357-89E8-D474483F9F6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24600" y="1522412"/>
                <a:ext cx="50292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E2BB984-1E03-7357-89E8-D474483F9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24600" y="1522412"/>
                <a:ext cx="5029200" cy="4572000"/>
              </a:xfrm>
              <a:blipFill>
                <a:blip r:embed="rId4"/>
                <a:stretch>
                  <a:fillRect l="-2545" t="-2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7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90AB-4881-1046-E9B1-35ABA0F3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an Open System?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C66E2-5DF3-AE0F-6E0F-26429335E1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C66E2-5DF3-AE0F-6E0F-26429335E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0901A1-7607-4722-4029-82E7E4A1866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Again: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0901A1-7607-4722-4029-82E7E4A18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312</Words>
  <Application>Microsoft Office PowerPoint</Application>
  <PresentationFormat>Widescreen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Tuesday, October 4</vt:lpstr>
      <vt:lpstr>Reversing a Heat Engine?</vt:lpstr>
      <vt:lpstr>Ordinary Vapor Compression (OVC)</vt:lpstr>
      <vt:lpstr>Fundamental Property Relation (Closed System)</vt:lpstr>
      <vt:lpstr>What about an Open System?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Tuesday, September 12</dc:title>
  <dc:creator>Will Drayer</dc:creator>
  <cp:lastModifiedBy>Will Drayer</cp:lastModifiedBy>
  <cp:revision>109</cp:revision>
  <dcterms:created xsi:type="dcterms:W3CDTF">2022-09-12T16:07:15Z</dcterms:created>
  <dcterms:modified xsi:type="dcterms:W3CDTF">2022-10-04T14:42:50Z</dcterms:modified>
</cp:coreProperties>
</file>