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Draw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diagram on board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Draw </a:t>
                </a:r>
                <a:r>
                  <a:rPr lang="en-US" b="0" i="0">
                    <a:latin typeface="Cambria Math" panose="02040503050406030204" pitchFamily="18" charset="0"/>
                  </a:rPr>
                  <a:t>(ln⁡𝑇,ln⁡𝑉 )</a:t>
                </a:r>
                <a:r>
                  <a:rPr lang="en-US" dirty="0"/>
                  <a:t> diagram on board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T(S) diagram </a:t>
            </a:r>
            <a:r>
              <a:rPr lang="en-US"/>
              <a:t>with isobars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13-Sep-22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</a:t>
            </a:r>
            <a:r>
              <a:rPr lang="en-US"/>
              <a:t>September 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0" dirty="0"/>
                  <a:t>Adiabatic, </a:t>
                </a:r>
                <a:r>
                  <a:rPr lang="en-US" sz="4000" dirty="0"/>
                  <a:t>reversible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</m:oMath>
                </a14:m>
                <a:endParaRPr lang="en-US" sz="4000" b="0" dirty="0"/>
              </a:p>
              <a:p>
                <a:r>
                  <a:rPr lang="en-US" sz="4000" b="0" dirty="0"/>
                  <a:t>Mixing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</m:oMath>
                </a14:m>
                <a:endParaRPr lang="en-US" sz="3600" dirty="0"/>
              </a:p>
              <a:p>
                <a:r>
                  <a:rPr lang="en-US" sz="4000" dirty="0"/>
                  <a:t>Reversible and irreversible turbines</a:t>
                </a:r>
              </a:p>
              <a:p>
                <a:r>
                  <a:rPr lang="en-US" sz="4000" dirty="0"/>
                  <a:t>Availability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160E6A3-D3EE-B222-061B-AAE5D48D4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AC0-E8D6-E6DA-C51B-E7D9B9EC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Adiabatic, reversible ideal gas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C474143-80C3-B228-62C1-DF0115457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E-balance: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Heat capacity definition; ideal gas relation: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𝑅𝑑𝑉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𝑅𝑑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𝑑𝑄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Consider two steps: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Isothermal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Isochoric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C474143-80C3-B228-62C1-DF0115457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333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B6F1C8-C0A6-08F2-6521-1479A9A30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Ideal gas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B6F1C8-C0A6-08F2-6521-1479A9A30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E244A-E770-650E-B908-A783BD915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Isothermal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9A4AB2-D8A4-96DE-EEB6-91850F968E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𝑃𝑑𝑉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𝑖𝑠𝑜𝑡h𝑒𝑟𝑚𝑎𝑙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𝑅𝑑𝑉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9A4AB2-D8A4-96DE-EEB6-91850F968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2BEBA-A8F8-3212-9CE2-DFD93E300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Isochoric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52D0E6-F7E0-2630-4B0C-DF3BCF66D28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𝑖𝑠𝑜𝑐h𝑜𝑟𝑖𝑐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52D0E6-F7E0-2630-4B0C-DF3BCF66D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AE377-2798-E40E-5BA3-452A1D1A7C3E}"/>
                  </a:ext>
                </a:extLst>
              </p:cNvPr>
              <p:cNvSpPr txBox="1"/>
              <p:nvPr/>
            </p:nvSpPr>
            <p:spPr>
              <a:xfrm>
                <a:off x="0" y="5162330"/>
                <a:ext cx="12192000" cy="102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𝑖𝑠𝑜𝑡h𝑒𝑟𝑚𝑎𝑙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𝑖𝑠𝑜𝑐h𝑜𝑟𝑖𝑐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𝑅𝑑𝑉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AE377-2798-E40E-5BA3-452A1D1A7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62330"/>
                <a:ext cx="12192000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A81C4BC-A885-133B-B6AD-A8FFA01284D5}"/>
              </a:ext>
            </a:extLst>
          </p:cNvPr>
          <p:cNvSpPr/>
          <p:nvPr/>
        </p:nvSpPr>
        <p:spPr>
          <a:xfrm>
            <a:off x="8441356" y="4761596"/>
            <a:ext cx="36576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uiExpand="1" build="p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0546EB1-B104-F76D-AF54-06E9AC05CA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Ideal gas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𝑚𝑖𝑥𝑖𝑛𝑔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0546EB1-B104-F76D-AF54-06E9AC05C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FEE9EC-B9D1-2C22-1B27-2F49EC3E78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(isothermal) mixing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Recall: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𝑖𝑠𝑜𝑡h𝑒𝑟𝑚𝑎𝑙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𝑅𝑑𝑉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n-US" sz="2400" dirty="0"/>
                  <a:t>Oxygen expansion: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bar>
                      <m:bar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</m:oMath>
                </a14:m>
                <a:endParaRPr lang="en-US" sz="2000" dirty="0"/>
              </a:p>
              <a:p>
                <a:r>
                  <a:rPr lang="en-US" sz="2400" dirty="0"/>
                  <a:t>Nitrogen expansion: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bar>
                      <m:bar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FEE9EC-B9D1-2C22-1B27-2F49EC3E7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64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13DE483-4D1B-A5BF-55FD-B1BB3FA630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Overall: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≈18.7</m:t>
                    </m:r>
                  </m:oMath>
                </a14:m>
                <a:r>
                  <a:rPr lang="en-US" sz="2800" dirty="0"/>
                  <a:t> J/K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13DE483-4D1B-A5BF-55FD-B1BB3FA63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3F35B4-49F4-5723-C93B-A47A485BE8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Ideal gas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𝑚𝑖𝑥𝑖𝑛𝑔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3F35B4-49F4-5723-C93B-A47A485BE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E6B34-4A2D-5E77-E2D5-562C325D9AA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6400800" cy="50323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E6B34-4A2D-5E77-E2D5-562C325D9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64008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780B5D-A3F7-8C7D-7D14-BF0856AFA3F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38999" y="1825625"/>
                <a:ext cx="4114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pPr marL="0" indent="0" algn="r">
                  <a:buNone/>
                </a:pPr>
                <a:r>
                  <a:rPr lang="en-US" dirty="0"/>
                  <a:t>Page 138; equation 4.8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3780B5D-A3F7-8C7D-7D14-BF0856AFA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38999" y="1825625"/>
                <a:ext cx="4114800" cy="4351338"/>
              </a:xfrm>
              <a:blipFill>
                <a:blip r:embed="rId4"/>
                <a:stretch>
                  <a:fillRect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3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ECAE9-CB79-DE9C-CDA3-C84296BE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Turbine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81A806-F44B-75CE-1B34-313EC8761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Inlet: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=500℃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Outlet Pressures: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=0.6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=0.03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Desired Quantities: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81A806-F44B-75CE-1B34-313EC8761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0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314</Words>
  <Application>Microsoft Office PowerPoint</Application>
  <PresentationFormat>Widescreen</PresentationFormat>
  <Paragraphs>66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Tuesday, September 13</vt:lpstr>
      <vt:lpstr>Adiabatic, reversible ideal gas expansion</vt:lpstr>
      <vt:lpstr>Ideal gas ΔS</vt:lpstr>
      <vt:lpstr>Ideal gas ΔS_mixing example</vt:lpstr>
      <vt:lpstr>Ideal gas ΔS_mixing</vt:lpstr>
      <vt:lpstr>Steam Turbine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26</cp:revision>
  <dcterms:created xsi:type="dcterms:W3CDTF">2022-09-12T16:07:15Z</dcterms:created>
  <dcterms:modified xsi:type="dcterms:W3CDTF">2022-09-13T13:23:22Z</dcterms:modified>
</cp:coreProperties>
</file>