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5" r:id="rId4"/>
    <p:sldId id="264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Turbine examples, cont.</a:t>
                </a:r>
              </a:p>
              <a:p>
                <a:r>
                  <a:rPr lang="en-US" sz="4000" dirty="0"/>
                  <a:t>Availability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ECAE9-CB79-DE9C-CDA3-C84296BE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Turbine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E1474F-49C5-C551-98C8-9839E2B2BC2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800599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Inlet: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=500℃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Outlet Pressures: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=0.6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000" dirty="0"/>
                  <a:t> (done)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=0.03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0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Two outlet state calculations: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Reversible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Irreversible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E1474F-49C5-C551-98C8-9839E2B2B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800599"/>
              </a:xfrm>
              <a:blipFill>
                <a:blip r:embed="rId3"/>
                <a:stretch>
                  <a:fillRect l="-2171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 rot="16200000">
            <a:off x="7467601" y="1226401"/>
            <a:ext cx="1828800" cy="18288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BD323-B5B3-69D5-3972-543B7C5A61E6}"/>
              </a:ext>
            </a:extLst>
          </p:cNvPr>
          <p:cNvCxnSpPr/>
          <p:nvPr/>
        </p:nvCxnSpPr>
        <p:spPr>
          <a:xfrm>
            <a:off x="5638800" y="21408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/>
          <p:nvPr/>
        </p:nvCxnSpPr>
        <p:spPr>
          <a:xfrm>
            <a:off x="9296401" y="21408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4724401" y="1222460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=500 ℃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1" y="1222460"/>
                <a:ext cx="2743200" cy="830997"/>
              </a:xfrm>
              <a:prstGeom prst="rect">
                <a:avLst/>
              </a:prstGeom>
              <a:blipFill>
                <a:blip r:embed="rId4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9316049" y="156754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49" y="1567548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EFDFC-B0BA-458C-4E42-84CDE8C48BD3}"/>
                  </a:ext>
                </a:extLst>
              </p:cNvPr>
              <p:cNvSpPr txBox="1"/>
              <p:nvPr/>
            </p:nvSpPr>
            <p:spPr>
              <a:xfrm>
                <a:off x="4267200" y="2224202"/>
                <a:ext cx="3657600" cy="1624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=3474.8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=7.6047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EFDFC-B0BA-458C-4E42-84CDE8C4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24202"/>
                <a:ext cx="3657600" cy="16244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D089E-EDF3-61C7-8E93-4C2567E543EF}"/>
              </a:ext>
            </a:extLst>
          </p:cNvPr>
          <p:cNvCxnSpPr>
            <a:cxnSpLocks/>
          </p:cNvCxnSpPr>
          <p:nvPr/>
        </p:nvCxnSpPr>
        <p:spPr>
          <a:xfrm>
            <a:off x="8382001" y="2152574"/>
            <a:ext cx="0" cy="1828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7C2AF9-FEEE-1B49-2E43-5F1B5BC1DE59}"/>
                  </a:ext>
                </a:extLst>
              </p:cNvPr>
              <p:cNvSpPr txBox="1"/>
              <p:nvPr/>
            </p:nvSpPr>
            <p:spPr>
              <a:xfrm>
                <a:off x="8382000" y="3221077"/>
                <a:ext cx="91440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7C2AF9-FEEE-1B49-2E43-5F1B5BC1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221077"/>
                <a:ext cx="914400" cy="473206"/>
              </a:xfrm>
              <a:prstGeom prst="rect">
                <a:avLst/>
              </a:prstGeom>
              <a:blipFill>
                <a:blip r:embed="rId7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70ECAE9-CB79-DE9C-CDA3-C84296BEF9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70ECAE9-CB79-DE9C-CDA3-C84296BEF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E1474F-49C5-C551-98C8-9839E2B2BC2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800599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Two outlet state calculations: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Reversible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Irreversible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E1474F-49C5-C551-98C8-9839E2B2B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800599"/>
              </a:xfrm>
              <a:blipFill>
                <a:blip r:embed="rId4"/>
                <a:stretch>
                  <a:fillRect l="-2171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 rot="16200000">
            <a:off x="7467601" y="1226401"/>
            <a:ext cx="1828800" cy="18288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BD323-B5B3-69D5-3972-543B7C5A61E6}"/>
              </a:ext>
            </a:extLst>
          </p:cNvPr>
          <p:cNvCxnSpPr/>
          <p:nvPr/>
        </p:nvCxnSpPr>
        <p:spPr>
          <a:xfrm>
            <a:off x="5638800" y="21408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/>
          <p:nvPr/>
        </p:nvCxnSpPr>
        <p:spPr>
          <a:xfrm>
            <a:off x="9296401" y="21408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4724401" y="1222460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=500 ℃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1" y="1222460"/>
                <a:ext cx="2743200" cy="830997"/>
              </a:xfrm>
              <a:prstGeom prst="rect">
                <a:avLst/>
              </a:prstGeom>
              <a:blipFill>
                <a:blip r:embed="rId5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9316048" y="1567548"/>
                <a:ext cx="2875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48" y="1567548"/>
                <a:ext cx="287595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EFDFC-B0BA-458C-4E42-84CDE8C48BD3}"/>
                  </a:ext>
                </a:extLst>
              </p:cNvPr>
              <p:cNvSpPr txBox="1"/>
              <p:nvPr/>
            </p:nvSpPr>
            <p:spPr>
              <a:xfrm>
                <a:off x="4267200" y="2224202"/>
                <a:ext cx="3657600" cy="1624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=3474.8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=7.6047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EFDFC-B0BA-458C-4E42-84CDE8C4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24202"/>
                <a:ext cx="3657600" cy="16244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D089E-EDF3-61C7-8E93-4C2567E543EF}"/>
              </a:ext>
            </a:extLst>
          </p:cNvPr>
          <p:cNvCxnSpPr>
            <a:cxnSpLocks/>
          </p:cNvCxnSpPr>
          <p:nvPr/>
        </p:nvCxnSpPr>
        <p:spPr>
          <a:xfrm>
            <a:off x="8382001" y="2152574"/>
            <a:ext cx="0" cy="1828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7C2AF9-FEEE-1B49-2E43-5F1B5BC1DE59}"/>
                  </a:ext>
                </a:extLst>
              </p:cNvPr>
              <p:cNvSpPr txBox="1"/>
              <p:nvPr/>
            </p:nvSpPr>
            <p:spPr>
              <a:xfrm>
                <a:off x="8382000" y="3221077"/>
                <a:ext cx="91440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7C2AF9-FEEE-1B49-2E43-5F1B5BC1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221077"/>
                <a:ext cx="914400" cy="473206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2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70ECAE9-CB79-DE9C-CDA3-C84296BEF9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70ECAE9-CB79-DE9C-CDA3-C84296BEF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E1474F-49C5-C551-98C8-9839E2B2BC2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800599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Two outlet state calculations: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Reversible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Irreversible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E1474F-49C5-C551-98C8-9839E2B2B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800599"/>
              </a:xfrm>
              <a:blipFill>
                <a:blip r:embed="rId4"/>
                <a:stretch>
                  <a:fillRect l="-2171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>
            <a:extLst>
              <a:ext uri="{FF2B5EF4-FFF2-40B4-BE49-F238E27FC236}">
                <a16:creationId xmlns:a16="http://schemas.microsoft.com/office/drawing/2014/main" id="{C8A3E47A-2802-9D29-C5A7-704D43BAEDB0}"/>
              </a:ext>
            </a:extLst>
          </p:cNvPr>
          <p:cNvSpPr/>
          <p:nvPr/>
        </p:nvSpPr>
        <p:spPr>
          <a:xfrm rot="16200000">
            <a:off x="7467601" y="1226401"/>
            <a:ext cx="1828800" cy="18288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BD323-B5B3-69D5-3972-543B7C5A61E6}"/>
              </a:ext>
            </a:extLst>
          </p:cNvPr>
          <p:cNvCxnSpPr/>
          <p:nvPr/>
        </p:nvCxnSpPr>
        <p:spPr>
          <a:xfrm>
            <a:off x="5638800" y="21408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DF444-51E3-E4D6-1217-208A75D584BD}"/>
              </a:ext>
            </a:extLst>
          </p:cNvPr>
          <p:cNvCxnSpPr/>
          <p:nvPr/>
        </p:nvCxnSpPr>
        <p:spPr>
          <a:xfrm>
            <a:off x="9296401" y="21408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/>
              <p:nvPr/>
            </p:nvSpPr>
            <p:spPr>
              <a:xfrm>
                <a:off x="4724401" y="1222460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=500 ℃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E4190-FEBD-329C-AC84-42F75151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1" y="1222460"/>
                <a:ext cx="2743200" cy="830997"/>
              </a:xfrm>
              <a:prstGeom prst="rect">
                <a:avLst/>
              </a:prstGeom>
              <a:blipFill>
                <a:blip r:embed="rId5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/>
              <p:nvPr/>
            </p:nvSpPr>
            <p:spPr>
              <a:xfrm>
                <a:off x="9316048" y="1567548"/>
                <a:ext cx="2875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E79EA-4D67-B936-9E63-55767C25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48" y="1567548"/>
                <a:ext cx="287595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EFDFC-B0BA-458C-4E42-84CDE8C48BD3}"/>
                  </a:ext>
                </a:extLst>
              </p:cNvPr>
              <p:cNvSpPr txBox="1"/>
              <p:nvPr/>
            </p:nvSpPr>
            <p:spPr>
              <a:xfrm>
                <a:off x="4267200" y="2224202"/>
                <a:ext cx="3657600" cy="1624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=3474.8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=7.6047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EFDFC-B0BA-458C-4E42-84CDE8C4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24202"/>
                <a:ext cx="3657600" cy="16244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D089E-EDF3-61C7-8E93-4C2567E543EF}"/>
              </a:ext>
            </a:extLst>
          </p:cNvPr>
          <p:cNvCxnSpPr>
            <a:cxnSpLocks/>
          </p:cNvCxnSpPr>
          <p:nvPr/>
        </p:nvCxnSpPr>
        <p:spPr>
          <a:xfrm>
            <a:off x="8382001" y="2152574"/>
            <a:ext cx="0" cy="1828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7C2AF9-FEEE-1B49-2E43-5F1B5BC1DE59}"/>
                  </a:ext>
                </a:extLst>
              </p:cNvPr>
              <p:cNvSpPr txBox="1"/>
              <p:nvPr/>
            </p:nvSpPr>
            <p:spPr>
              <a:xfrm>
                <a:off x="8382000" y="3221077"/>
                <a:ext cx="91440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7C2AF9-FEEE-1B49-2E43-5F1B5BC1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221077"/>
                <a:ext cx="914400" cy="473206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02F4-9B73-E012-CB75-EA11B337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calculate optimal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E83B4-C396-7BFF-1D62-C62B968E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𝑛𝑙𝑒𝑡𝑠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𝑛𝑙𝑒𝑡𝑠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𝑜𝑢𝑡𝑙𝑒𝑡𝑠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Eliminating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𝑛𝑙𝑒𝑡𝑠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𝑠𝑦𝑠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𝑙𝑒𝑡𝑠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𝑠𝑦𝑠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E83B4-C396-7BFF-1D62-C62B968E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128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4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02F4-9B73-E012-CB75-EA11B337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Optimal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E83B4-C396-7BFF-1D62-C62B968E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Rearrange state variables and consider a surrounding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𝑛𝑙𝑒𝑡𝑠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𝑙𝑒𝑡𝑠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steady-state: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𝑙𝑒𝑡𝑠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𝑙𝑒𝑡𝑠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/>
                  <a:t>Furthermore,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E83B4-C396-7BFF-1D62-C62B968E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4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E72B-C6D3-BB1A-92EC-F4A09EAA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(Exergy)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4733F-3414-B1E1-8D03-96A4238EE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𝐵𝑑𝑛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4733F-3414-B1E1-8D03-96A4238EE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345</Words>
  <Application>Microsoft Office PowerPoint</Application>
  <PresentationFormat>Widescreen</PresentationFormat>
  <Paragraphs>72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Thursday, September 15</vt:lpstr>
      <vt:lpstr>Steam Turbine Examples</vt:lpstr>
      <vt:lpstr>P=0.01 MPa</vt:lpstr>
      <vt:lpstr>P=0.03 MPa</vt:lpstr>
      <vt:lpstr>How can we calculate optimal work?</vt:lpstr>
      <vt:lpstr>Finding Optimal Work</vt:lpstr>
      <vt:lpstr>Availability (Exergy)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65</cp:revision>
  <dcterms:created xsi:type="dcterms:W3CDTF">2022-09-12T16:07:15Z</dcterms:created>
  <dcterms:modified xsi:type="dcterms:W3CDTF">2022-09-15T14:46:08Z</dcterms:modified>
</cp:coreProperties>
</file>