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8" r:id="rId3"/>
    <p:sldId id="270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698" autoAdjust="0"/>
  </p:normalViewPr>
  <p:slideViewPr>
    <p:cSldViewPr snapToGrid="0">
      <p:cViewPr varScale="1">
        <p:scale>
          <a:sx n="59" d="100"/>
          <a:sy n="59" d="100"/>
        </p:scale>
        <p:origin x="1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9A02D-6774-40FB-B349-5C8F69326508}" type="datetimeFigureOut">
              <a:rPr lang="en-US" smtClean="0"/>
              <a:t>22-Sep-22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1D708-8D0F-424C-8A79-0D3C04F3B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2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T(S) diagram with isobars</a:t>
            </a:r>
          </a:p>
          <a:p>
            <a:r>
              <a:rPr lang="en-US" dirty="0"/>
              <a:t>Find flowrate for MW power demand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1D708-8D0F-424C-8A79-0D3C04F3B4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6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BA18F-DAB3-7BE4-5F89-4ED37EF76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AE575-1D3A-6287-866B-5B0087382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18B52-450D-8E0A-A720-9B49C2E2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22-Sep-22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6CCF9-A2D8-4D17-297E-2E1E215B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E7B29-5AF0-E6B2-7D79-5896BA22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4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A96B-790E-B3C8-6A82-97F25C0D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C6BC8-4B91-9BEF-EEA9-C9C973ACA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1BFB0-C471-9C91-2381-81CB5276E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22-Sep-22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1CC31-7919-B87A-B816-83EFBBF0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F4319-2B19-06E9-26BF-ABA8C52D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0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883A25-9CEF-F38F-E1B5-5E4356D9E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EC92F-6E07-1CA7-5C6D-63AE381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58B14-C566-C2F6-582F-D7B788AB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22-Sep-22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C9B41-344D-C957-C580-E2607163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7F5EF-99F1-B70E-3C26-A7D56E59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1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E5F8-73CA-747D-4CFB-F66FBF2D1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114F4-AD5D-E3E3-B976-225F59407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2DB62-AE8C-C556-213A-9281B95B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22-Sep-22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EFC81-9408-B127-5CCB-BB631788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3AE08-C2CD-12CE-A2DF-9872EA0E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7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538F-6EA0-2C59-D052-081829A4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C7959-448B-FAF8-AF58-8E1E735C3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CEA4-2E95-F0F8-EF1A-A349F8FD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22-Sep-22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0B6E6-27B7-FAD5-87B8-EF0296C2B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F3B8D-AEAB-020C-5188-B7A2741C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3068-D6F0-D4B5-B932-9A804324B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15519-E1FE-2EF9-F8C7-820DE521D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BAA57-A4DA-5CDC-010F-D58BDBDD5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848B0-7FF7-A7F9-ABC4-B9ECEDF1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22-Sep-22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FDE47-5DF6-AF5F-FF2F-EAC99B0B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2129E-4B8F-8759-E822-9D03CACEC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5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87C8-59B4-4D25-E784-511353313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543EC-77BF-6E9B-647C-992EC6FBC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E941F-9F1B-4584-2C85-E9DEA3BCE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2A0EF-25A5-8CB3-6381-4E10188C7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8EC3C-E613-5AF8-5291-39A91E772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BB806B-49C4-17EE-4EF8-DD3513FD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22-Sep-22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C99827-8CF6-58C8-0DA9-3A30BFCE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E7968-4757-4529-1759-1F7A6E16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9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48D6-EAF4-76AD-EEEF-55928BCE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19427-5A43-8290-04E7-3A2D6389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22-Sep-22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F3FD0-E1DE-61F7-9142-0C7856B92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A0806-49A1-696F-D23E-8A3EED20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6ECB68-F8F1-DEDC-627D-D5A989A2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22-Sep-22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38324-C386-4200-8DC5-5B3F21E8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9E7F0-4A97-F255-01E7-5ED5D07E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0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CA29-93A7-6944-CCC8-80845F73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3FAB-0EB1-A157-363A-755292DEC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5BE8E-2E0C-2F67-B2B2-860215339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506FA-A9C9-509E-0AAE-4AFBAD557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22-Sep-22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87829-254F-7DCB-ABF0-D60E26A0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6294B-49F5-3CF2-51F0-AFF2E85C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1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B27B-7243-FB95-DCE0-2A05C1E4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CCDB6-0B65-E620-D553-955592358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292E1-EFE0-5A0E-814A-FF2A68AF2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4D590-9874-48A0-CC93-F928301E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22-Sep-22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2FC84-8149-9A42-C367-088D9097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3E5E3-626A-0046-6A0B-7DB6C116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9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27A039-6149-92D8-4523-5862099CB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2EF19-0C9E-1AA4-DC65-AA70E800C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00EBE-988C-D03A-227E-D1EB0F9FD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E1B07-4388-47F8-8AF6-9908B3FB460C}" type="datetimeFigureOut">
              <a:rPr lang="en-US" smtClean="0"/>
              <a:t>22-Sep-22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8FDCE-9C2F-7DDE-117A-23D19E418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2B8D0-C2BA-0998-8C16-D6BE49415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6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1ABD01-45F4-5360-DDE4-53537001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September 22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60E6A3-D3EE-B222-061B-AAE5D48D4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Rankine with reheating</a:t>
            </a:r>
            <a:endParaRPr lang="en-US" sz="3200" dirty="0"/>
          </a:p>
          <a:p>
            <a:r>
              <a:rPr lang="en-US" sz="4000" dirty="0"/>
              <a:t>Ordinary Vapor Compression (OVC)</a:t>
            </a:r>
          </a:p>
        </p:txBody>
      </p:sp>
    </p:spTree>
    <p:extLst>
      <p:ext uri="{BB962C8B-B14F-4D97-AF65-F5344CB8AC3E}">
        <p14:creationId xmlns:p14="http://schemas.microsoft.com/office/powerpoint/2010/main" val="4747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0ECAE9-CB79-DE9C-CDA3-C84296BE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Rankine Cycle: Reheater</a:t>
            </a:r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C8A3E47A-2802-9D29-C5A7-704D43BAEDB0}"/>
              </a:ext>
            </a:extLst>
          </p:cNvPr>
          <p:cNvSpPr/>
          <p:nvPr/>
        </p:nvSpPr>
        <p:spPr>
          <a:xfrm>
            <a:off x="7626786" y="3847669"/>
            <a:ext cx="1828800" cy="914400"/>
          </a:xfrm>
          <a:prstGeom prst="trapezoid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1DF444-51E3-E4D6-1217-208A75D584BD}"/>
              </a:ext>
            </a:extLst>
          </p:cNvPr>
          <p:cNvCxnSpPr>
            <a:cxnSpLocks/>
          </p:cNvCxnSpPr>
          <p:nvPr/>
        </p:nvCxnSpPr>
        <p:spPr>
          <a:xfrm>
            <a:off x="9316324" y="4272973"/>
            <a:ext cx="9144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AE4190-FEBD-329C-AC84-42F75151E3BF}"/>
                  </a:ext>
                </a:extLst>
              </p:cNvPr>
              <p:cNvSpPr txBox="1"/>
              <p:nvPr/>
            </p:nvSpPr>
            <p:spPr>
              <a:xfrm>
                <a:off x="7628101" y="271243"/>
                <a:ext cx="2743200" cy="891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=500 ℃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AE4190-FEBD-329C-AC84-42F75151E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101" y="271243"/>
                <a:ext cx="2743200" cy="891141"/>
              </a:xfrm>
              <a:prstGeom prst="rect">
                <a:avLst/>
              </a:prstGeom>
              <a:blipFill>
                <a:blip r:embed="rId3"/>
                <a:stretch>
                  <a:fillRect b="-5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AE79EA-4D67-B936-9E63-55767C253E01}"/>
                  </a:ext>
                </a:extLst>
              </p:cNvPr>
              <p:cNvSpPr txBox="1"/>
              <p:nvPr/>
            </p:nvSpPr>
            <p:spPr>
              <a:xfrm>
                <a:off x="8083986" y="5463816"/>
                <a:ext cx="2743200" cy="8224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=0.01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AE79EA-4D67-B936-9E63-55767C253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986" y="5463816"/>
                <a:ext cx="2743200" cy="8224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Bent 2">
            <a:extLst>
              <a:ext uri="{FF2B5EF4-FFF2-40B4-BE49-F238E27FC236}">
                <a16:creationId xmlns:a16="http://schemas.microsoft.com/office/drawing/2014/main" id="{2CD51A77-2F8D-B450-A108-1725B7A986B9}"/>
              </a:ext>
            </a:extLst>
          </p:cNvPr>
          <p:cNvSpPr/>
          <p:nvPr/>
        </p:nvSpPr>
        <p:spPr>
          <a:xfrm rot="5400000">
            <a:off x="7365891" y="708383"/>
            <a:ext cx="914400" cy="1828800"/>
          </a:xfrm>
          <a:prstGeom prst="bentArrow">
            <a:avLst>
              <a:gd name="adj1" fmla="val 10981"/>
              <a:gd name="adj2" fmla="val 22196"/>
              <a:gd name="adj3" fmla="val 25000"/>
              <a:gd name="adj4" fmla="val 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EEFA831C-70C8-B273-5138-DEF0C6AF8706}"/>
              </a:ext>
            </a:extLst>
          </p:cNvPr>
          <p:cNvSpPr/>
          <p:nvPr/>
        </p:nvSpPr>
        <p:spPr>
          <a:xfrm rot="10800000">
            <a:off x="6712386" y="4762069"/>
            <a:ext cx="1828800" cy="914400"/>
          </a:xfrm>
          <a:prstGeom prst="bentArrow">
            <a:avLst>
              <a:gd name="adj1" fmla="val 10981"/>
              <a:gd name="adj2" fmla="val 22196"/>
              <a:gd name="adj3" fmla="val 25000"/>
              <a:gd name="adj4" fmla="val 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2C5C02F-7975-03AF-28EA-98B170FEAC74}"/>
              </a:ext>
            </a:extLst>
          </p:cNvPr>
          <p:cNvSpPr/>
          <p:nvPr/>
        </p:nvSpPr>
        <p:spPr>
          <a:xfrm>
            <a:off x="4883586" y="5006616"/>
            <a:ext cx="18288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BE72D79-EC1F-7266-2A75-0D1B4B2B620F}"/>
              </a:ext>
            </a:extLst>
          </p:cNvPr>
          <p:cNvSpPr/>
          <p:nvPr/>
        </p:nvSpPr>
        <p:spPr>
          <a:xfrm>
            <a:off x="5079891" y="921036"/>
            <a:ext cx="18288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A5C46486-BD9D-6374-7AFB-3182CBF436E7}"/>
              </a:ext>
            </a:extLst>
          </p:cNvPr>
          <p:cNvSpPr/>
          <p:nvPr/>
        </p:nvSpPr>
        <p:spPr>
          <a:xfrm>
            <a:off x="2370574" y="3815773"/>
            <a:ext cx="1828800" cy="914400"/>
          </a:xfrm>
          <a:prstGeom prst="trapezoid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Bent 21">
            <a:extLst>
              <a:ext uri="{FF2B5EF4-FFF2-40B4-BE49-F238E27FC236}">
                <a16:creationId xmlns:a16="http://schemas.microsoft.com/office/drawing/2014/main" id="{C4097850-4DE3-C621-2406-1DF8B109271F}"/>
              </a:ext>
            </a:extLst>
          </p:cNvPr>
          <p:cNvSpPr/>
          <p:nvPr/>
        </p:nvSpPr>
        <p:spPr>
          <a:xfrm>
            <a:off x="3257386" y="1072055"/>
            <a:ext cx="1828800" cy="2717290"/>
          </a:xfrm>
          <a:prstGeom prst="bentArrow">
            <a:avLst>
              <a:gd name="adj1" fmla="val 6958"/>
              <a:gd name="adj2" fmla="val 16736"/>
              <a:gd name="adj3" fmla="val 20977"/>
              <a:gd name="adj4" fmla="val 2097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DB188957-D1B5-C723-DAAF-1456B181553A}"/>
              </a:ext>
            </a:extLst>
          </p:cNvPr>
          <p:cNvSpPr/>
          <p:nvPr/>
        </p:nvSpPr>
        <p:spPr>
          <a:xfrm rot="16200000">
            <a:off x="3467865" y="4282260"/>
            <a:ext cx="914400" cy="1828800"/>
          </a:xfrm>
          <a:prstGeom prst="bentArrow">
            <a:avLst>
              <a:gd name="adj1" fmla="val 10981"/>
              <a:gd name="adj2" fmla="val 22196"/>
              <a:gd name="adj3" fmla="val 25000"/>
              <a:gd name="adj4" fmla="val 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D3BFD1-2F92-68D5-540A-9972FD85BAEE}"/>
              </a:ext>
            </a:extLst>
          </p:cNvPr>
          <p:cNvCxnSpPr>
            <a:cxnSpLocks/>
          </p:cNvCxnSpPr>
          <p:nvPr/>
        </p:nvCxnSpPr>
        <p:spPr>
          <a:xfrm>
            <a:off x="1564945" y="4267169"/>
            <a:ext cx="9144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6902F7-810D-F818-7F17-7022461111B2}"/>
                  </a:ext>
                </a:extLst>
              </p:cNvPr>
              <p:cNvSpPr txBox="1"/>
              <p:nvPr/>
            </p:nvSpPr>
            <p:spPr>
              <a:xfrm>
                <a:off x="838200" y="4271870"/>
                <a:ext cx="1828800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𝑝𝑢𝑚𝑝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6902F7-810D-F818-7F17-702246111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71870"/>
                <a:ext cx="1828800" cy="490199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415EA-82F3-9AA6-31D1-1FA39A1EE95E}"/>
                  </a:ext>
                </a:extLst>
              </p:cNvPr>
              <p:cNvSpPr txBox="1"/>
              <p:nvPr/>
            </p:nvSpPr>
            <p:spPr>
              <a:xfrm>
                <a:off x="9773524" y="2321733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415EA-82F3-9AA6-31D1-1FA39A1EE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524" y="2321733"/>
                <a:ext cx="182880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F21D1A-35C6-D845-C501-6E15DA8716D2}"/>
              </a:ext>
            </a:extLst>
          </p:cNvPr>
          <p:cNvCxnSpPr>
            <a:cxnSpLocks/>
          </p:cNvCxnSpPr>
          <p:nvPr/>
        </p:nvCxnSpPr>
        <p:spPr>
          <a:xfrm>
            <a:off x="5994291" y="6636"/>
            <a:ext cx="0" cy="9144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3AC762-0EAE-095D-F0F8-CE66CA81DF20}"/>
              </a:ext>
            </a:extLst>
          </p:cNvPr>
          <p:cNvCxnSpPr>
            <a:cxnSpLocks/>
          </p:cNvCxnSpPr>
          <p:nvPr/>
        </p:nvCxnSpPr>
        <p:spPr>
          <a:xfrm>
            <a:off x="5800859" y="5921364"/>
            <a:ext cx="0" cy="9144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A7C07C2-B47B-0CD1-B708-B8F181DC9672}"/>
                  </a:ext>
                </a:extLst>
              </p:cNvPr>
              <p:cNvSpPr txBox="1"/>
              <p:nvPr/>
            </p:nvSpPr>
            <p:spPr>
              <a:xfrm>
                <a:off x="5439596" y="-1530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A7C07C2-B47B-0CD1-B708-B8F181DC9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596" y="-1530"/>
                <a:ext cx="1828800" cy="461665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4D5E30-43CF-622A-494C-139BCD93B6BB}"/>
                  </a:ext>
                </a:extLst>
              </p:cNvPr>
              <p:cNvSpPr txBox="1"/>
              <p:nvPr/>
            </p:nvSpPr>
            <p:spPr>
              <a:xfrm>
                <a:off x="5181600" y="6396335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4D5E30-43CF-622A-494C-139BCD93B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6396335"/>
                <a:ext cx="1828800" cy="461665"/>
              </a:xfrm>
              <a:prstGeom prst="rect">
                <a:avLst/>
              </a:prstGeom>
              <a:blipFill>
                <a:blip r:embed="rId8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CCB23B-F8EB-679E-5AFD-EC70DDFBC7AC}"/>
                  </a:ext>
                </a:extLst>
              </p:cNvPr>
              <p:cNvSpPr txBox="1"/>
              <p:nvPr/>
            </p:nvSpPr>
            <p:spPr>
              <a:xfrm>
                <a:off x="0" y="1689585"/>
                <a:ext cx="2743200" cy="866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𝑛𝑒𝑡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CCB23B-F8EB-679E-5AFD-EC70DDFBC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89585"/>
                <a:ext cx="2743200" cy="8668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8F1C02-8587-E9BE-2896-131764C28225}"/>
                  </a:ext>
                </a:extLst>
              </p:cNvPr>
              <p:cNvSpPr txBox="1"/>
              <p:nvPr/>
            </p:nvSpPr>
            <p:spPr>
              <a:xfrm>
                <a:off x="1249389" y="4756601"/>
                <a:ext cx="1828800" cy="9144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𝑝𝑢𝑚𝑝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8F1C02-8587-E9BE-2896-131764C28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389" y="4756601"/>
                <a:ext cx="1828800" cy="9144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1D4EB0-ADBA-4F2A-F56E-3349A6BDF1C6}"/>
                  </a:ext>
                </a:extLst>
              </p:cNvPr>
              <p:cNvSpPr txBox="1"/>
              <p:nvPr/>
            </p:nvSpPr>
            <p:spPr>
              <a:xfrm>
                <a:off x="9455586" y="1864131"/>
                <a:ext cx="27432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𝑡𝑢𝑟𝑏𝑖𝑛𝑒𝑠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sz="2400" dirty="0"/>
                  <a:t>9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1D4EB0-ADBA-4F2A-F56E-3349A6BDF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586" y="1864131"/>
                <a:ext cx="2743200" cy="461665"/>
              </a:xfrm>
              <a:prstGeom prst="rect">
                <a:avLst/>
              </a:prstGeom>
              <a:blipFill>
                <a:blip r:embed="rId11"/>
                <a:stretch>
                  <a:fillRect l="-66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rapezoid 6">
            <a:extLst>
              <a:ext uri="{FF2B5EF4-FFF2-40B4-BE49-F238E27FC236}">
                <a16:creationId xmlns:a16="http://schemas.microsoft.com/office/drawing/2014/main" id="{6E9E77C6-1E99-FD67-8355-EE0ECAA49549}"/>
              </a:ext>
            </a:extLst>
          </p:cNvPr>
          <p:cNvSpPr/>
          <p:nvPr/>
        </p:nvSpPr>
        <p:spPr>
          <a:xfrm>
            <a:off x="7626786" y="2095931"/>
            <a:ext cx="1828800" cy="914400"/>
          </a:xfrm>
          <a:prstGeom prst="trapezoid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36DA88-4E06-4C0C-4D5C-DA137786F18D}"/>
              </a:ext>
            </a:extLst>
          </p:cNvPr>
          <p:cNvCxnSpPr>
            <a:cxnSpLocks/>
          </p:cNvCxnSpPr>
          <p:nvPr/>
        </p:nvCxnSpPr>
        <p:spPr>
          <a:xfrm>
            <a:off x="9316324" y="2521235"/>
            <a:ext cx="9144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19F0F9-5B01-8CBD-8BCA-ADD4A9E93812}"/>
              </a:ext>
            </a:extLst>
          </p:cNvPr>
          <p:cNvCxnSpPr>
            <a:cxnSpLocks/>
          </p:cNvCxnSpPr>
          <p:nvPr/>
        </p:nvCxnSpPr>
        <p:spPr>
          <a:xfrm>
            <a:off x="8556100" y="2971800"/>
            <a:ext cx="0" cy="9144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902016-116E-33B2-F89B-2B2E6B854BDF}"/>
                  </a:ext>
                </a:extLst>
              </p:cNvPr>
              <p:cNvSpPr txBox="1"/>
              <p:nvPr/>
            </p:nvSpPr>
            <p:spPr>
              <a:xfrm>
                <a:off x="9773524" y="4074603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902016-116E-33B2-F89B-2B2E6B854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524" y="4074603"/>
                <a:ext cx="1828800" cy="461665"/>
              </a:xfrm>
              <a:prstGeom prst="rect">
                <a:avLst/>
              </a:prstGeom>
              <a:blipFill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90D35E-0B46-604A-D29C-F0680E9C290C}"/>
              </a:ext>
            </a:extLst>
          </p:cNvPr>
          <p:cNvCxnSpPr>
            <a:cxnSpLocks/>
          </p:cNvCxnSpPr>
          <p:nvPr/>
        </p:nvCxnSpPr>
        <p:spPr>
          <a:xfrm flipH="1">
            <a:off x="8541186" y="3429000"/>
            <a:ext cx="18288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2BC59D-4D24-728E-4420-0993DD13DE00}"/>
                  </a:ext>
                </a:extLst>
              </p:cNvPr>
              <p:cNvSpPr txBox="1"/>
              <p:nvPr/>
            </p:nvSpPr>
            <p:spPr>
              <a:xfrm>
                <a:off x="10369986" y="3198168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𝑟𝑒h𝑒𝑎𝑡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2BC59D-4D24-728E-4420-0993DD13D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9986" y="3198168"/>
                <a:ext cx="1828800" cy="461665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ABF622-C422-66B9-B02A-C5EB914C6C30}"/>
                  </a:ext>
                </a:extLst>
              </p:cNvPr>
              <p:cNvSpPr txBox="1"/>
              <p:nvPr/>
            </p:nvSpPr>
            <p:spPr>
              <a:xfrm>
                <a:off x="5638800" y="3198166"/>
                <a:ext cx="27432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=1.4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ABF622-C422-66B9-B02A-C5EB914C6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198166"/>
                <a:ext cx="2743200" cy="461665"/>
              </a:xfrm>
              <a:prstGeom prst="rect">
                <a:avLst/>
              </a:prstGeom>
              <a:blipFill>
                <a:blip r:embed="rId1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757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7D77E4-06DB-8CB5-8A7F-B720C4D5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Heat Engine?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6291D3-3E45-CA64-D3D2-D0821054E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Carnot Heat Engine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D148813-2033-0CD0-6DC8-F057EFC07DC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3200" dirty="0"/>
                  <a:t>Using heat to get work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8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28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D148813-2033-0CD0-6DC8-F057EFC07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719" t="-3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D958469-993F-DEBF-6362-D1658E5C1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Carnot Heat Pump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4FFD35C4-C87B-80EA-7FB7-DA738A956FAE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Using work to extract heat</a:t>
                </a:r>
              </a:p>
              <a:p>
                <a:r>
                  <a:rPr lang="en-US" sz="3200" dirty="0"/>
                  <a:t>Coefficient of performance (COP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𝐶𝑂𝑃</m:t>
                        </m:r>
                      </m:sub>
                    </m:sSub>
                  </m:oMath>
                </a14:m>
                <a:r>
                  <a:rPr lang="en-US" sz="32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𝐶𝑂𝑃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8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𝐶𝑂𝑃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  <a:p>
                <a:pPr lvl="1"/>
                <a:endParaRPr lang="en-US" sz="2800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4FFD35C4-C87B-80EA-7FB7-DA738A956F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2706" t="-3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35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build="p"/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C94B19-3F12-548F-24DA-FDC5AD56B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657600" cy="1600200"/>
          </a:xfrm>
        </p:spPr>
        <p:txBody>
          <a:bodyPr/>
          <a:lstStyle/>
          <a:p>
            <a:r>
              <a:rPr lang="en-US" dirty="0"/>
              <a:t>Ordinary Vapor Compression (OVC)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4F0CCE0-BE9D-9BA0-7E3A-3832AE9B4EDD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292473" y="2076471"/>
                <a:ext cx="3657600" cy="3811588"/>
              </a:xfrm>
            </p:spPr>
            <p:txBody>
              <a:bodyPr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Condenser outlet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=30℃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𝑐𝑜𝑙𝑑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=−20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One “ton” of refrigeration defined as 12650 kJ/h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Required cooling to freeze one ton of water 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=0℃</m:t>
                    </m:r>
                  </m:oMath>
                </a14:m>
                <a:r>
                  <a:rPr lang="en-US" sz="1800" dirty="0"/>
                  <a:t> in 24h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Ten tons of refrigeration desired</a:t>
                </a:r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4F0CCE0-BE9D-9BA0-7E3A-3832AE9B4E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292473" y="2076471"/>
                <a:ext cx="3657600" cy="3811588"/>
              </a:xfrm>
              <a:blipFill>
                <a:blip r:embed="rId2"/>
                <a:stretch>
                  <a:fillRect l="-1500" t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apezoid 5">
            <a:extLst>
              <a:ext uri="{FF2B5EF4-FFF2-40B4-BE49-F238E27FC236}">
                <a16:creationId xmlns:a16="http://schemas.microsoft.com/office/drawing/2014/main" id="{F94CD3FB-CFCA-9121-7C8F-5B73FA034D8C}"/>
              </a:ext>
            </a:extLst>
          </p:cNvPr>
          <p:cNvSpPr/>
          <p:nvPr/>
        </p:nvSpPr>
        <p:spPr>
          <a:xfrm>
            <a:off x="8838389" y="3027669"/>
            <a:ext cx="1828800" cy="914400"/>
          </a:xfrm>
          <a:prstGeom prst="trapezoid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995E00-77D0-CA43-7D91-09E123972258}"/>
              </a:ext>
            </a:extLst>
          </p:cNvPr>
          <p:cNvCxnSpPr>
            <a:cxnSpLocks/>
          </p:cNvCxnSpPr>
          <p:nvPr/>
        </p:nvCxnSpPr>
        <p:spPr>
          <a:xfrm flipH="1" flipV="1">
            <a:off x="10527927" y="3437848"/>
            <a:ext cx="914400" cy="580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Arrow: Bent 9">
            <a:extLst>
              <a:ext uri="{FF2B5EF4-FFF2-40B4-BE49-F238E27FC236}">
                <a16:creationId xmlns:a16="http://schemas.microsoft.com/office/drawing/2014/main" id="{D8E99B94-D765-EE67-E277-DA05CA546840}"/>
              </a:ext>
            </a:extLst>
          </p:cNvPr>
          <p:cNvSpPr/>
          <p:nvPr/>
        </p:nvSpPr>
        <p:spPr>
          <a:xfrm rot="16200000" flipV="1">
            <a:off x="8598913" y="3505994"/>
            <a:ext cx="914400" cy="1828800"/>
          </a:xfrm>
          <a:prstGeom prst="bentArrow">
            <a:avLst>
              <a:gd name="adj1" fmla="val 10981"/>
              <a:gd name="adj2" fmla="val 22196"/>
              <a:gd name="adj3" fmla="val 25000"/>
              <a:gd name="adj4" fmla="val 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8EF4524A-8329-023A-CF57-B265E29DF381}"/>
              </a:ext>
            </a:extLst>
          </p:cNvPr>
          <p:cNvSpPr/>
          <p:nvPr/>
        </p:nvSpPr>
        <p:spPr>
          <a:xfrm rot="10800000" flipV="1">
            <a:off x="8096513" y="2076471"/>
            <a:ext cx="1828800" cy="914400"/>
          </a:xfrm>
          <a:prstGeom prst="bentArrow">
            <a:avLst>
              <a:gd name="adj1" fmla="val 10981"/>
              <a:gd name="adj2" fmla="val 22196"/>
              <a:gd name="adj3" fmla="val 25000"/>
              <a:gd name="adj4" fmla="val 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3543032-AC9E-20D9-F84A-1E37BBAD3D25}"/>
              </a:ext>
            </a:extLst>
          </p:cNvPr>
          <p:cNvSpPr/>
          <p:nvPr/>
        </p:nvSpPr>
        <p:spPr>
          <a:xfrm>
            <a:off x="6267713" y="4428535"/>
            <a:ext cx="18288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3B6721-0F3F-051D-0806-E6DD717287F2}"/>
              </a:ext>
            </a:extLst>
          </p:cNvPr>
          <p:cNvSpPr/>
          <p:nvPr/>
        </p:nvSpPr>
        <p:spPr>
          <a:xfrm>
            <a:off x="6241295" y="1868722"/>
            <a:ext cx="18288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0E2B1360-BCB8-023B-5F0F-E0CC14A44412}"/>
              </a:ext>
            </a:extLst>
          </p:cNvPr>
          <p:cNvSpPr/>
          <p:nvPr/>
        </p:nvSpPr>
        <p:spPr>
          <a:xfrm flipV="1">
            <a:off x="4451995" y="4221366"/>
            <a:ext cx="1828800" cy="914400"/>
          </a:xfrm>
          <a:prstGeom prst="bentArrow">
            <a:avLst>
              <a:gd name="adj1" fmla="val 10981"/>
              <a:gd name="adj2" fmla="val 22196"/>
              <a:gd name="adj3" fmla="val 25000"/>
              <a:gd name="adj4" fmla="val 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786B8E2-C542-07FE-AF4E-225A2F546E70}"/>
              </a:ext>
            </a:extLst>
          </p:cNvPr>
          <p:cNvSpPr/>
          <p:nvPr/>
        </p:nvSpPr>
        <p:spPr>
          <a:xfrm rot="5400000" flipV="1">
            <a:off x="4819634" y="1805952"/>
            <a:ext cx="914400" cy="1828800"/>
          </a:xfrm>
          <a:prstGeom prst="bentArrow">
            <a:avLst>
              <a:gd name="adj1" fmla="val 10981"/>
              <a:gd name="adj2" fmla="val 22196"/>
              <a:gd name="adj3" fmla="val 25000"/>
              <a:gd name="adj4" fmla="val 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BBD2589-F4EB-9053-D2BA-93AC61EC4945}"/>
                  </a:ext>
                </a:extLst>
              </p:cNvPr>
              <p:cNvSpPr txBox="1"/>
              <p:nvPr/>
            </p:nvSpPr>
            <p:spPr>
              <a:xfrm>
                <a:off x="10363200" y="3484869"/>
                <a:ext cx="1828800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𝑝𝑢𝑚𝑝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BBD2589-F4EB-9053-D2BA-93AC61EC4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00" y="3484869"/>
                <a:ext cx="1828800" cy="490199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F5AD450-3F8C-0AFB-4866-209B450D7914}"/>
                  </a:ext>
                </a:extLst>
              </p:cNvPr>
              <p:cNvSpPr txBox="1"/>
              <p:nvPr/>
            </p:nvSpPr>
            <p:spPr>
              <a:xfrm>
                <a:off x="10070727" y="3972730"/>
                <a:ext cx="1828800" cy="9144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𝑝𝑢𝑚𝑝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F5AD450-3F8C-0AFB-4866-209B450D7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727" y="3972730"/>
                <a:ext cx="182880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80A09A9A-CE3B-4512-E52A-77E9ED4C8E52}"/>
              </a:ext>
            </a:extLst>
          </p:cNvPr>
          <p:cNvSpPr/>
          <p:nvPr/>
        </p:nvSpPr>
        <p:spPr>
          <a:xfrm>
            <a:off x="4084272" y="3701397"/>
            <a:ext cx="914400" cy="457200"/>
          </a:xfrm>
          <a:prstGeom prst="triangl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7318EA1-0FC3-A320-1E2B-B5FF7D8260DA}"/>
              </a:ext>
            </a:extLst>
          </p:cNvPr>
          <p:cNvSpPr/>
          <p:nvPr/>
        </p:nvSpPr>
        <p:spPr>
          <a:xfrm rot="10800000">
            <a:off x="4088967" y="3244197"/>
            <a:ext cx="914400" cy="457200"/>
          </a:xfrm>
          <a:prstGeom prst="triangl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07C8204-9B3C-0845-E2F9-B103568889BE}"/>
                  </a:ext>
                </a:extLst>
              </p:cNvPr>
              <p:cNvSpPr txBox="1"/>
              <p:nvPr/>
            </p:nvSpPr>
            <p:spPr>
              <a:xfrm>
                <a:off x="6312913" y="5407323"/>
                <a:ext cx="27432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Evaporator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07C8204-9B3C-0845-E2F9-B10356888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913" y="5407323"/>
                <a:ext cx="2743200" cy="461665"/>
              </a:xfrm>
              <a:prstGeom prst="rect">
                <a:avLst/>
              </a:prstGeom>
              <a:blipFill>
                <a:blip r:embed="rId5"/>
                <a:stretch>
                  <a:fillRect l="-355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9480A8D-F98D-A3DD-393B-9FF39B528EB4}"/>
                  </a:ext>
                </a:extLst>
              </p:cNvPr>
              <p:cNvSpPr txBox="1"/>
              <p:nvPr/>
            </p:nvSpPr>
            <p:spPr>
              <a:xfrm>
                <a:off x="6312913" y="1382602"/>
                <a:ext cx="27432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Condenser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9480A8D-F98D-A3DD-393B-9FF39B528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913" y="1382602"/>
                <a:ext cx="2743200" cy="461665"/>
              </a:xfrm>
              <a:prstGeom prst="rect">
                <a:avLst/>
              </a:prstGeom>
              <a:blipFill>
                <a:blip r:embed="rId6"/>
                <a:stretch>
                  <a:fillRect l="-355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93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173</Words>
  <Application>Microsoft Office PowerPoint</Application>
  <PresentationFormat>Widescreen</PresentationFormat>
  <Paragraphs>41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Thursday, September 22</vt:lpstr>
      <vt:lpstr>Rankine Cycle: Reheater</vt:lpstr>
      <vt:lpstr>Reversing a Heat Engine?</vt:lpstr>
      <vt:lpstr>Ordinary Vapor Compression (OVC)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Tuesday, September 12</dc:title>
  <dc:creator>Will Drayer</dc:creator>
  <cp:lastModifiedBy>Will Drayer</cp:lastModifiedBy>
  <cp:revision>86</cp:revision>
  <dcterms:created xsi:type="dcterms:W3CDTF">2022-09-12T16:07:15Z</dcterms:created>
  <dcterms:modified xsi:type="dcterms:W3CDTF">2022-09-22T13:24:30Z</dcterms:modified>
</cp:coreProperties>
</file>