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6" r:id="rId2"/>
    <p:sldMasterId id="2147483719" r:id="rId3"/>
    <p:sldMasterId id="2147483681" r:id="rId4"/>
    <p:sldMasterId id="2147483686" r:id="rId5"/>
    <p:sldMasterId id="2147483714" r:id="rId6"/>
    <p:sldMasterId id="2147483691" r:id="rId7"/>
    <p:sldMasterId id="2147483696" r:id="rId8"/>
  </p:sldMasterIdLst>
  <p:notesMasterIdLst>
    <p:notesMasterId r:id="rId29"/>
  </p:notesMasterIdLst>
  <p:handoutMasterIdLst>
    <p:handoutMasterId r:id="rId30"/>
  </p:handoutMasterIdLst>
  <p:sldIdLst>
    <p:sldId id="257" r:id="rId9"/>
    <p:sldId id="273" r:id="rId10"/>
    <p:sldId id="272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5" r:id="rId23"/>
    <p:sldId id="286" r:id="rId24"/>
    <p:sldId id="287" r:id="rId25"/>
    <p:sldId id="288" r:id="rId26"/>
    <p:sldId id="284" r:id="rId27"/>
    <p:sldId id="283" r:id="rId2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A"/>
    <a:srgbClr val="004A9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145" autoAdjust="0"/>
    <p:restoredTop sz="9466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86C5D-9D6D-4B82-AF59-2E614A177118}" type="datetimeFigureOut">
              <a:rPr lang="nl-NL" smtClean="0"/>
              <a:pPr/>
              <a:t>12-11-2015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574FA-96D5-4975-A28D-6EF787A75023}" type="slidenum">
              <a:rPr lang="nl-NL" smtClean="0"/>
              <a:pPr/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756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E1C8B-04BE-4ADE-A327-797343B80A02}" type="datetimeFigureOut">
              <a:rPr lang="nl-NL" smtClean="0"/>
              <a:pPr/>
              <a:t>12-11-2015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AE0C-23F6-47BC-8369-285481D77AB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67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54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280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694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6906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799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3421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174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123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6419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700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597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216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631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05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9052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912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027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254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1528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AE0C-23F6-47BC-8369-285481D77ABA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625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50766" y="1412776"/>
            <a:ext cx="4032448" cy="3096344"/>
          </a:xfrm>
        </p:spPr>
        <p:txBody>
          <a:bodyPr>
            <a:normAutofit/>
          </a:bodyPr>
          <a:lstStyle>
            <a:lvl1pPr algn="l">
              <a:defRPr sz="4000">
                <a:latin typeface="+mj-lt"/>
                <a:cs typeface="Tahoma" pitchFamily="34" charset="0"/>
              </a:defRPr>
            </a:lvl1pPr>
          </a:lstStyle>
          <a:p>
            <a:r>
              <a:rPr lang="en-GB" noProof="0" dirty="0" smtClean="0"/>
              <a:t>Click to add title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1403648" y="5157192"/>
            <a:ext cx="7561262" cy="864096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pPr lvl="0"/>
            <a:r>
              <a:rPr lang="en-GB" noProof="0" dirty="0" smtClean="0"/>
              <a:t>&lt; Click here to edit 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67544" y="1124744"/>
            <a:ext cx="842493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4" hasCustomPrompt="1"/>
          </p:nvPr>
        </p:nvSpPr>
        <p:spPr>
          <a:xfrm>
            <a:off x="467544" y="1124744"/>
            <a:ext cx="4141960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12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5" hasCustomPrompt="1"/>
          </p:nvPr>
        </p:nvSpPr>
        <p:spPr>
          <a:xfrm>
            <a:off x="4788024" y="1124744"/>
            <a:ext cx="410445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67544" y="1124744"/>
            <a:ext cx="842493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4" hasCustomPrompt="1"/>
          </p:nvPr>
        </p:nvSpPr>
        <p:spPr>
          <a:xfrm>
            <a:off x="467544" y="1124744"/>
            <a:ext cx="4141960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12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5" hasCustomPrompt="1"/>
          </p:nvPr>
        </p:nvSpPr>
        <p:spPr>
          <a:xfrm>
            <a:off x="4788024" y="1124744"/>
            <a:ext cx="410445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67544" y="1124744"/>
            <a:ext cx="842493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4" hasCustomPrompt="1"/>
          </p:nvPr>
        </p:nvSpPr>
        <p:spPr>
          <a:xfrm>
            <a:off x="467544" y="1124744"/>
            <a:ext cx="4141960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12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5" hasCustomPrompt="1"/>
          </p:nvPr>
        </p:nvSpPr>
        <p:spPr>
          <a:xfrm>
            <a:off x="4788024" y="1124744"/>
            <a:ext cx="410445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GB" noProof="0" dirty="0" smtClean="0"/>
              <a:t>Click to add title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3" hasCustomPrompt="1"/>
          </p:nvPr>
        </p:nvSpPr>
        <p:spPr>
          <a:xfrm>
            <a:off x="179512" y="1124744"/>
            <a:ext cx="1440160" cy="532859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000" baseline="0">
                <a:solidFill>
                  <a:schemeClr val="bg1"/>
                </a:solidFill>
                <a:latin typeface="Verdana" pitchFamily="34" charset="0"/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0"/>
            <a:endParaRPr lang="nl-NL" dirty="0" smtClean="0"/>
          </a:p>
          <a:p>
            <a:pPr lvl="0"/>
            <a:endParaRPr lang="nl-NL" dirty="0" smtClean="0"/>
          </a:p>
          <a:p>
            <a:pPr lvl="0"/>
            <a:endParaRPr lang="nl-NL" dirty="0" smtClean="0"/>
          </a:p>
          <a:p>
            <a:pPr lvl="0"/>
            <a:endParaRPr lang="nl-NL" dirty="0" smtClean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051720" y="1124744"/>
            <a:ext cx="6840760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67544" y="1124744"/>
            <a:ext cx="842493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4" hasCustomPrompt="1"/>
          </p:nvPr>
        </p:nvSpPr>
        <p:spPr>
          <a:xfrm>
            <a:off x="467544" y="1124744"/>
            <a:ext cx="4141960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12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5" hasCustomPrompt="1"/>
          </p:nvPr>
        </p:nvSpPr>
        <p:spPr>
          <a:xfrm>
            <a:off x="4788024" y="1124744"/>
            <a:ext cx="410445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67544" y="1124744"/>
            <a:ext cx="842493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467544" y="188640"/>
            <a:ext cx="84249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4" hasCustomPrompt="1"/>
          </p:nvPr>
        </p:nvSpPr>
        <p:spPr>
          <a:xfrm>
            <a:off x="467544" y="1124744"/>
            <a:ext cx="4141960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12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467544" y="188640"/>
            <a:ext cx="84249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5" hasCustomPrompt="1"/>
          </p:nvPr>
        </p:nvSpPr>
        <p:spPr>
          <a:xfrm>
            <a:off x="4788024" y="1124744"/>
            <a:ext cx="4104456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 marL="361950" indent="-180975"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 marL="534988" indent="-173038"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467544" y="188640"/>
            <a:ext cx="84249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sz="half" idx="13" hasCustomPrompt="1"/>
          </p:nvPr>
        </p:nvSpPr>
        <p:spPr>
          <a:xfrm>
            <a:off x="179512" y="1124744"/>
            <a:ext cx="1440160" cy="532859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000" baseline="0">
                <a:solidFill>
                  <a:schemeClr val="bg1"/>
                </a:solidFill>
                <a:latin typeface="Verdana" pitchFamily="34" charset="0"/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0"/>
            <a:endParaRPr lang="nl-NL" dirty="0" smtClean="0"/>
          </a:p>
          <a:p>
            <a:pPr lvl="0"/>
            <a:endParaRPr lang="nl-NL" dirty="0" smtClean="0"/>
          </a:p>
          <a:p>
            <a:pPr lvl="0"/>
            <a:endParaRPr lang="nl-NL" dirty="0" smtClean="0"/>
          </a:p>
          <a:p>
            <a:pPr lvl="0"/>
            <a:endParaRPr lang="nl-NL" dirty="0" smtClean="0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051720" y="1124744"/>
            <a:ext cx="3312368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6" hasCustomPrompt="1"/>
          </p:nvPr>
        </p:nvSpPr>
        <p:spPr>
          <a:xfrm>
            <a:off x="5580112" y="1124744"/>
            <a:ext cx="3312368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3" hasCustomPrompt="1"/>
          </p:nvPr>
        </p:nvSpPr>
        <p:spPr>
          <a:xfrm>
            <a:off x="179512" y="1124744"/>
            <a:ext cx="1440160" cy="532859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000" baseline="0">
                <a:solidFill>
                  <a:schemeClr val="bg1"/>
                </a:solidFill>
                <a:latin typeface="Verdana" pitchFamily="34" charset="0"/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0"/>
            <a:endParaRPr lang="nl-NL" dirty="0" smtClean="0"/>
          </a:p>
          <a:p>
            <a:pPr lvl="0"/>
            <a:endParaRPr lang="nl-NL" dirty="0" smtClean="0"/>
          </a:p>
          <a:p>
            <a:pPr lvl="0"/>
            <a:endParaRPr lang="nl-NL" dirty="0" smtClean="0"/>
          </a:p>
          <a:p>
            <a:pPr lvl="0"/>
            <a:endParaRPr lang="nl-NL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3" hasCustomPrompt="1"/>
          </p:nvPr>
        </p:nvSpPr>
        <p:spPr>
          <a:xfrm>
            <a:off x="179512" y="1124744"/>
            <a:ext cx="1440160" cy="532859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000" baseline="0">
                <a:solidFill>
                  <a:schemeClr val="bg1"/>
                </a:solidFill>
                <a:latin typeface="Verdana" pitchFamily="34" charset="0"/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0"/>
            <a:endParaRPr lang="nl-NL" dirty="0" smtClean="0"/>
          </a:p>
          <a:p>
            <a:pPr lvl="0"/>
            <a:endParaRPr lang="nl-NL" dirty="0" smtClean="0"/>
          </a:p>
          <a:p>
            <a:pPr lvl="0"/>
            <a:endParaRPr lang="nl-NL" dirty="0" smtClean="0"/>
          </a:p>
          <a:p>
            <a:pPr lvl="0"/>
            <a:endParaRPr lang="nl-NL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GB" noProof="0" dirty="0" smtClean="0"/>
              <a:t>Click to add title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3" hasCustomPrompt="1"/>
          </p:nvPr>
        </p:nvSpPr>
        <p:spPr>
          <a:xfrm>
            <a:off x="179512" y="1124744"/>
            <a:ext cx="1440160" cy="532859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000" baseline="0">
                <a:solidFill>
                  <a:srgbClr val="E2007A"/>
                </a:solidFill>
                <a:latin typeface="Verdana" pitchFamily="34" charset="0"/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0"/>
            <a:endParaRPr lang="nl-NL" dirty="0" smtClean="0"/>
          </a:p>
          <a:p>
            <a:pPr lvl="0"/>
            <a:endParaRPr lang="nl-NL" dirty="0" smtClean="0"/>
          </a:p>
          <a:p>
            <a:pPr lvl="0"/>
            <a:endParaRPr lang="nl-NL" dirty="0" smtClean="0"/>
          </a:p>
          <a:p>
            <a:pPr lvl="0"/>
            <a:endParaRPr lang="nl-NL" dirty="0" smtClean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051720" y="1124744"/>
            <a:ext cx="6840760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sz="half" idx="13" hasCustomPrompt="1"/>
          </p:nvPr>
        </p:nvSpPr>
        <p:spPr>
          <a:xfrm>
            <a:off x="179512" y="1124744"/>
            <a:ext cx="1440160" cy="532859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000" baseline="0">
                <a:solidFill>
                  <a:srgbClr val="E2007A"/>
                </a:solidFill>
                <a:latin typeface="Verdana" pitchFamily="34" charset="0"/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0"/>
            <a:endParaRPr lang="nl-NL" dirty="0" smtClean="0"/>
          </a:p>
          <a:p>
            <a:pPr lvl="0"/>
            <a:endParaRPr lang="nl-NL" dirty="0" smtClean="0"/>
          </a:p>
          <a:p>
            <a:pPr lvl="0"/>
            <a:endParaRPr lang="nl-NL" dirty="0" smtClean="0"/>
          </a:p>
          <a:p>
            <a:pPr lvl="0"/>
            <a:endParaRPr lang="nl-NL" dirty="0" smtClean="0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051720" y="1124744"/>
            <a:ext cx="3312368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6" hasCustomPrompt="1"/>
          </p:nvPr>
        </p:nvSpPr>
        <p:spPr>
          <a:xfrm>
            <a:off x="5580112" y="1124744"/>
            <a:ext cx="3312368" cy="5328592"/>
          </a:xfrm>
          <a:prstGeom prst="rect">
            <a:avLst/>
          </a:prstGeom>
        </p:spPr>
        <p:txBody>
          <a:bodyPr/>
          <a:lstStyle>
            <a:lvl1pPr>
              <a:buClr>
                <a:srgbClr val="E2007A"/>
              </a:buClr>
              <a:buFont typeface="Verdana" pitchFamily="34" charset="0"/>
              <a:buChar char="●"/>
              <a:defRPr sz="2000">
                <a:latin typeface="Verdana" pitchFamily="34" charset="0"/>
              </a:defRPr>
            </a:lvl1pPr>
            <a:lvl2pPr>
              <a:buClr>
                <a:srgbClr val="E2007A"/>
              </a:buClr>
              <a:buFont typeface="Courier New" pitchFamily="49" charset="0"/>
              <a:buChar char="o"/>
              <a:defRPr sz="1800">
                <a:latin typeface="Verdana" pitchFamily="34" charset="0"/>
              </a:defRPr>
            </a:lvl2pPr>
            <a:lvl3pPr>
              <a:buClr>
                <a:srgbClr val="E2007A"/>
              </a:buClr>
              <a:buFont typeface="Arial" pitchFamily="34" charset="0"/>
              <a:buChar char="•"/>
              <a:defRPr sz="1600">
                <a:latin typeface="Verdana" pitchFamily="34" charset="0"/>
              </a:defRPr>
            </a:lvl3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3" hasCustomPrompt="1"/>
          </p:nvPr>
        </p:nvSpPr>
        <p:spPr>
          <a:xfrm>
            <a:off x="179512" y="1124744"/>
            <a:ext cx="1440160" cy="532859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000" baseline="0">
                <a:solidFill>
                  <a:srgbClr val="E2007A"/>
                </a:solidFill>
                <a:latin typeface="Verdana" pitchFamily="34" charset="0"/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0"/>
            <a:endParaRPr lang="nl-NL" dirty="0" smtClean="0"/>
          </a:p>
          <a:p>
            <a:pPr lvl="0"/>
            <a:endParaRPr lang="nl-NL" dirty="0" smtClean="0"/>
          </a:p>
          <a:p>
            <a:pPr lvl="0"/>
            <a:endParaRPr lang="nl-NL" dirty="0" smtClean="0"/>
          </a:p>
          <a:p>
            <a:pPr lvl="0"/>
            <a:endParaRPr lang="nl-NL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7924376-F34B-4DC8-8FC7-F05D3501BDD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3" hasCustomPrompt="1"/>
          </p:nvPr>
        </p:nvSpPr>
        <p:spPr>
          <a:xfrm>
            <a:off x="179512" y="1124744"/>
            <a:ext cx="1440160" cy="532859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000" baseline="0">
                <a:solidFill>
                  <a:srgbClr val="E2007A"/>
                </a:solidFill>
                <a:latin typeface="Verdana" pitchFamily="34" charset="0"/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0"/>
            <a:endParaRPr lang="nl-NL" dirty="0" smtClean="0"/>
          </a:p>
          <a:p>
            <a:pPr lvl="0"/>
            <a:endParaRPr lang="nl-NL" dirty="0" smtClean="0"/>
          </a:p>
          <a:p>
            <a:pPr lvl="0"/>
            <a:endParaRPr lang="nl-NL" dirty="0" smtClean="0"/>
          </a:p>
          <a:p>
            <a:pPr lvl="0"/>
            <a:endParaRPr lang="nl-NL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e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jpe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jpe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03648" y="5157192"/>
            <a:ext cx="6912768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 dirty="0" smtClean="0"/>
              <a:t>&lt; Click here to edit &gt;</a:t>
            </a:r>
          </a:p>
        </p:txBody>
      </p:sp>
      <p:sp>
        <p:nvSpPr>
          <p:cNvPr id="8" name="Tijdelijke aanduiding voor tekst 2"/>
          <p:cNvSpPr txBox="1">
            <a:spLocks/>
          </p:cNvSpPr>
          <p:nvPr/>
        </p:nvSpPr>
        <p:spPr>
          <a:xfrm>
            <a:off x="179512" y="5157192"/>
            <a:ext cx="1359768" cy="968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2007A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Occasion: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2007A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Date: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2007A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Present: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2007A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Classification</a:t>
            </a:r>
            <a:r>
              <a:rPr kumimoji="0" lang="nl-NL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2007A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: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4A91"/>
          </a:solidFill>
          <a:effectLst>
            <a:outerShdw blurRad="50800" dist="38100" dir="2700000" algn="tl" rotWithShape="0">
              <a:srgbClr val="004A91">
                <a:alpha val="50000"/>
              </a:srgbClr>
            </a:outerShdw>
          </a:effectLst>
          <a:latin typeface="Verdan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100" b="1" kern="1200" baseline="0">
          <a:solidFill>
            <a:srgbClr val="000000"/>
          </a:solidFill>
          <a:latin typeface="Verdan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8487072" y="6448251"/>
            <a:ext cx="621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E2007A"/>
                </a:solidFill>
                <a:latin typeface="Verdana" pitchFamily="34" charset="0"/>
              </a:defRPr>
            </a:lvl1pPr>
          </a:lstStyle>
          <a:p>
            <a:fld id="{1B703299-CAEC-4BBE-A725-3669FD13604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179512" y="980728"/>
            <a:ext cx="1440160" cy="547260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 sz="1600" baseline="0">
                <a:solidFill>
                  <a:schemeClr val="bg1"/>
                </a:solidFill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3" r:id="rId3"/>
    <p:sldLayoutId id="2147483668" r:id="rId4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200" b="1" kern="1200">
          <a:solidFill>
            <a:srgbClr val="004A91"/>
          </a:solidFill>
          <a:latin typeface="Verdan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8487072" y="6448251"/>
            <a:ext cx="621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E2007A"/>
                </a:solidFill>
                <a:latin typeface="Verdana" pitchFamily="34" charset="0"/>
              </a:defRPr>
            </a:lvl1pPr>
          </a:lstStyle>
          <a:p>
            <a:fld id="{1B703299-CAEC-4BBE-A725-3669FD13604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179512" y="980728"/>
            <a:ext cx="1440160" cy="547260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 sz="1600" baseline="0">
                <a:solidFill>
                  <a:schemeClr val="bg1"/>
                </a:solidFill>
              </a:defRPr>
            </a:lvl1pPr>
            <a:lvl2pPr>
              <a:buFont typeface="Arial" pitchFamily="34" charset="0"/>
              <a:buNone/>
              <a:defRPr sz="1800"/>
            </a:lvl2pPr>
            <a:lvl3pPr>
              <a:buFont typeface="Arial" pitchFamily="34" charset="0"/>
              <a:buNone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22" r:id="rId3"/>
    <p:sldLayoutId id="2147483723" r:id="rId4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200" b="1" kern="1200">
          <a:solidFill>
            <a:srgbClr val="004A91"/>
          </a:solidFill>
          <a:latin typeface="Verdan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8487072" y="6448251"/>
            <a:ext cx="621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E2007A"/>
                </a:solidFill>
              </a:defRPr>
            </a:lvl1pPr>
          </a:lstStyle>
          <a:p>
            <a:fld id="{1B703299-CAEC-4BBE-A725-3669FD13604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200" b="1" kern="1200">
          <a:solidFill>
            <a:srgbClr val="004A91"/>
          </a:solidFill>
          <a:latin typeface="Verdan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8487072" y="6448251"/>
            <a:ext cx="621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E2007A"/>
                </a:solidFill>
                <a:latin typeface="Verdana" pitchFamily="34" charset="0"/>
              </a:defRPr>
            </a:lvl1pPr>
          </a:lstStyle>
          <a:p>
            <a:fld id="{1B703299-CAEC-4BBE-A725-3669FD13604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26" r:id="rId3"/>
    <p:sldLayoutId id="2147483727" r:id="rId4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200" b="1" kern="1200">
          <a:solidFill>
            <a:srgbClr val="004A91"/>
          </a:solidFill>
          <a:latin typeface="Verdan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8487072" y="6448251"/>
            <a:ext cx="621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E2007A"/>
                </a:solidFill>
                <a:latin typeface="Verdana" pitchFamily="34" charset="0"/>
              </a:defRPr>
            </a:lvl1pPr>
          </a:lstStyle>
          <a:p>
            <a:fld id="{1B703299-CAEC-4BBE-A725-3669FD13604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30" r:id="rId3"/>
    <p:sldLayoutId id="2147483731" r:id="rId4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200" b="1" kern="1200">
          <a:solidFill>
            <a:srgbClr val="004A91"/>
          </a:solidFill>
          <a:latin typeface="Verdan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8487072" y="6448251"/>
            <a:ext cx="621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E2007A"/>
                </a:solidFill>
                <a:latin typeface="Verdana" pitchFamily="34" charset="0"/>
              </a:defRPr>
            </a:lvl1pPr>
          </a:lstStyle>
          <a:p>
            <a:fld id="{1B703299-CAEC-4BBE-A725-3669FD13604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8407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34" r:id="rId3"/>
    <p:sldLayoutId id="2147483735" r:id="rId4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200" b="1" kern="1200">
          <a:solidFill>
            <a:srgbClr val="004A91"/>
          </a:solidFill>
          <a:latin typeface="Verdan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5130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8487072" y="6448251"/>
            <a:ext cx="621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E2007A"/>
                </a:solidFill>
                <a:latin typeface="Verdana" pitchFamily="34" charset="0"/>
              </a:defRPr>
            </a:lvl1pPr>
          </a:lstStyle>
          <a:p>
            <a:fld id="{1B703299-CAEC-4BBE-A725-3669FD13604A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38" r:id="rId3"/>
    <p:sldLayoutId id="2147483739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rgbClr val="004A91"/>
          </a:solidFill>
          <a:latin typeface="Verdan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 baseline="0">
          <a:solidFill>
            <a:srgbClr val="004A9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ee341002(v=vs.100)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vstudio/bb397536(v=vs.100)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50766" y="1412776"/>
            <a:ext cx="8693234" cy="3096344"/>
          </a:xfrm>
        </p:spPr>
        <p:txBody>
          <a:bodyPr/>
          <a:lstStyle/>
          <a:p>
            <a:r>
              <a:rPr lang="nl-NL" sz="3600" dirty="0">
                <a:latin typeface="Verdana"/>
              </a:rPr>
              <a:t>Microsoft Ajax</a:t>
            </a:r>
            <a:r>
              <a:rPr lang="ro-RO" sz="3600" dirty="0">
                <a:latin typeface="Verdana"/>
              </a:rPr>
              <a:t/>
            </a:r>
            <a:br>
              <a:rPr lang="ro-RO" sz="3600" dirty="0">
                <a:latin typeface="Verdana"/>
              </a:rPr>
            </a:br>
            <a:r>
              <a:rPr lang="nl-NL" sz="3600" dirty="0">
                <a:latin typeface="Verdana"/>
              </a:rPr>
              <a:t>WebForms frontend core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Yonder .NET Cluster presentation</a:t>
            </a:r>
            <a:endParaRPr lang="ro-RO" dirty="0"/>
          </a:p>
          <a:p>
            <a:r>
              <a:rPr lang="nl-NL" dirty="0"/>
              <a:t>12.11.2015</a:t>
            </a:r>
          </a:p>
          <a:p>
            <a:r>
              <a:rPr lang="nl-NL" dirty="0"/>
              <a:t>Alexandra Cri</a:t>
            </a:r>
            <a:r>
              <a:rPr lang="nl-NL" dirty="0">
                <a:latin typeface="Verdana" charset="0"/>
              </a:rPr>
              <a:t>ș</a:t>
            </a:r>
            <a:r>
              <a:rPr lang="nl-NL" dirty="0"/>
              <a:t>an &amp; R</a:t>
            </a:r>
            <a:r>
              <a:rPr lang="nl-NL" dirty="0">
                <a:latin typeface="Verdana" charset="0"/>
              </a:rPr>
              <a:t>ă</a:t>
            </a:r>
            <a:r>
              <a:rPr lang="nl-NL" dirty="0"/>
              <a:t>zvan Dragomir</a:t>
            </a:r>
          </a:p>
          <a:p>
            <a:r>
              <a:rPr lang="nl-NL" dirty="0"/>
              <a:t>Internal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JavaScriptSerializer</a:t>
            </a:r>
            <a:r>
              <a:rPr lang="ro-RO" dirty="0">
                <a:solidFill>
                  <a:srgbClr val="000000"/>
                </a:solidFill>
                <a:latin typeface="Calibri" charset="0"/>
              </a:rPr>
              <a:t>: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serialize, deserialize</a:t>
            </a:r>
          </a:p>
          <a:p>
            <a:endParaRPr lang="ro-RO" dirty="0"/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AJAX namespaces - Sys.Serialization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4294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AuthenticationService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login, logout, isLoggedIn</a:t>
            </a:r>
            <a:r>
              <a:rPr lang="ro-RO" b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ProfileService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load, save, properties</a:t>
            </a:r>
            <a:r>
              <a:rPr lang="ro-RO" b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RoleService</a:t>
            </a:r>
            <a:r>
              <a:rPr lang="ro-RO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load, IsUserInRole, roles</a:t>
            </a:r>
          </a:p>
          <a:p>
            <a:endParaRPr lang="ro-RO" dirty="0"/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AJAX namespaces - Sys.Services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9213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PageRequestManager: handles UpdatePanel’s page events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beginRequest, endRequest, pageLoaded, pageLoading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abortPostback, isInPostBack</a:t>
            </a:r>
            <a:r>
              <a:rPr lang="ro-RO" b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All EventArgs classes to support those events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Eg: PageLoadedEventArgs</a:t>
            </a:r>
          </a:p>
          <a:p>
            <a:endParaRPr lang="ro-RO" dirty="0"/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AJAX namespaces - Sys.WebForms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5579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Control: inherits from Component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addCssClass, removeCssClass, toggleCssClass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id, element, parent properties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onBubbleEvent, raiseBubbleEvent</a:t>
            </a:r>
            <a:r>
              <a:rPr lang="ro-RO" b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Behavior: inherits from Component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DomElement: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getBounds, containsCssClass, ...</a:t>
            </a:r>
            <a:r>
              <a:rPr lang="ro-RO" b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DomEvent</a:t>
            </a:r>
            <a:r>
              <a:rPr lang="ro-RO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addHandler, addHandlers, clearHandlers, removeHandler,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preventDefault, preventPropagation, .. </a:t>
            </a:r>
          </a:p>
          <a:p>
            <a:endParaRPr lang="ro-RO" dirty="0"/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AJAX namespaces - Sys.UI - 1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310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latin typeface="Calibri" charset="0"/>
              </a:rPr>
              <a:t>Enums: 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Key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backspace, tab, space, enter ....</a:t>
            </a:r>
            <a:r>
              <a:rPr lang="ro-RO" b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MouseButton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leftButton, middleButton, rightButton</a:t>
            </a:r>
            <a:r>
              <a:rPr lang="ro-RO" b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VisibilityMode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hide, collapse</a:t>
            </a:r>
            <a:r>
              <a:rPr lang="ro-RO" b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latin typeface="Calibri" charset="0"/>
              </a:rPr>
              <a:t>Helper classes: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Bounds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Point</a:t>
            </a:r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AJAX namespaces - Sys.UI - 2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4688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4"/>
          </p:nvPr>
        </p:nvSpPr>
        <p:spPr>
          <a:xfrm>
            <a:off x="1834658" y="1448179"/>
            <a:ext cx="7557649" cy="5327650"/>
          </a:xfrm>
        </p:spPr>
        <p:txBody>
          <a:bodyPr anchor="t"/>
          <a:lstStyle/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latin typeface="Calibri" charset="0"/>
              </a:rPr>
              <a:t>Basics: 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registerClass(name, baseClass, interfaces)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registerInterface(name)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registerEnum(name, flags)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inheritance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calling base methods : callBaseMethod(thisObject, methodName, arguments)</a:t>
            </a:r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Demo part 1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0690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4"/>
          </p:nvPr>
        </p:nvSpPr>
        <p:spPr>
          <a:xfrm>
            <a:off x="1834658" y="1448179"/>
            <a:ext cx="7557649" cy="5327650"/>
          </a:xfrm>
        </p:spPr>
        <p:txBody>
          <a:bodyPr anchor="t"/>
          <a:lstStyle/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latin typeface="Calibri" charset="0"/>
              </a:rPr>
              <a:t>Instantiate UI controls  </a:t>
            </a:r>
          </a:p>
          <a:p>
            <a:r>
              <a:rPr lang="ro-RO" dirty="0">
                <a:solidFill>
                  <a:srgbClr val="000000"/>
                </a:solidFill>
                <a:latin typeface="Calibri" charset="0"/>
              </a:rPr>
              <a:t>from frontend  </a:t>
            </a:r>
          </a:p>
          <a:p>
            <a:r>
              <a:rPr lang="ro-RO" dirty="0">
                <a:solidFill>
                  <a:srgbClr val="000000"/>
                </a:solidFill>
                <a:latin typeface="Calibri" charset="0"/>
              </a:rPr>
              <a:t>from backend</a:t>
            </a:r>
          </a:p>
          <a:p>
            <a:endParaRPr lang="ro-RO" dirty="0"/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Demo part 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97228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4"/>
          </p:nvPr>
        </p:nvSpPr>
        <p:spPr>
          <a:xfrm>
            <a:off x="1834658" y="1448179"/>
            <a:ext cx="7557649" cy="5327650"/>
          </a:xfrm>
        </p:spPr>
        <p:txBody>
          <a:bodyPr anchor="t"/>
          <a:lstStyle/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latin typeface="Calibri" charset="0"/>
              </a:rPr>
              <a:t>Inheritance of UI controls  </a:t>
            </a:r>
          </a:p>
          <a:p>
            <a:r>
              <a:rPr lang="ro-RO" dirty="0">
                <a:solidFill>
                  <a:srgbClr val="000000"/>
                </a:solidFill>
                <a:latin typeface="Calibri" charset="0"/>
              </a:rPr>
              <a:t>adding event handlers</a:t>
            </a:r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Demo part 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3154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4"/>
          </p:nvPr>
        </p:nvSpPr>
        <p:spPr>
          <a:xfrm>
            <a:off x="1834658" y="1448179"/>
            <a:ext cx="7557649" cy="5327650"/>
          </a:xfrm>
        </p:spPr>
        <p:txBody>
          <a:bodyPr anchor="t"/>
          <a:lstStyle/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latin typeface="Calibri" charset="0"/>
              </a:rPr>
              <a:t>Extending server-controls   </a:t>
            </a:r>
          </a:p>
          <a:p>
            <a:r>
              <a:rPr lang="ro-RO" dirty="0">
                <a:solidFill>
                  <a:srgbClr val="000000"/>
                </a:solidFill>
                <a:latin typeface="Calibri" charset="0"/>
              </a:rPr>
              <a:t>implementing: 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IScriptControl 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IPostBackDataHandler 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IPostBackEventHandler  </a:t>
            </a:r>
          </a:p>
          <a:p>
            <a:r>
              <a:rPr lang="ro-RO" dirty="0">
                <a:solidFill>
                  <a:srgbClr val="000000"/>
                </a:solidFill>
                <a:latin typeface="Calibri" charset="0"/>
              </a:rPr>
              <a:t>using embedded web resources</a:t>
            </a:r>
          </a:p>
          <a:p>
            <a:endParaRPr lang="ro-RO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Demo part 4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4863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o-RO" dirty="0">
                <a:solidFill>
                  <a:srgbClr val="000000"/>
                </a:solidFill>
                <a:latin typeface="Calibri" charset="0"/>
              </a:rPr>
              <a:t>$create(type, properties*, events*, references*, element*) </a:t>
            </a:r>
            <a:endParaRPr lang="ro-RO" dirty="0">
              <a:solidFill>
                <a:srgbClr val="000000"/>
              </a:solidFill>
              <a:latin typeface="Calibri" charset="0"/>
            </a:endParaRPr>
          </a:p>
          <a:p>
            <a:r>
              <a:rPr lang="ro-RO" dirty="0">
                <a:solidFill>
                  <a:srgbClr val="000000"/>
                </a:solidFill>
                <a:latin typeface="Calibri" charset="0"/>
              </a:rPr>
              <a:t>$find(id, parent*) </a:t>
            </a:r>
          </a:p>
          <a:p>
            <a:r>
              <a:rPr lang="ro-RO" dirty="0">
                <a:solidFill>
                  <a:srgbClr val="000000"/>
                </a:solidFill>
                <a:latin typeface="Calibri" charset="0"/>
              </a:rPr>
              <a:t>$get(id, element)</a:t>
            </a:r>
          </a:p>
          <a:p>
            <a:r>
              <a:rPr lang="ro-RO" dirty="0">
                <a:solidFill>
                  <a:srgbClr val="000000"/>
                </a:solidFill>
                <a:latin typeface="Calibri" charset="0"/>
              </a:rPr>
              <a:t>$addHandlers(element, events, handlerOwner**, autoRemove*)</a:t>
            </a:r>
          </a:p>
          <a:p>
            <a:r>
              <a:rPr lang="ro-RO" dirty="0">
                <a:solidFill>
                  <a:srgbClr val="000000"/>
                </a:solidFill>
                <a:latin typeface="Calibri" charset="0"/>
              </a:rPr>
              <a:t>$addHandler(element, eventName, handler, autoRemove*) </a:t>
            </a:r>
          </a:p>
          <a:p>
            <a:r>
              <a:rPr lang="ro-RO" dirty="0">
                <a:solidFill>
                  <a:srgbClr val="000000"/>
                </a:solidFill>
                <a:latin typeface="Calibri" charset="0"/>
              </a:rPr>
              <a:t>$clearHandlers(element)</a:t>
            </a:r>
          </a:p>
          <a:p>
            <a:r>
              <a:rPr lang="ro-RO" dirty="0">
                <a:solidFill>
                  <a:srgbClr val="000000"/>
                </a:solidFill>
                <a:latin typeface="Calibri" charset="0"/>
              </a:rPr>
              <a:t>$removeHandler(element, eventName, handler)</a:t>
            </a:r>
          </a:p>
          <a:p>
            <a:endParaRPr lang="ro-RO" dirty="0"/>
          </a:p>
          <a:p>
            <a:endParaRPr lang="ro-RO" dirty="0"/>
          </a:p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latin typeface="Calibri"/>
              </a:rPr>
              <a:t>* optional parameters</a:t>
            </a:r>
          </a:p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latin typeface="Calibri"/>
              </a:rPr>
              <a:t>** handlerOwner - this object</a:t>
            </a:r>
          </a:p>
          <a:p>
            <a:endParaRPr lang="ro-RO" dirty="0"/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Recap - Shortcuts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5976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ro-RO" dirty="0">
                <a:latin typeface="Calibri" charset="0"/>
              </a:rPr>
              <a:t>What’s that?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charset="0"/>
              </a:rPr>
              <a:t>Is it being used by anyone? </a:t>
            </a:r>
            <a:endParaRPr lang="ro-RO" dirty="0">
              <a:latin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charset="0"/>
              </a:rPr>
              <a:t>What can I do with it? - theoretical presentation </a:t>
            </a:r>
            <a:endParaRPr lang="ro-RO" dirty="0">
              <a:latin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dirty="0">
                <a:latin typeface="Calibri" charset="0"/>
              </a:rPr>
              <a:t>Demo</a:t>
            </a:r>
          </a:p>
          <a:p>
            <a:endParaRPr lang="ro-RO" dirty="0"/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Verdana" charset="0"/>
              </a:rPr>
              <a:t>Agenda</a:t>
            </a:r>
            <a:r>
              <a:rPr lang="ro-RO" dirty="0">
                <a:solidFill>
                  <a:srgbClr val="000000"/>
                </a:solidFill>
                <a:latin typeface="Verdana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207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o-RO"/>
              <a:t>Be nice ! </a:t>
            </a:r>
            <a:endParaRPr lang="ro-RO" dirty="0"/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Questions ?</a:t>
            </a:r>
            <a:endParaRPr lang="ro-RO" dirty="0"/>
          </a:p>
        </p:txBody>
      </p:sp>
      <p:pic>
        <p:nvPicPr>
          <p:cNvPr id="5" name="Imagine 4" descr="Ask-The-Right-Questions-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888" y="1524667"/>
            <a:ext cx="4469899" cy="44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9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latin typeface="Verdana" charset="0"/>
              </a:rPr>
              <a:t>Microsoft AJAX </a:t>
            </a:r>
            <a:r>
              <a:rPr lang="en-US" dirty="0">
                <a:latin typeface="Verdana" charset="0"/>
                <a:hlinkClick r:id="rId3"/>
              </a:rPr>
              <a:t>(msdn)</a:t>
            </a:r>
            <a:endParaRPr lang="ro-RO" dirty="0">
              <a:latin typeface="Verdana" charset="0"/>
            </a:endParaRPr>
          </a:p>
          <a:p>
            <a:r>
              <a:rPr lang="en-US" dirty="0">
                <a:latin typeface="Verdana" charset="0"/>
              </a:rPr>
              <a:t>frontend framework of .NET WebForms</a:t>
            </a:r>
          </a:p>
          <a:p>
            <a:r>
              <a:rPr lang="en-US" dirty="0">
                <a:latin typeface="Verdana" charset="0"/>
              </a:rPr>
              <a:t>provides a way of adding rich user experience</a:t>
            </a:r>
          </a:p>
          <a:p>
            <a:r>
              <a:rPr lang="en-US" dirty="0">
                <a:latin typeface="Verdana" charset="0"/>
              </a:rPr>
              <a:t>compatible with all browsers</a:t>
            </a:r>
            <a:endParaRPr lang="ro-RO" dirty="0">
              <a:latin typeface="Verdana" charset="0"/>
            </a:endParaRPr>
          </a:p>
          <a:p>
            <a:r>
              <a:rPr lang="en-US" dirty="0">
                <a:latin typeface="Verdana" charset="0"/>
              </a:rPr>
              <a:t>to enable it you just have to add a ScriptManager to the page</a:t>
            </a:r>
            <a:endParaRPr lang="ro-RO" dirty="0">
              <a:latin typeface="Verdana" charset="0"/>
            </a:endParaRPr>
          </a:p>
          <a:p>
            <a:r>
              <a:rPr lang="en-US" dirty="0">
                <a:latin typeface="Verdana" charset="0"/>
              </a:rPr>
              <a:t>it is not based on JQuery</a:t>
            </a:r>
            <a:endParaRPr lang="ro-RO" dirty="0">
              <a:latin typeface="Verdana" charset="0"/>
            </a:endParaRPr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Verdana" charset="0"/>
              </a:rPr>
              <a:t>What's that ?</a:t>
            </a:r>
          </a:p>
        </p:txBody>
      </p:sp>
    </p:spTree>
    <p:extLst>
      <p:ext uri="{BB962C8B-B14F-4D97-AF65-F5344CB8AC3E}">
        <p14:creationId xmlns:p14="http://schemas.microsoft.com/office/powerpoint/2010/main" val="84820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o-RO" dirty="0">
                <a:latin typeface="Verdana" charset="0"/>
              </a:rPr>
              <a:t>Currently :</a:t>
            </a:r>
            <a:r>
              <a:rPr lang="ro-RO" dirty="0">
                <a:solidFill>
                  <a:srgbClr val="1F497D"/>
                </a:solidFill>
                <a:latin typeface="Verdana" charset="0"/>
              </a:rPr>
              <a:t> </a:t>
            </a:r>
          </a:p>
          <a:p>
            <a:r>
              <a:rPr lang="ro-RO" dirty="0">
                <a:latin typeface="Verdana" charset="0"/>
              </a:rPr>
              <a:t>WebForms UI core </a:t>
            </a:r>
          </a:p>
          <a:p>
            <a:r>
              <a:rPr lang="ro-RO" dirty="0">
                <a:latin typeface="Verdana" charset="0"/>
              </a:rPr>
              <a:t>AJAX control toolkit </a:t>
            </a:r>
          </a:p>
          <a:p>
            <a:r>
              <a:rPr lang="ro-RO" dirty="0">
                <a:latin typeface="Verdana" charset="0"/>
              </a:rPr>
              <a:t>Telerik </a:t>
            </a:r>
          </a:p>
          <a:p>
            <a:r>
              <a:rPr lang="ro-RO" dirty="0">
                <a:latin typeface="Verdana" charset="0"/>
              </a:rPr>
              <a:t>aDAM :) </a:t>
            </a:r>
          </a:p>
          <a:p>
            <a:pPr marL="0" indent="0">
              <a:buNone/>
            </a:pPr>
            <a:endParaRPr lang="ro-RO" dirty="0">
              <a:latin typeface="Verdana" charset="0"/>
            </a:endParaRPr>
          </a:p>
          <a:p>
            <a:pPr marL="0" indent="0">
              <a:buNone/>
            </a:pPr>
            <a:endParaRPr lang="ro-RO" dirty="0">
              <a:latin typeface="Verdana" charset="0"/>
            </a:endParaRPr>
          </a:p>
          <a:p>
            <a:pPr marL="0" indent="0">
              <a:buNone/>
            </a:pPr>
            <a:r>
              <a:rPr lang="ro-RO" dirty="0">
                <a:latin typeface="Verdana" charset="0"/>
              </a:rPr>
              <a:t>Maybe in the future :</a:t>
            </a:r>
            <a:r>
              <a:rPr lang="ro-RO" dirty="0">
                <a:solidFill>
                  <a:srgbClr val="1F497D"/>
                </a:solidFill>
                <a:latin typeface="Verdana" charset="0"/>
              </a:rPr>
              <a:t> </a:t>
            </a:r>
          </a:p>
          <a:p>
            <a:r>
              <a:rPr lang="ro-RO" dirty="0">
                <a:latin typeface="Verdana" charset="0"/>
              </a:rPr>
              <a:t>BinckBank :P</a:t>
            </a:r>
          </a:p>
          <a:p>
            <a:endParaRPr lang="ro-RO" dirty="0"/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Is it being used by anyone?</a:t>
            </a:r>
            <a:endParaRPr lang="ro-RO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61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o-RO" dirty="0">
                <a:latin typeface="Verdana" charset="0"/>
              </a:rPr>
              <a:t>Namespaces: system for backend, sys for frontend  </a:t>
            </a:r>
          </a:p>
          <a:p>
            <a:r>
              <a:rPr lang="ro-RO" dirty="0">
                <a:latin typeface="Verdana" charset="0"/>
              </a:rPr>
              <a:t>Namespaces: </a:t>
            </a:r>
            <a:r>
              <a:rPr lang="ro-RO" dirty="0">
                <a:latin typeface="Verdana" charset="0"/>
                <a:hlinkClick r:id="rId3"/>
              </a:rPr>
              <a:t>(msdn)</a:t>
            </a:r>
            <a:r>
              <a:rPr lang="ro-RO" dirty="0">
                <a:latin typeface="Verdana" charset="0"/>
              </a:rPr>
              <a:t>  </a:t>
            </a:r>
          </a:p>
          <a:p>
            <a:pPr lvl="1"/>
            <a:r>
              <a:rPr lang="ro-RO" dirty="0">
                <a:latin typeface="Verdana" charset="0"/>
              </a:rPr>
              <a:t>Global  </a:t>
            </a:r>
          </a:p>
          <a:p>
            <a:pPr lvl="1"/>
            <a:r>
              <a:rPr lang="ro-RO" dirty="0">
                <a:latin typeface="Verdana" charset="0"/>
              </a:rPr>
              <a:t>Sys  </a:t>
            </a:r>
          </a:p>
          <a:p>
            <a:pPr lvl="1"/>
            <a:r>
              <a:rPr lang="ro-RO" dirty="0">
                <a:latin typeface="Verdana" charset="0"/>
              </a:rPr>
              <a:t>Sys.Net  </a:t>
            </a:r>
          </a:p>
          <a:p>
            <a:pPr lvl="1"/>
            <a:r>
              <a:rPr lang="ro-RO" dirty="0">
                <a:latin typeface="Verdana" charset="0"/>
              </a:rPr>
              <a:t>Sys.Serialization  </a:t>
            </a:r>
          </a:p>
          <a:p>
            <a:pPr lvl="1"/>
            <a:r>
              <a:rPr lang="ro-RO" dirty="0">
                <a:latin typeface="Verdana" charset="0"/>
              </a:rPr>
              <a:t>Sys.Services  </a:t>
            </a:r>
          </a:p>
          <a:p>
            <a:pPr lvl="1"/>
            <a:r>
              <a:rPr lang="ro-RO" dirty="0">
                <a:latin typeface="Verdana" charset="0"/>
              </a:rPr>
              <a:t>Sys.UI  </a:t>
            </a:r>
          </a:p>
          <a:p>
            <a:pPr lvl="1"/>
            <a:r>
              <a:rPr lang="ro-RO" dirty="0">
                <a:latin typeface="Verdana" charset="0"/>
              </a:rPr>
              <a:t>Sys.WebForms</a:t>
            </a:r>
            <a:endParaRPr lang="ro-RO" dirty="0">
              <a:solidFill>
                <a:srgbClr val="1F497D"/>
              </a:solidFill>
              <a:latin typeface="Verdana" charset="0"/>
            </a:endParaRPr>
          </a:p>
          <a:p>
            <a:endParaRPr lang="ro-RO" dirty="0">
              <a:latin typeface="Verdana" charset="0"/>
            </a:endParaRPr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1605352" y="188913"/>
            <a:ext cx="7287823" cy="576262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Verdana" charset="0"/>
              </a:rPr>
              <a:t>What can I do with it? - theoretical presentation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 </a:t>
            </a:r>
            <a:endParaRPr lang="ro-RO" dirty="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6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latin typeface="Calibri" charset="0"/>
              </a:rPr>
              <a:t>Extensions for JavaScript types for making them familiar to .NET developers. </a:t>
            </a:r>
          </a:p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latin typeface="Calibri" charset="0"/>
              </a:rPr>
              <a:t>Examples: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Array</a:t>
            </a:r>
            <a:r>
              <a:rPr lang="ro-RO" dirty="0">
                <a:solidFill>
                  <a:srgbClr val="000000"/>
                </a:solidFill>
                <a:latin typeface="Calibri" charset="0"/>
              </a:rPr>
              <a:t>: add, addRange, clear, clone, contains, enqueue, dequeue, indexOf, insert, parse, remove, removeAt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Number</a:t>
            </a:r>
            <a:r>
              <a:rPr lang="ro-RO" dirty="0">
                <a:solidFill>
                  <a:srgbClr val="000000"/>
                </a:solidFill>
                <a:latin typeface="Calibri" charset="0"/>
              </a:rPr>
              <a:t>: parseInvariant, parseLocale, format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Date</a:t>
            </a:r>
            <a:r>
              <a:rPr lang="ro-RO" dirty="0">
                <a:solidFill>
                  <a:srgbClr val="000000"/>
                </a:solidFill>
                <a:latin typeface="Calibri" charset="0"/>
              </a:rPr>
              <a:t>: format, localeFormat, parseLocale, parseInvariant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String</a:t>
            </a:r>
            <a:r>
              <a:rPr lang="ro-RO" dirty="0">
                <a:solidFill>
                  <a:srgbClr val="000000"/>
                </a:solidFill>
                <a:latin typeface="Calibri" charset="0"/>
              </a:rPr>
              <a:t>: format, localeFormat, startsWith, endsWith, trim, trimStart, trimEnd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Object</a:t>
            </a:r>
            <a:r>
              <a:rPr lang="ro-RO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ro-RO" b="1" dirty="0">
                <a:solidFill>
                  <a:srgbClr val="000000"/>
                </a:solidFill>
                <a:latin typeface="Calibri" charset="0"/>
              </a:rPr>
              <a:t>Function</a:t>
            </a:r>
            <a:r>
              <a:rPr lang="ro-RO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ro-RO" b="1" dirty="0">
                <a:solidFill>
                  <a:srgbClr val="000000"/>
                </a:solidFill>
                <a:latin typeface="Calibri" charset="0"/>
              </a:rPr>
              <a:t>Boolean</a:t>
            </a:r>
            <a:r>
              <a:rPr lang="ro-RO" dirty="0">
                <a:solidFill>
                  <a:srgbClr val="000000"/>
                </a:solidFill>
                <a:latin typeface="Calibri" charset="0"/>
              </a:rPr>
              <a:t>, ...</a:t>
            </a:r>
          </a:p>
          <a:p>
            <a:endParaRPr lang="ro-RO" dirty="0"/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AJAX namespaces - Global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4730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latin typeface="Calibri" charset="0"/>
              </a:rPr>
              <a:t>Fundamental classes: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Application</a:t>
            </a:r>
            <a:r>
              <a:rPr lang="ro-RO" dirty="0">
                <a:solidFill>
                  <a:srgbClr val="000000"/>
                </a:solidFill>
                <a:latin typeface="Calibri" charset="0"/>
              </a:rPr>
              <a:t>: 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add_init, add_load, add_navigate, add_unload, 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addComponent, getComponents, findComponent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Browser</a:t>
            </a:r>
            <a:r>
              <a:rPr lang="ro-RO" dirty="0">
                <a:solidFill>
                  <a:srgbClr val="000000"/>
                </a:solidFill>
                <a:latin typeface="Calibri" charset="0"/>
              </a:rPr>
              <a:t>: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agent, name, version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CultureInfo</a:t>
            </a:r>
            <a:r>
              <a:rPr lang="ro-RO" dirty="0">
                <a:solidFill>
                  <a:srgbClr val="000000"/>
                </a:solidFill>
                <a:latin typeface="Calibri" charset="0"/>
              </a:rPr>
              <a:t>: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CurrentCulture, InvariantCulture, numberFormat, dateTimeFormat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Debug</a:t>
            </a:r>
            <a:r>
              <a:rPr lang="ro-RO" dirty="0">
                <a:solidFill>
                  <a:srgbClr val="000000"/>
                </a:solidFill>
                <a:latin typeface="Calibri" charset="0"/>
              </a:rPr>
              <a:t>: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assert, fail, trace, traceDump, clearTrace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Observer</a:t>
            </a:r>
            <a:r>
              <a:rPr lang="ro-RO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addEventHander, removeEventHandler, raiseEvent, makeObservable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StringBuilder </a:t>
            </a:r>
            <a:endParaRPr lang="ro-RO" dirty="0">
              <a:solidFill>
                <a:srgbClr val="000000"/>
              </a:solidFill>
              <a:latin typeface="Calibri" charset="0"/>
            </a:endParaRPr>
          </a:p>
          <a:p>
            <a:pPr lvl="1"/>
            <a:r>
              <a:rPr lang="ro-RO" b="1" dirty="0">
                <a:solidFill>
                  <a:srgbClr val="000000"/>
                </a:solidFill>
                <a:latin typeface="Calibri" charset="0"/>
              </a:rPr>
              <a:t>append</a:t>
            </a:r>
            <a:r>
              <a:rPr lang="ro-RO" dirty="0">
                <a:solidFill>
                  <a:srgbClr val="000000"/>
                </a:solidFill>
                <a:latin typeface="Calibri" charset="0"/>
              </a:rPr>
              <a:t>, appendLine, clear, toString </a:t>
            </a:r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AJAX namespaces - Sys - 1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9163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IDisposable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dispose method</a:t>
            </a:r>
            <a:r>
              <a:rPr lang="ro-RO" b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INotifyDisposing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disposing event</a:t>
            </a:r>
            <a:r>
              <a:rPr lang="ro-RO" b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INotifyPropertyChange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propertyChanged event</a:t>
            </a:r>
            <a:r>
              <a:rPr lang="ro-RO" b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IComponent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addComponent, findComponent, getComponents, removeComponent</a:t>
            </a:r>
            <a:r>
              <a:rPr lang="ro-RO" b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Component: implements all interfaces from above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id, initialize, isInitialized, beginUpdate, endUpdate, isUpdated</a:t>
            </a:r>
            <a:r>
              <a:rPr lang="ro-RO" b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r>
              <a:rPr lang="ro-RO" dirty="0">
                <a:solidFill>
                  <a:srgbClr val="000000"/>
                </a:solidFill>
                <a:latin typeface="Calibri" charset="0"/>
              </a:rPr>
              <a:t>Others:</a:t>
            </a:r>
            <a:r>
              <a:rPr lang="ro-RO" b="1" dirty="0">
                <a:solidFill>
                  <a:srgbClr val="000000"/>
                </a:solidFill>
                <a:latin typeface="Calibri" charset="0"/>
              </a:rPr>
              <a:t> Res, Exception</a:t>
            </a:r>
            <a:r>
              <a:rPr lang="ro-RO" dirty="0">
                <a:solidFill>
                  <a:srgbClr val="000000"/>
                </a:solidFill>
                <a:latin typeface="Calibri" charset="0"/>
              </a:rPr>
              <a:t> types, ... </a:t>
            </a:r>
          </a:p>
          <a:p>
            <a:endParaRPr lang="ro-RO" dirty="0"/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AJAX namespaces - Sys - 2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2096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4376-F34B-4DC8-8FC7-F05D3501BDDE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WebRequest: </a:t>
            </a:r>
          </a:p>
          <a:p>
            <a:pPr lvl="1"/>
            <a:r>
              <a:rPr lang="ro-RO" dirty="0">
                <a:solidFill>
                  <a:srgbClr val="000000"/>
                </a:solidFill>
                <a:latin typeface="Calibri" charset="0"/>
              </a:rPr>
              <a:t>add_completed, invoke, headers, httpVerb, body ...</a:t>
            </a:r>
            <a:r>
              <a:rPr lang="ro-RO" b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WebRequestProxy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WebRequestExecutor </a:t>
            </a:r>
          </a:p>
          <a:p>
            <a:r>
              <a:rPr lang="ro-RO" b="1" dirty="0">
                <a:solidFill>
                  <a:srgbClr val="000000"/>
                </a:solidFill>
                <a:latin typeface="Calibri" charset="0"/>
              </a:rPr>
              <a:t>WebRequestManager</a:t>
            </a:r>
          </a:p>
          <a:p>
            <a:endParaRPr lang="ro-RO" dirty="0"/>
          </a:p>
        </p:txBody>
      </p:sp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AJAX namespaces - Sys.Net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5667042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 Yonder (English) 18-03-2011">
  <a:themeElements>
    <a:clrScheme name="PinkRoccade themakleuren">
      <a:dk1>
        <a:srgbClr val="1F497D"/>
      </a:dk1>
      <a:lt1>
        <a:srgbClr val="FFFFFF"/>
      </a:lt1>
      <a:dk2>
        <a:srgbClr val="1F497D"/>
      </a:dk2>
      <a:lt2>
        <a:srgbClr val="FFFFFF"/>
      </a:lt2>
      <a:accent1>
        <a:srgbClr val="E2007A"/>
      </a:accent1>
      <a:accent2>
        <a:srgbClr val="004A91"/>
      </a:accent2>
      <a:accent3>
        <a:srgbClr val="7F7F7F"/>
      </a:accent3>
      <a:accent4>
        <a:srgbClr val="F9CCE4"/>
      </a:accent4>
      <a:accent5>
        <a:srgbClr val="CCDBE9"/>
      </a:accent5>
      <a:accent6>
        <a:srgbClr val="A4A6A7"/>
      </a:accent6>
      <a:hlink>
        <a:srgbClr val="004A91"/>
      </a:hlink>
      <a:folHlink>
        <a:srgbClr val="E2007A"/>
      </a:folHlink>
    </a:clrScheme>
    <a:fontScheme name="PinkRoccad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sis + balk - grijs">
  <a:themeElements>
    <a:clrScheme name="Aangepast 1">
      <a:dk1>
        <a:srgbClr val="004A91"/>
      </a:dk1>
      <a:lt1>
        <a:srgbClr val="FFFFFF"/>
      </a:lt1>
      <a:dk2>
        <a:srgbClr val="004A91"/>
      </a:dk2>
      <a:lt2>
        <a:srgbClr val="FFFFFF"/>
      </a:lt2>
      <a:accent1>
        <a:srgbClr val="E2007A"/>
      </a:accent1>
      <a:accent2>
        <a:srgbClr val="004A91"/>
      </a:accent2>
      <a:accent3>
        <a:srgbClr val="7F7F7F"/>
      </a:accent3>
      <a:accent4>
        <a:srgbClr val="F9CCE4"/>
      </a:accent4>
      <a:accent5>
        <a:srgbClr val="CCDBE9"/>
      </a:accent5>
      <a:accent6>
        <a:srgbClr val="A4A6A7"/>
      </a:accent6>
      <a:hlink>
        <a:srgbClr val="004A91"/>
      </a:hlink>
      <a:folHlink>
        <a:srgbClr val="E2007A"/>
      </a:folHlink>
    </a:clrScheme>
    <a:fontScheme name="PinkRoccad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rgbClr val="E2007A"/>
          </a:buClr>
          <a:buSzTx/>
          <a:buFont typeface="Verdana" pitchFamily="34" charset="0"/>
          <a:buChar char="●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4A91"/>
            </a:solidFill>
            <a:effectLst/>
            <a:uLnTx/>
            <a:uFillTx/>
            <a:latin typeface="+mn-lt"/>
            <a:ea typeface="+mn-ea"/>
            <a:cs typeface="Tahoma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basis + balk - Pink">
  <a:themeElements>
    <a:clrScheme name="Aangepast 1">
      <a:dk1>
        <a:srgbClr val="004A91"/>
      </a:dk1>
      <a:lt1>
        <a:srgbClr val="FFFFFF"/>
      </a:lt1>
      <a:dk2>
        <a:srgbClr val="004A91"/>
      </a:dk2>
      <a:lt2>
        <a:srgbClr val="FFFFFF"/>
      </a:lt2>
      <a:accent1>
        <a:srgbClr val="E2007A"/>
      </a:accent1>
      <a:accent2>
        <a:srgbClr val="004A91"/>
      </a:accent2>
      <a:accent3>
        <a:srgbClr val="7F7F7F"/>
      </a:accent3>
      <a:accent4>
        <a:srgbClr val="F9CCE4"/>
      </a:accent4>
      <a:accent5>
        <a:srgbClr val="CCDBE9"/>
      </a:accent5>
      <a:accent6>
        <a:srgbClr val="A4A6A7"/>
      </a:accent6>
      <a:hlink>
        <a:srgbClr val="004A91"/>
      </a:hlink>
      <a:folHlink>
        <a:srgbClr val="E2007A"/>
      </a:folHlink>
    </a:clrScheme>
    <a:fontScheme name="PinkRoccad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rgbClr val="E2007A"/>
          </a:buClr>
          <a:buSzTx/>
          <a:buFont typeface="Verdana" pitchFamily="34" charset="0"/>
          <a:buChar char="●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4A91"/>
            </a:solidFill>
            <a:effectLst/>
            <a:uLnTx/>
            <a:uFillTx/>
            <a:latin typeface="+mn-lt"/>
            <a:ea typeface="+mn-ea"/>
            <a:cs typeface="Tahoma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Basis">
  <a:themeElements>
    <a:clrScheme name="PinkRoccade themakleuren">
      <a:dk1>
        <a:srgbClr val="1F497D"/>
      </a:dk1>
      <a:lt1>
        <a:srgbClr val="FFFFFF"/>
      </a:lt1>
      <a:dk2>
        <a:srgbClr val="1F497D"/>
      </a:dk2>
      <a:lt2>
        <a:srgbClr val="FFFFFF"/>
      </a:lt2>
      <a:accent1>
        <a:srgbClr val="E2007A"/>
      </a:accent1>
      <a:accent2>
        <a:srgbClr val="004A91"/>
      </a:accent2>
      <a:accent3>
        <a:srgbClr val="7F7F7F"/>
      </a:accent3>
      <a:accent4>
        <a:srgbClr val="F9CCE4"/>
      </a:accent4>
      <a:accent5>
        <a:srgbClr val="CCDBE9"/>
      </a:accent5>
      <a:accent6>
        <a:srgbClr val="A4A6A7"/>
      </a:accent6>
      <a:hlink>
        <a:srgbClr val="004A91"/>
      </a:hlink>
      <a:folHlink>
        <a:srgbClr val="E2007A"/>
      </a:folHlink>
    </a:clrScheme>
    <a:fontScheme name="PinkRoccad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rgbClr val="E2007A"/>
          </a:buClr>
          <a:buSzTx/>
          <a:buFont typeface="Verdana" pitchFamily="34" charset="0"/>
          <a:buChar char="●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4A91"/>
            </a:solidFill>
            <a:effectLst/>
            <a:uLnTx/>
            <a:uFillTx/>
            <a:latin typeface="+mn-lt"/>
            <a:ea typeface="+mn-ea"/>
            <a:cs typeface="Tahoma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basis + spinaker wit">
  <a:themeElements>
    <a:clrScheme name="Aangepast 3">
      <a:dk1>
        <a:srgbClr val="1F497D"/>
      </a:dk1>
      <a:lt1>
        <a:srgbClr val="FFFFFF"/>
      </a:lt1>
      <a:dk2>
        <a:srgbClr val="1F497D"/>
      </a:dk2>
      <a:lt2>
        <a:srgbClr val="FFFFFF"/>
      </a:lt2>
      <a:accent1>
        <a:srgbClr val="E2007A"/>
      </a:accent1>
      <a:accent2>
        <a:srgbClr val="004A91"/>
      </a:accent2>
      <a:accent3>
        <a:srgbClr val="7F7F7F"/>
      </a:accent3>
      <a:accent4>
        <a:srgbClr val="F9CCE4"/>
      </a:accent4>
      <a:accent5>
        <a:srgbClr val="CCDBE9"/>
      </a:accent5>
      <a:accent6>
        <a:srgbClr val="A4A6A7"/>
      </a:accent6>
      <a:hlink>
        <a:srgbClr val="004A91"/>
      </a:hlink>
      <a:folHlink>
        <a:srgbClr val="E2007A"/>
      </a:folHlink>
    </a:clrScheme>
    <a:fontScheme name="PinkRoccad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rgbClr val="E2007A"/>
          </a:buClr>
          <a:buSzTx/>
          <a:buFont typeface="Verdana" pitchFamily="34" charset="0"/>
          <a:buChar char="●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4A91"/>
            </a:solidFill>
            <a:effectLst/>
            <a:uLnTx/>
            <a:uFillTx/>
            <a:latin typeface="+mn-lt"/>
            <a:ea typeface="+mn-ea"/>
            <a:cs typeface="Tahoma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1_basis + spinaker pink">
  <a:themeElements>
    <a:clrScheme name="Aangepast 3">
      <a:dk1>
        <a:srgbClr val="1F497D"/>
      </a:dk1>
      <a:lt1>
        <a:srgbClr val="FFFFFF"/>
      </a:lt1>
      <a:dk2>
        <a:srgbClr val="1F497D"/>
      </a:dk2>
      <a:lt2>
        <a:srgbClr val="FFFFFF"/>
      </a:lt2>
      <a:accent1>
        <a:srgbClr val="E2007A"/>
      </a:accent1>
      <a:accent2>
        <a:srgbClr val="004A91"/>
      </a:accent2>
      <a:accent3>
        <a:srgbClr val="7F7F7F"/>
      </a:accent3>
      <a:accent4>
        <a:srgbClr val="F9CCE4"/>
      </a:accent4>
      <a:accent5>
        <a:srgbClr val="CCDBE9"/>
      </a:accent5>
      <a:accent6>
        <a:srgbClr val="A4A6A7"/>
      </a:accent6>
      <a:hlink>
        <a:srgbClr val="004A91"/>
      </a:hlink>
      <a:folHlink>
        <a:srgbClr val="E2007A"/>
      </a:folHlink>
    </a:clrScheme>
    <a:fontScheme name="PinkRoccad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rgbClr val="E2007A"/>
          </a:buClr>
          <a:buSzTx/>
          <a:buFont typeface="Verdana" pitchFamily="34" charset="0"/>
          <a:buChar char="●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4A91"/>
            </a:solidFill>
            <a:effectLst/>
            <a:uLnTx/>
            <a:uFillTx/>
            <a:latin typeface="+mn-lt"/>
            <a:ea typeface="+mn-ea"/>
            <a:cs typeface="Tahoma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blanco + logo">
  <a:themeElements>
    <a:clrScheme name="PinkRoccade themakleuren">
      <a:dk1>
        <a:srgbClr val="1F497D"/>
      </a:dk1>
      <a:lt1>
        <a:srgbClr val="FFFFFF"/>
      </a:lt1>
      <a:dk2>
        <a:srgbClr val="1F497D"/>
      </a:dk2>
      <a:lt2>
        <a:srgbClr val="FFFFFF"/>
      </a:lt2>
      <a:accent1>
        <a:srgbClr val="E2007A"/>
      </a:accent1>
      <a:accent2>
        <a:srgbClr val="004A91"/>
      </a:accent2>
      <a:accent3>
        <a:srgbClr val="7F7F7F"/>
      </a:accent3>
      <a:accent4>
        <a:srgbClr val="F9CCE4"/>
      </a:accent4>
      <a:accent5>
        <a:srgbClr val="CCDBE9"/>
      </a:accent5>
      <a:accent6>
        <a:srgbClr val="A4A6A7"/>
      </a:accent6>
      <a:hlink>
        <a:srgbClr val="004A91"/>
      </a:hlink>
      <a:folHlink>
        <a:srgbClr val="E2007A"/>
      </a:folHlink>
    </a:clrScheme>
    <a:fontScheme name="PinkRoccad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rgbClr val="E2007A"/>
          </a:buClr>
          <a:buSzTx/>
          <a:buFont typeface="Verdana" pitchFamily="34" charset="0"/>
          <a:buChar char="●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4A91"/>
            </a:solidFill>
            <a:effectLst/>
            <a:uLnTx/>
            <a:uFillTx/>
            <a:latin typeface="+mn-lt"/>
            <a:ea typeface="+mn-ea"/>
            <a:cs typeface="Tahoma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blanco">
  <a:themeElements>
    <a:clrScheme name="PinkRoccade themakleuren">
      <a:dk1>
        <a:srgbClr val="1F497D"/>
      </a:dk1>
      <a:lt1>
        <a:srgbClr val="FFFFFF"/>
      </a:lt1>
      <a:dk2>
        <a:srgbClr val="1F497D"/>
      </a:dk2>
      <a:lt2>
        <a:srgbClr val="FFFFFF"/>
      </a:lt2>
      <a:accent1>
        <a:srgbClr val="E2007A"/>
      </a:accent1>
      <a:accent2>
        <a:srgbClr val="004A91"/>
      </a:accent2>
      <a:accent3>
        <a:srgbClr val="7F7F7F"/>
      </a:accent3>
      <a:accent4>
        <a:srgbClr val="F9CCE4"/>
      </a:accent4>
      <a:accent5>
        <a:srgbClr val="CCDBE9"/>
      </a:accent5>
      <a:accent6>
        <a:srgbClr val="A4A6A7"/>
      </a:accent6>
      <a:hlink>
        <a:srgbClr val="004A91"/>
      </a:hlink>
      <a:folHlink>
        <a:srgbClr val="E2007A"/>
      </a:folHlink>
    </a:clrScheme>
    <a:fontScheme name="PinkRoccad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rgbClr val="E2007A"/>
          </a:buClr>
          <a:buSzTx/>
          <a:buFont typeface="Verdana" pitchFamily="34" charset="0"/>
          <a:buChar char="●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4A91"/>
            </a:solidFill>
            <a:effectLst/>
            <a:uLnTx/>
            <a:uFillTx/>
            <a:latin typeface="+mn-lt"/>
            <a:ea typeface="+mn-ea"/>
            <a:cs typeface="Tahoma" pitchFamily="34" charset="0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Yonder (English) 18-03-2011</Template>
  <TotalTime>273</TotalTime>
  <Words>5</Words>
  <Application>Microsoft Office PowerPoint</Application>
  <PresentationFormat>Expunere pe ecran (4:3)</PresentationFormat>
  <Paragraphs>5</Paragraphs>
  <Slides>20</Slides>
  <Notes>20</Notes>
  <HiddenSlides>0</HiddenSlides>
  <MMClips>0</MMClips>
  <ScaleCrop>false</ScaleCrop>
  <HeadingPairs>
    <vt:vector size="4" baseType="variant">
      <vt:variant>
        <vt:lpstr>Temă</vt:lpstr>
      </vt:variant>
      <vt:variant>
        <vt:i4>8</vt:i4>
      </vt:variant>
      <vt:variant>
        <vt:lpstr>Titluri diapozitive</vt:lpstr>
      </vt:variant>
      <vt:variant>
        <vt:i4>20</vt:i4>
      </vt:variant>
    </vt:vector>
  </HeadingPairs>
  <TitlesOfParts>
    <vt:vector size="28" baseType="lpstr">
      <vt:lpstr>Powerpoint template Yonder (English) 18-03-2011</vt:lpstr>
      <vt:lpstr>basis + balk - grijs</vt:lpstr>
      <vt:lpstr>1_basis + balk - Pink</vt:lpstr>
      <vt:lpstr>Basis</vt:lpstr>
      <vt:lpstr>basis + spinaker wit</vt:lpstr>
      <vt:lpstr>1_basis + spinaker pink</vt:lpstr>
      <vt:lpstr>blanco + logo</vt:lpstr>
      <vt:lpstr>blanco</vt:lpstr>
      <vt:lpstr>Microsoft Ajax WebForms frontend core</vt:lpstr>
      <vt:lpstr>Agenda </vt:lpstr>
      <vt:lpstr>What's that ?</vt:lpstr>
      <vt:lpstr>Is it being used by anyone?</vt:lpstr>
      <vt:lpstr>What can I do with it? - theoretical presentation </vt:lpstr>
      <vt:lpstr>AJAX namespaces - Global</vt:lpstr>
      <vt:lpstr>AJAX namespaces - Sys - 1</vt:lpstr>
      <vt:lpstr>AJAX namespaces - Sys - 2</vt:lpstr>
      <vt:lpstr>AJAX namespaces - Sys.Net</vt:lpstr>
      <vt:lpstr>AJAX namespaces - Sys.Serialization</vt:lpstr>
      <vt:lpstr>AJAX namespaces - Sys.Services</vt:lpstr>
      <vt:lpstr>AJAX namespaces - Sys.WebForms</vt:lpstr>
      <vt:lpstr>AJAX namespaces - Sys.UI - 1</vt:lpstr>
      <vt:lpstr>AJAX namespaces - Sys.UI - 2</vt:lpstr>
      <vt:lpstr>Demo part 1</vt:lpstr>
      <vt:lpstr>Demo part 2</vt:lpstr>
      <vt:lpstr>Demo part 3</vt:lpstr>
      <vt:lpstr>Demo part 4</vt:lpstr>
      <vt:lpstr>Recap - Shortcuts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denise</dc:creator>
  <cp:lastModifiedBy>Dragos-Alexandru Copadineanu</cp:lastModifiedBy>
  <cp:revision>23</cp:revision>
  <dcterms:created xsi:type="dcterms:W3CDTF">2011-03-18T10:11:39Z</dcterms:created>
  <dcterms:modified xsi:type="dcterms:W3CDTF">2015-11-12T11:49:46Z</dcterms:modified>
</cp:coreProperties>
</file>