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128" r:id="rId2"/>
    <p:sldId id="1130" r:id="rId3"/>
    <p:sldId id="1140" r:id="rId4"/>
    <p:sldId id="1145" r:id="rId5"/>
    <p:sldId id="1148" r:id="rId6"/>
    <p:sldId id="1146" r:id="rId7"/>
    <p:sldId id="1141" r:id="rId8"/>
    <p:sldId id="1142" r:id="rId9"/>
    <p:sldId id="1143" r:id="rId10"/>
    <p:sldId id="1134"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D7AC"/>
    <a:srgbClr val="2A50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p:scale>
          <a:sx n="100" d="100"/>
          <a:sy n="100" d="100"/>
        </p:scale>
        <p:origin x="954" y="780"/>
      </p:cViewPr>
      <p:guideLst>
        <p:guide orient="horz" pos="22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0BD0A-AFE7-4B1C-88B5-4D75FFEE5390}"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A878E-AAE2-4BE1-A2D3-DBE24A330026}" type="slidenum">
              <a:rPr lang="zh-CN" altLang="en-US" smtClean="0"/>
              <a:t>‹#›</a:t>
            </a:fld>
            <a:endParaRPr lang="zh-CN" altLang="en-US"/>
          </a:p>
        </p:txBody>
      </p:sp>
    </p:spTree>
    <p:extLst>
      <p:ext uri="{BB962C8B-B14F-4D97-AF65-F5344CB8AC3E}">
        <p14:creationId xmlns:p14="http://schemas.microsoft.com/office/powerpoint/2010/main" val="323527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1</a:t>
            </a:fld>
            <a:endParaRPr lang="zh-CN" altLang="en-US"/>
          </a:p>
        </p:txBody>
      </p:sp>
    </p:spTree>
    <p:extLst>
      <p:ext uri="{BB962C8B-B14F-4D97-AF65-F5344CB8AC3E}">
        <p14:creationId xmlns:p14="http://schemas.microsoft.com/office/powerpoint/2010/main" val="56581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10</a:t>
            </a:fld>
            <a:endParaRPr lang="zh-CN" altLang="en-US"/>
          </a:p>
        </p:txBody>
      </p:sp>
    </p:spTree>
    <p:extLst>
      <p:ext uri="{BB962C8B-B14F-4D97-AF65-F5344CB8AC3E}">
        <p14:creationId xmlns:p14="http://schemas.microsoft.com/office/powerpoint/2010/main" val="40869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2</a:t>
            </a:fld>
            <a:endParaRPr lang="zh-CN" altLang="en-US"/>
          </a:p>
        </p:txBody>
      </p:sp>
    </p:spTree>
    <p:extLst>
      <p:ext uri="{BB962C8B-B14F-4D97-AF65-F5344CB8AC3E}">
        <p14:creationId xmlns:p14="http://schemas.microsoft.com/office/powerpoint/2010/main" val="5016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3</a:t>
            </a:fld>
            <a:endParaRPr lang="zh-CN" altLang="en-US"/>
          </a:p>
        </p:txBody>
      </p:sp>
    </p:spTree>
    <p:extLst>
      <p:ext uri="{BB962C8B-B14F-4D97-AF65-F5344CB8AC3E}">
        <p14:creationId xmlns:p14="http://schemas.microsoft.com/office/powerpoint/2010/main" val="185112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4</a:t>
            </a:fld>
            <a:endParaRPr lang="zh-CN" altLang="en-US"/>
          </a:p>
        </p:txBody>
      </p:sp>
    </p:spTree>
    <p:extLst>
      <p:ext uri="{BB962C8B-B14F-4D97-AF65-F5344CB8AC3E}">
        <p14:creationId xmlns:p14="http://schemas.microsoft.com/office/powerpoint/2010/main" val="71123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5</a:t>
            </a:fld>
            <a:endParaRPr lang="zh-CN" altLang="en-US"/>
          </a:p>
        </p:txBody>
      </p:sp>
    </p:spTree>
    <p:extLst>
      <p:ext uri="{BB962C8B-B14F-4D97-AF65-F5344CB8AC3E}">
        <p14:creationId xmlns:p14="http://schemas.microsoft.com/office/powerpoint/2010/main" val="10618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6</a:t>
            </a:fld>
            <a:endParaRPr lang="zh-CN" altLang="en-US"/>
          </a:p>
        </p:txBody>
      </p:sp>
    </p:spTree>
    <p:extLst>
      <p:ext uri="{BB962C8B-B14F-4D97-AF65-F5344CB8AC3E}">
        <p14:creationId xmlns:p14="http://schemas.microsoft.com/office/powerpoint/2010/main" val="108680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7</a:t>
            </a:fld>
            <a:endParaRPr lang="zh-CN" altLang="en-US"/>
          </a:p>
        </p:txBody>
      </p:sp>
    </p:spTree>
    <p:extLst>
      <p:ext uri="{BB962C8B-B14F-4D97-AF65-F5344CB8AC3E}">
        <p14:creationId xmlns:p14="http://schemas.microsoft.com/office/powerpoint/2010/main" val="20245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8</a:t>
            </a:fld>
            <a:endParaRPr lang="zh-CN" altLang="en-US"/>
          </a:p>
        </p:txBody>
      </p:sp>
    </p:spTree>
    <p:extLst>
      <p:ext uri="{BB962C8B-B14F-4D97-AF65-F5344CB8AC3E}">
        <p14:creationId xmlns:p14="http://schemas.microsoft.com/office/powerpoint/2010/main" val="52312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94A878E-AAE2-4BE1-A2D3-DBE24A330026}" type="slidenum">
              <a:rPr lang="zh-CN" altLang="en-US" smtClean="0"/>
              <a:t>9</a:t>
            </a:fld>
            <a:endParaRPr lang="zh-CN" altLang="en-US"/>
          </a:p>
        </p:txBody>
      </p:sp>
    </p:spTree>
    <p:extLst>
      <p:ext uri="{BB962C8B-B14F-4D97-AF65-F5344CB8AC3E}">
        <p14:creationId xmlns:p14="http://schemas.microsoft.com/office/powerpoint/2010/main" val="100696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1PPT模板网">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3856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93A22CAE-6C0E-4274-8E64-FE681CE287D6}"/>
              </a:ext>
            </a:extLst>
          </p:cNvPr>
          <p:cNvSpPr/>
          <p:nvPr userDrawn="1"/>
        </p:nvSpPr>
        <p:spPr>
          <a:xfrm>
            <a:off x="5642811" y="-841408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2FD351D-9A5D-4645-83E7-4EEDDF1C042D}"/>
              </a:ext>
            </a:extLst>
          </p:cNvPr>
          <p:cNvSpPr/>
          <p:nvPr userDrawn="1"/>
        </p:nvSpPr>
        <p:spPr>
          <a:xfrm>
            <a:off x="5634790" y="900844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A392862-FC6C-42B4-88B5-F65AA2616607}"/>
              </a:ext>
            </a:extLst>
          </p:cNvPr>
          <p:cNvSpPr/>
          <p:nvPr userDrawn="1"/>
        </p:nvSpPr>
        <p:spPr>
          <a:xfrm>
            <a:off x="155764834"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25D36EF-8476-46F4-82AD-21C4151BFE06}"/>
              </a:ext>
            </a:extLst>
          </p:cNvPr>
          <p:cNvSpPr/>
          <p:nvPr userDrawn="1"/>
        </p:nvSpPr>
        <p:spPr>
          <a:xfrm>
            <a:off x="-144487233"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767547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userDrawn="1">
          <p15:clr>
            <a:srgbClr val="F26B43"/>
          </p15:clr>
        </p15:guide>
        <p15:guide id="2" pos="3840" userDrawn="1">
          <p15:clr>
            <a:srgbClr val="F26B43"/>
          </p15:clr>
        </p15:guide>
        <p15:guide id="3" orient="horz" pos="216" userDrawn="1">
          <p15:clr>
            <a:srgbClr val="F26B43"/>
          </p15:clr>
        </p15:guide>
        <p15:guide id="4" orient="horz" pos="4104" userDrawn="1">
          <p15:clr>
            <a:srgbClr val="F26B43"/>
          </p15:clr>
        </p15:guide>
        <p15:guide id="5" pos="384" userDrawn="1">
          <p15:clr>
            <a:srgbClr val="F26B43"/>
          </p15:clr>
        </p15:guide>
        <p15:guide id="6" pos="7296" userDrawn="1">
          <p15:clr>
            <a:srgbClr val="F26B43"/>
          </p15:clr>
        </p15:guide>
        <p15:guide id="7" orient="horz" pos="648" userDrawn="1">
          <p15:clr>
            <a:srgbClr val="F26B43"/>
          </p15:clr>
        </p15:guide>
        <p15:guide id="8" orient="horz" pos="728" userDrawn="1">
          <p15:clr>
            <a:srgbClr val="F26B43"/>
          </p15:clr>
        </p15:guide>
        <p15:guide id="9" orient="horz" pos="3888" userDrawn="1">
          <p15:clr>
            <a:srgbClr val="F26B43"/>
          </p15:clr>
        </p15:guide>
        <p15:guide id="10" orient="horz" pos="38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 name="文本框 658">
            <a:extLst>
              <a:ext uri="{FF2B5EF4-FFF2-40B4-BE49-F238E27FC236}">
                <a16:creationId xmlns:a16="http://schemas.microsoft.com/office/drawing/2014/main" id="{5E83D321-7A7F-E8B8-D2B3-93B0C57B1F51}"/>
              </a:ext>
            </a:extLst>
          </p:cNvPr>
          <p:cNvSpPr txBox="1"/>
          <p:nvPr/>
        </p:nvSpPr>
        <p:spPr>
          <a:xfrm>
            <a:off x="3662646" y="2074783"/>
            <a:ext cx="4866717" cy="2708434"/>
          </a:xfrm>
          <a:prstGeom prst="rect">
            <a:avLst/>
          </a:prstGeom>
          <a:noFill/>
        </p:spPr>
        <p:txBody>
          <a:bodyPr wrap="none" lIns="0" tIns="0" rIns="0" bIns="0" rtlCol="0">
            <a:spAutoFit/>
          </a:bodyPr>
          <a:lstStyle/>
          <a:p>
            <a:pPr algn="ctr"/>
            <a:r>
              <a:rPr lang="zh-CN" altLang="en-US" sz="8800" dirty="0">
                <a:gradFill flip="none" rotWithShape="1">
                  <a:gsLst>
                    <a:gs pos="59000">
                      <a:schemeClr val="accent1"/>
                    </a:gs>
                    <a:gs pos="100000">
                      <a:schemeClr val="accent1">
                        <a:lumMod val="25000"/>
                        <a:lumOff val="75000"/>
                      </a:schemeClr>
                    </a:gs>
                  </a:gsLst>
                  <a:lin ang="2700000" scaled="1"/>
                  <a:tileRect/>
                </a:gradFill>
                <a:latin typeface="+mj-ea"/>
                <a:ea typeface="+mj-ea"/>
              </a:rPr>
              <a:t>视觉</a:t>
            </a:r>
            <a:r>
              <a:rPr lang="en-US" altLang="zh-CN" sz="8800" dirty="0">
                <a:gradFill flip="none" rotWithShape="1">
                  <a:gsLst>
                    <a:gs pos="59000">
                      <a:schemeClr val="accent1"/>
                    </a:gs>
                    <a:gs pos="100000">
                      <a:schemeClr val="accent1">
                        <a:lumMod val="25000"/>
                        <a:lumOff val="75000"/>
                      </a:schemeClr>
                    </a:gs>
                  </a:gsLst>
                  <a:lin ang="2700000" scaled="1"/>
                  <a:tileRect/>
                </a:gradFill>
                <a:latin typeface="+mj-ea"/>
                <a:ea typeface="+mj-ea"/>
              </a:rPr>
              <a:t>SLAM</a:t>
            </a:r>
          </a:p>
          <a:p>
            <a:pPr algn="ctr"/>
            <a:r>
              <a:rPr lang="zh-CN" altLang="en-US" sz="8800" dirty="0">
                <a:gradFill flip="none" rotWithShape="1">
                  <a:gsLst>
                    <a:gs pos="59000">
                      <a:schemeClr val="accent1"/>
                    </a:gs>
                    <a:gs pos="100000">
                      <a:schemeClr val="accent1">
                        <a:lumMod val="25000"/>
                        <a:lumOff val="75000"/>
                      </a:schemeClr>
                    </a:gs>
                  </a:gsLst>
                  <a:lin ang="2700000" scaled="1"/>
                  <a:tileRect/>
                </a:gradFill>
                <a:latin typeface="+mj-ea"/>
                <a:ea typeface="+mj-ea"/>
              </a:rPr>
              <a:t>调研</a:t>
            </a:r>
          </a:p>
        </p:txBody>
      </p:sp>
      <p:sp>
        <p:nvSpPr>
          <p:cNvPr id="665" name="文本框 664">
            <a:extLst>
              <a:ext uri="{FF2B5EF4-FFF2-40B4-BE49-F238E27FC236}">
                <a16:creationId xmlns:a16="http://schemas.microsoft.com/office/drawing/2014/main" id="{8F416A7A-DCF8-42A1-0378-1CC433D33F5C}"/>
              </a:ext>
            </a:extLst>
          </p:cNvPr>
          <p:cNvSpPr txBox="1"/>
          <p:nvPr/>
        </p:nvSpPr>
        <p:spPr>
          <a:xfrm>
            <a:off x="594119" y="6281349"/>
            <a:ext cx="6771084" cy="276999"/>
          </a:xfrm>
          <a:prstGeom prst="rect">
            <a:avLst/>
          </a:prstGeom>
          <a:noFill/>
        </p:spPr>
        <p:txBody>
          <a:bodyPr wrap="square" lIns="0" tIns="0" rIns="0" bIns="0" rtlCol="0">
            <a:spAutoFit/>
          </a:bodyPr>
          <a:lstStyle/>
          <a:p>
            <a:r>
              <a:rPr lang="zh-CN" altLang="en-US" dirty="0">
                <a:solidFill>
                  <a:schemeClr val="accent1"/>
                </a:solidFill>
                <a:latin typeface="+mn-ea"/>
              </a:rPr>
              <a:t>杜睿斌</a:t>
            </a:r>
          </a:p>
        </p:txBody>
      </p:sp>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 name="文本框 13">
            <a:extLst>
              <a:ext uri="{FF2B5EF4-FFF2-40B4-BE49-F238E27FC236}">
                <a16:creationId xmlns:a16="http://schemas.microsoft.com/office/drawing/2014/main" id="{933C2F62-3509-146F-2507-227C7F8A589A}"/>
              </a:ext>
            </a:extLst>
          </p:cNvPr>
          <p:cNvSpPr txBox="1"/>
          <p:nvPr/>
        </p:nvSpPr>
        <p:spPr>
          <a:xfrm>
            <a:off x="4841796" y="447997"/>
            <a:ext cx="6771084" cy="276999"/>
          </a:xfrm>
          <a:prstGeom prst="rect">
            <a:avLst/>
          </a:prstGeom>
          <a:noFill/>
        </p:spPr>
        <p:txBody>
          <a:bodyPr wrap="square" lIns="0" tIns="0" rIns="0" bIns="0" rtlCol="0">
            <a:spAutoFit/>
          </a:bodyPr>
          <a:lstStyle/>
          <a:p>
            <a:pPr algn="r"/>
            <a:r>
              <a:rPr lang="en-US" altLang="zh-CN" dirty="0">
                <a:solidFill>
                  <a:schemeClr val="accent1"/>
                </a:solidFill>
                <a:latin typeface="+mn-ea"/>
              </a:rPr>
              <a:t>2022-11-5</a:t>
            </a:r>
            <a:endParaRPr lang="zh-CN" altLang="en-US" dirty="0">
              <a:solidFill>
                <a:schemeClr val="accent1"/>
              </a:solidFill>
              <a:latin typeface="+mn-ea"/>
            </a:endParaRPr>
          </a:p>
        </p:txBody>
      </p:sp>
    </p:spTree>
    <p:extLst>
      <p:ext uri="{BB962C8B-B14F-4D97-AF65-F5344CB8AC3E}">
        <p14:creationId xmlns:p14="http://schemas.microsoft.com/office/powerpoint/2010/main" val="65121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BD1A270-5326-D5A4-A4AA-10709BF76778}"/>
              </a:ext>
            </a:extLst>
          </p:cNvPr>
          <p:cNvGrpSpPr/>
          <p:nvPr/>
        </p:nvGrpSpPr>
        <p:grpSpPr>
          <a:xfrm>
            <a:off x="609600" y="447997"/>
            <a:ext cx="914400" cy="300379"/>
            <a:chOff x="609600" y="447997"/>
            <a:chExt cx="914400" cy="300379"/>
          </a:xfrm>
        </p:grpSpPr>
        <p:sp>
          <p:nvSpPr>
            <p:cNvPr id="62" name="TextBox 58">
              <a:extLst>
                <a:ext uri="{FF2B5EF4-FFF2-40B4-BE49-F238E27FC236}">
                  <a16:creationId xmlns:a16="http://schemas.microsoft.com/office/drawing/2014/main" id="{EA22077C-6958-04B9-2AC5-29CA9A641CE0}"/>
                </a:ext>
              </a:extLst>
            </p:cNvPr>
            <p:cNvSpPr txBox="1"/>
            <p:nvPr>
              <p:custDataLst>
                <p:tags r:id="rId1"/>
              </p:custDataLst>
            </p:nvPr>
          </p:nvSpPr>
          <p:spPr>
            <a:xfrm>
              <a:off x="609600" y="522600"/>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noFill/>
            <a:ln>
              <a:gradFill flip="none" rotWithShape="1">
                <a:gsLst>
                  <a:gs pos="50000">
                    <a:schemeClr val="bg1">
                      <a:alpha val="0"/>
                    </a:schemeClr>
                  </a:gs>
                  <a:gs pos="100000">
                    <a:schemeClr val="accent1"/>
                  </a:gs>
                </a:gsLst>
                <a:lin ang="5400000" scaled="1"/>
                <a:tileRect/>
              </a:grad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lgn="ctr">
                <a:defRPr sz="6600" i="1">
                  <a:solidFill>
                    <a:schemeClr val="bg1"/>
                  </a:solidFill>
                  <a:latin typeface="+mj-ea"/>
                  <a:ea typeface="+mj-ea"/>
                </a:defRPr>
              </a:lvl1pPr>
            </a:lstStyle>
            <a:p>
              <a:endParaRPr lang="zh-CN" altLang="en-US" dirty="0"/>
            </a:p>
          </p:txBody>
        </p:sp>
        <p:sp>
          <p:nvSpPr>
            <p:cNvPr id="63" name="TextBox 58">
              <a:extLst>
                <a:ext uri="{FF2B5EF4-FFF2-40B4-BE49-F238E27FC236}">
                  <a16:creationId xmlns:a16="http://schemas.microsoft.com/office/drawing/2014/main" id="{A56FD1C3-5626-00BA-8075-F8E86164EB19}"/>
                </a:ext>
              </a:extLst>
            </p:cNvPr>
            <p:cNvSpPr txBox="1"/>
            <p:nvPr>
              <p:custDataLst>
                <p:tags r:id="rId2"/>
              </p:custDataLst>
            </p:nvPr>
          </p:nvSpPr>
          <p:spPr>
            <a:xfrm>
              <a:off x="609600" y="597202"/>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noFill/>
            <a:ln>
              <a:gradFill flip="none" rotWithShape="1">
                <a:gsLst>
                  <a:gs pos="50000">
                    <a:schemeClr val="bg1">
                      <a:alpha val="0"/>
                    </a:schemeClr>
                  </a:gs>
                  <a:gs pos="100000">
                    <a:schemeClr val="accent1"/>
                  </a:gs>
                </a:gsLst>
                <a:lin ang="5400000" scaled="1"/>
                <a:tileRect/>
              </a:grad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lgn="ctr">
                <a:defRPr sz="6600" i="1">
                  <a:solidFill>
                    <a:schemeClr val="bg1"/>
                  </a:solidFill>
                  <a:latin typeface="+mj-ea"/>
                  <a:ea typeface="+mj-ea"/>
                </a:defRPr>
              </a:lvl1pPr>
            </a:lstStyle>
            <a:p>
              <a:endParaRPr lang="zh-CN" altLang="en-US" dirty="0"/>
            </a:p>
          </p:txBody>
        </p:sp>
        <p:sp>
          <p:nvSpPr>
            <p:cNvPr id="65" name="TextBox 58">
              <a:extLst>
                <a:ext uri="{FF2B5EF4-FFF2-40B4-BE49-F238E27FC236}">
                  <a16:creationId xmlns:a16="http://schemas.microsoft.com/office/drawing/2014/main" id="{E586AE69-3E6F-8091-51CD-1661B44B2468}"/>
                </a:ext>
              </a:extLst>
            </p:cNvPr>
            <p:cNvSpPr txBox="1"/>
            <p:nvPr>
              <p:custDataLst>
                <p:tags r:id="rId3"/>
              </p:custDataLst>
            </p:nvPr>
          </p:nvSpPr>
          <p:spPr>
            <a:xfrm>
              <a:off x="609600" y="447997"/>
              <a:ext cx="914400" cy="151174"/>
            </a:xfrm>
            <a:custGeom>
              <a:avLst/>
              <a:gdLst/>
              <a:ahLst/>
              <a:cxnLst/>
              <a:rect l="l" t="t" r="r" b="b"/>
              <a:pathLst>
                <a:path w="6179857" h="1021690">
                  <a:moveTo>
                    <a:pt x="361854" y="607162"/>
                  </a:moveTo>
                  <a:lnTo>
                    <a:pt x="296380" y="799795"/>
                  </a:lnTo>
                  <a:lnTo>
                    <a:pt x="415861" y="799795"/>
                  </a:lnTo>
                  <a:cubicBezTo>
                    <a:pt x="480885" y="799795"/>
                    <a:pt x="533978" y="791261"/>
                    <a:pt x="575138" y="774192"/>
                  </a:cubicBezTo>
                  <a:cubicBezTo>
                    <a:pt x="616299" y="757123"/>
                    <a:pt x="642404" y="732333"/>
                    <a:pt x="653453" y="699821"/>
                  </a:cubicBezTo>
                  <a:cubicBezTo>
                    <a:pt x="663664" y="669747"/>
                    <a:pt x="653786" y="646786"/>
                    <a:pt x="623821" y="630936"/>
                  </a:cubicBezTo>
                  <a:cubicBezTo>
                    <a:pt x="593855" y="615087"/>
                    <a:pt x="545954" y="607162"/>
                    <a:pt x="480117" y="607162"/>
                  </a:cubicBezTo>
                  <a:close/>
                  <a:moveTo>
                    <a:pt x="4747832" y="312115"/>
                  </a:moveTo>
                  <a:lnTo>
                    <a:pt x="4557026" y="593751"/>
                  </a:lnTo>
                  <a:lnTo>
                    <a:pt x="4754537" y="593751"/>
                  </a:lnTo>
                  <a:lnTo>
                    <a:pt x="4755146" y="312115"/>
                  </a:lnTo>
                  <a:close/>
                  <a:moveTo>
                    <a:pt x="492785" y="221895"/>
                  </a:moveTo>
                  <a:lnTo>
                    <a:pt x="431463" y="402336"/>
                  </a:lnTo>
                  <a:lnTo>
                    <a:pt x="537533" y="402336"/>
                  </a:lnTo>
                  <a:cubicBezTo>
                    <a:pt x="591991" y="402336"/>
                    <a:pt x="636613" y="394208"/>
                    <a:pt x="671398" y="377952"/>
                  </a:cubicBezTo>
                  <a:cubicBezTo>
                    <a:pt x="706183" y="361696"/>
                    <a:pt x="728681" y="338531"/>
                    <a:pt x="738892" y="308458"/>
                  </a:cubicBezTo>
                  <a:cubicBezTo>
                    <a:pt x="748290" y="280823"/>
                    <a:pt x="741118" y="259487"/>
                    <a:pt x="717375" y="244450"/>
                  </a:cubicBezTo>
                  <a:cubicBezTo>
                    <a:pt x="693633" y="229413"/>
                    <a:pt x="654532" y="221895"/>
                    <a:pt x="600075" y="221895"/>
                  </a:cubicBezTo>
                  <a:close/>
                  <a:moveTo>
                    <a:pt x="5784837" y="212141"/>
                  </a:moveTo>
                  <a:cubicBezTo>
                    <a:pt x="5715749" y="212141"/>
                    <a:pt x="5651973" y="238963"/>
                    <a:pt x="5593508" y="292608"/>
                  </a:cubicBezTo>
                  <a:cubicBezTo>
                    <a:pt x="5535044" y="346253"/>
                    <a:pt x="5490203" y="418999"/>
                    <a:pt x="5458986" y="510845"/>
                  </a:cubicBezTo>
                  <a:cubicBezTo>
                    <a:pt x="5427770" y="602691"/>
                    <a:pt x="5423163" y="675437"/>
                    <a:pt x="5445166" y="729082"/>
                  </a:cubicBezTo>
                  <a:cubicBezTo>
                    <a:pt x="5467169" y="782727"/>
                    <a:pt x="5512715" y="809549"/>
                    <a:pt x="5581802" y="809549"/>
                  </a:cubicBezTo>
                  <a:cubicBezTo>
                    <a:pt x="5650890" y="809549"/>
                    <a:pt x="5714666" y="782727"/>
                    <a:pt x="5773131" y="729082"/>
                  </a:cubicBezTo>
                  <a:cubicBezTo>
                    <a:pt x="5831595" y="675437"/>
                    <a:pt x="5876436" y="602691"/>
                    <a:pt x="5907652" y="510845"/>
                  </a:cubicBezTo>
                  <a:cubicBezTo>
                    <a:pt x="5938869" y="418999"/>
                    <a:pt x="5943476" y="346253"/>
                    <a:pt x="5921473" y="292608"/>
                  </a:cubicBezTo>
                  <a:cubicBezTo>
                    <a:pt x="5899471" y="238963"/>
                    <a:pt x="5853925" y="212141"/>
                    <a:pt x="5784837" y="212141"/>
                  </a:cubicBezTo>
                  <a:close/>
                  <a:moveTo>
                    <a:pt x="4735944" y="17069"/>
                  </a:moveTo>
                  <a:lnTo>
                    <a:pt x="4967592" y="17069"/>
                  </a:lnTo>
                  <a:lnTo>
                    <a:pt x="4995291" y="1004621"/>
                  </a:lnTo>
                  <a:lnTo>
                    <a:pt x="4755108" y="1004621"/>
                  </a:lnTo>
                  <a:lnTo>
                    <a:pt x="4755585" y="805891"/>
                  </a:lnTo>
                  <a:lnTo>
                    <a:pt x="4411770" y="805891"/>
                  </a:lnTo>
                  <a:lnTo>
                    <a:pt x="4277182" y="1004621"/>
                  </a:lnTo>
                  <a:lnTo>
                    <a:pt x="4036999" y="1004621"/>
                  </a:lnTo>
                  <a:close/>
                  <a:moveTo>
                    <a:pt x="3440773" y="17069"/>
                  </a:moveTo>
                  <a:lnTo>
                    <a:pt x="3667544" y="17069"/>
                  </a:lnTo>
                  <a:lnTo>
                    <a:pt x="3540747" y="390144"/>
                  </a:lnTo>
                  <a:lnTo>
                    <a:pt x="3928453" y="390144"/>
                  </a:lnTo>
                  <a:lnTo>
                    <a:pt x="4055249" y="17069"/>
                  </a:lnTo>
                  <a:lnTo>
                    <a:pt x="4282021" y="17069"/>
                  </a:lnTo>
                  <a:lnTo>
                    <a:pt x="3946398" y="1004621"/>
                  </a:lnTo>
                  <a:lnTo>
                    <a:pt x="3719627" y="1004621"/>
                  </a:lnTo>
                  <a:lnTo>
                    <a:pt x="3856367" y="602285"/>
                  </a:lnTo>
                  <a:lnTo>
                    <a:pt x="3468662" y="602285"/>
                  </a:lnTo>
                  <a:lnTo>
                    <a:pt x="3331921" y="1004621"/>
                  </a:lnTo>
                  <a:lnTo>
                    <a:pt x="3105149" y="1004621"/>
                  </a:lnTo>
                  <a:close/>
                  <a:moveTo>
                    <a:pt x="1631023" y="17069"/>
                  </a:moveTo>
                  <a:lnTo>
                    <a:pt x="1838287" y="17069"/>
                  </a:lnTo>
                  <a:lnTo>
                    <a:pt x="2017509" y="576682"/>
                  </a:lnTo>
                  <a:lnTo>
                    <a:pt x="2024824" y="576682"/>
                  </a:lnTo>
                  <a:lnTo>
                    <a:pt x="2215019" y="17069"/>
                  </a:lnTo>
                  <a:lnTo>
                    <a:pt x="2441791" y="17069"/>
                  </a:lnTo>
                  <a:lnTo>
                    <a:pt x="2106168" y="1004621"/>
                  </a:lnTo>
                  <a:lnTo>
                    <a:pt x="1911096" y="1004621"/>
                  </a:lnTo>
                  <a:lnTo>
                    <a:pt x="1719662" y="445008"/>
                  </a:lnTo>
                  <a:lnTo>
                    <a:pt x="1712347" y="445008"/>
                  </a:lnTo>
                  <a:lnTo>
                    <a:pt x="1522171" y="1004621"/>
                  </a:lnTo>
                  <a:lnTo>
                    <a:pt x="1295400" y="1004621"/>
                  </a:lnTo>
                  <a:close/>
                  <a:moveTo>
                    <a:pt x="1250023" y="17069"/>
                  </a:moveTo>
                  <a:lnTo>
                    <a:pt x="1476794" y="17069"/>
                  </a:lnTo>
                  <a:lnTo>
                    <a:pt x="1141171" y="1004621"/>
                  </a:lnTo>
                  <a:lnTo>
                    <a:pt x="914400" y="1004621"/>
                  </a:lnTo>
                  <a:close/>
                  <a:moveTo>
                    <a:pt x="335623" y="17069"/>
                  </a:moveTo>
                  <a:lnTo>
                    <a:pt x="696506" y="17069"/>
                  </a:lnTo>
                  <a:cubicBezTo>
                    <a:pt x="816800" y="17069"/>
                    <a:pt x="901728" y="39218"/>
                    <a:pt x="951290" y="83515"/>
                  </a:cubicBezTo>
                  <a:cubicBezTo>
                    <a:pt x="1000852" y="127813"/>
                    <a:pt x="1011682" y="191008"/>
                    <a:pt x="983780" y="273101"/>
                  </a:cubicBezTo>
                  <a:cubicBezTo>
                    <a:pt x="945108" y="386893"/>
                    <a:pt x="860501" y="461264"/>
                    <a:pt x="729958" y="496215"/>
                  </a:cubicBezTo>
                  <a:lnTo>
                    <a:pt x="727462" y="503530"/>
                  </a:lnTo>
                  <a:cubicBezTo>
                    <a:pt x="797845" y="514096"/>
                    <a:pt x="845512" y="538277"/>
                    <a:pt x="870461" y="576072"/>
                  </a:cubicBezTo>
                  <a:cubicBezTo>
                    <a:pt x="895410" y="613867"/>
                    <a:pt x="897248" y="664058"/>
                    <a:pt x="875976" y="726643"/>
                  </a:cubicBezTo>
                  <a:cubicBezTo>
                    <a:pt x="845598" y="816051"/>
                    <a:pt x="786901" y="884733"/>
                    <a:pt x="699887" y="932688"/>
                  </a:cubicBezTo>
                  <a:cubicBezTo>
                    <a:pt x="612873" y="980643"/>
                    <a:pt x="503936" y="1004621"/>
                    <a:pt x="373075" y="1004621"/>
                  </a:cubicBezTo>
                  <a:lnTo>
                    <a:pt x="0" y="1004621"/>
                  </a:lnTo>
                  <a:close/>
                  <a:moveTo>
                    <a:pt x="5856922" y="0"/>
                  </a:moveTo>
                  <a:cubicBezTo>
                    <a:pt x="5949582" y="0"/>
                    <a:pt x="6023210" y="20727"/>
                    <a:pt x="6077807" y="62179"/>
                  </a:cubicBezTo>
                  <a:cubicBezTo>
                    <a:pt x="6132404" y="103632"/>
                    <a:pt x="6165142" y="162763"/>
                    <a:pt x="6176019" y="239573"/>
                  </a:cubicBezTo>
                  <a:cubicBezTo>
                    <a:pt x="6186897" y="316383"/>
                    <a:pt x="6174657" y="406807"/>
                    <a:pt x="6139300" y="510845"/>
                  </a:cubicBezTo>
                  <a:cubicBezTo>
                    <a:pt x="6103944" y="614883"/>
                    <a:pt x="6054722" y="705307"/>
                    <a:pt x="5991634" y="782117"/>
                  </a:cubicBezTo>
                  <a:cubicBezTo>
                    <a:pt x="5928547" y="858927"/>
                    <a:pt x="5855617" y="918058"/>
                    <a:pt x="5772845" y="959511"/>
                  </a:cubicBezTo>
                  <a:cubicBezTo>
                    <a:pt x="5690073" y="1000963"/>
                    <a:pt x="5602357" y="1021690"/>
                    <a:pt x="5509698" y="1021690"/>
                  </a:cubicBezTo>
                  <a:cubicBezTo>
                    <a:pt x="5417038" y="1021690"/>
                    <a:pt x="5343413" y="1000963"/>
                    <a:pt x="5288822" y="959511"/>
                  </a:cubicBezTo>
                  <a:cubicBezTo>
                    <a:pt x="5234232" y="918058"/>
                    <a:pt x="5201498" y="858927"/>
                    <a:pt x="5190620" y="782117"/>
                  </a:cubicBezTo>
                  <a:cubicBezTo>
                    <a:pt x="5179742" y="705307"/>
                    <a:pt x="5191982" y="614883"/>
                    <a:pt x="5227339" y="510845"/>
                  </a:cubicBezTo>
                  <a:cubicBezTo>
                    <a:pt x="5262696" y="406807"/>
                    <a:pt x="5311918" y="316383"/>
                    <a:pt x="5375005" y="239573"/>
                  </a:cubicBezTo>
                  <a:cubicBezTo>
                    <a:pt x="5438092" y="162763"/>
                    <a:pt x="5511019" y="103632"/>
                    <a:pt x="5593785" y="62179"/>
                  </a:cubicBezTo>
                  <a:cubicBezTo>
                    <a:pt x="5676551" y="20727"/>
                    <a:pt x="5764263" y="0"/>
                    <a:pt x="5856922" y="0"/>
                  </a:cubicBezTo>
                  <a:close/>
                  <a:moveTo>
                    <a:pt x="2957055" y="0"/>
                  </a:moveTo>
                  <a:cubicBezTo>
                    <a:pt x="3130994" y="0"/>
                    <a:pt x="3228549" y="80061"/>
                    <a:pt x="3249720" y="240183"/>
                  </a:cubicBezTo>
                  <a:lnTo>
                    <a:pt x="3023577" y="331623"/>
                  </a:lnTo>
                  <a:cubicBezTo>
                    <a:pt x="3017634" y="286919"/>
                    <a:pt x="3003346" y="254813"/>
                    <a:pt x="2980715" y="235306"/>
                  </a:cubicBezTo>
                  <a:cubicBezTo>
                    <a:pt x="2958083" y="215799"/>
                    <a:pt x="2926042" y="206045"/>
                    <a:pt x="2884589" y="206045"/>
                  </a:cubicBezTo>
                  <a:cubicBezTo>
                    <a:pt x="2845574" y="206045"/>
                    <a:pt x="2810233" y="214376"/>
                    <a:pt x="2778566" y="231039"/>
                  </a:cubicBezTo>
                  <a:cubicBezTo>
                    <a:pt x="2746899" y="247701"/>
                    <a:pt x="2726918" y="268224"/>
                    <a:pt x="2718625" y="292608"/>
                  </a:cubicBezTo>
                  <a:cubicBezTo>
                    <a:pt x="2711996" y="312115"/>
                    <a:pt x="2711621" y="328168"/>
                    <a:pt x="2717501" y="340767"/>
                  </a:cubicBezTo>
                  <a:cubicBezTo>
                    <a:pt x="2723381" y="353365"/>
                    <a:pt x="2736919" y="364947"/>
                    <a:pt x="2758116" y="375514"/>
                  </a:cubicBezTo>
                  <a:cubicBezTo>
                    <a:pt x="2779312" y="386080"/>
                    <a:pt x="2812764" y="398272"/>
                    <a:pt x="2858471" y="412090"/>
                  </a:cubicBezTo>
                  <a:cubicBezTo>
                    <a:pt x="2916878" y="429159"/>
                    <a:pt x="2964850" y="447040"/>
                    <a:pt x="3002384" y="465735"/>
                  </a:cubicBezTo>
                  <a:cubicBezTo>
                    <a:pt x="3039919" y="484429"/>
                    <a:pt x="3068583" y="513690"/>
                    <a:pt x="3088376" y="553517"/>
                  </a:cubicBezTo>
                  <a:cubicBezTo>
                    <a:pt x="3108169" y="593344"/>
                    <a:pt x="3106737" y="646583"/>
                    <a:pt x="3084080" y="713232"/>
                  </a:cubicBezTo>
                  <a:cubicBezTo>
                    <a:pt x="3063087" y="775005"/>
                    <a:pt x="3028394" y="829259"/>
                    <a:pt x="2980001" y="875995"/>
                  </a:cubicBezTo>
                  <a:cubicBezTo>
                    <a:pt x="2931607" y="922731"/>
                    <a:pt x="2874070" y="958698"/>
                    <a:pt x="2807389" y="983895"/>
                  </a:cubicBezTo>
                  <a:cubicBezTo>
                    <a:pt x="2740707" y="1009091"/>
                    <a:pt x="2669977" y="1021690"/>
                    <a:pt x="2595200" y="1021690"/>
                  </a:cubicBezTo>
                  <a:cubicBezTo>
                    <a:pt x="2503354" y="1021690"/>
                    <a:pt x="2431233" y="998931"/>
                    <a:pt x="2378840" y="953415"/>
                  </a:cubicBezTo>
                  <a:cubicBezTo>
                    <a:pt x="2326446" y="907898"/>
                    <a:pt x="2296699" y="847751"/>
                    <a:pt x="2289600" y="772973"/>
                  </a:cubicBezTo>
                  <a:lnTo>
                    <a:pt x="2516962" y="681533"/>
                  </a:lnTo>
                  <a:cubicBezTo>
                    <a:pt x="2518295" y="725424"/>
                    <a:pt x="2532367" y="758749"/>
                    <a:pt x="2559177" y="781507"/>
                  </a:cubicBezTo>
                  <a:cubicBezTo>
                    <a:pt x="2585986" y="804266"/>
                    <a:pt x="2621743" y="815645"/>
                    <a:pt x="2666447" y="815645"/>
                  </a:cubicBezTo>
                  <a:cubicBezTo>
                    <a:pt x="2712777" y="815645"/>
                    <a:pt x="2752388" y="807314"/>
                    <a:pt x="2785281" y="790651"/>
                  </a:cubicBezTo>
                  <a:cubicBezTo>
                    <a:pt x="2818174" y="773989"/>
                    <a:pt x="2839180" y="752247"/>
                    <a:pt x="2848298" y="725424"/>
                  </a:cubicBezTo>
                  <a:cubicBezTo>
                    <a:pt x="2854648" y="706730"/>
                    <a:pt x="2855020" y="691287"/>
                    <a:pt x="2849413" y="679095"/>
                  </a:cubicBezTo>
                  <a:cubicBezTo>
                    <a:pt x="2843806" y="666903"/>
                    <a:pt x="2830268" y="655320"/>
                    <a:pt x="2808798" y="644347"/>
                  </a:cubicBezTo>
                  <a:cubicBezTo>
                    <a:pt x="2787329" y="633375"/>
                    <a:pt x="2754153" y="620979"/>
                    <a:pt x="2709272" y="607162"/>
                  </a:cubicBezTo>
                  <a:cubicBezTo>
                    <a:pt x="2649785" y="588467"/>
                    <a:pt x="2601474" y="569773"/>
                    <a:pt x="2564339" y="551079"/>
                  </a:cubicBezTo>
                  <a:cubicBezTo>
                    <a:pt x="2527205" y="532384"/>
                    <a:pt x="2498813" y="502920"/>
                    <a:pt x="2479166" y="462687"/>
                  </a:cubicBezTo>
                  <a:cubicBezTo>
                    <a:pt x="2459520" y="422453"/>
                    <a:pt x="2460879" y="369418"/>
                    <a:pt x="2483244" y="303581"/>
                  </a:cubicBezTo>
                  <a:cubicBezTo>
                    <a:pt x="2503132" y="245059"/>
                    <a:pt x="2537339" y="192837"/>
                    <a:pt x="2585865" y="146914"/>
                  </a:cubicBezTo>
                  <a:cubicBezTo>
                    <a:pt x="2634392" y="100991"/>
                    <a:pt x="2691320" y="65024"/>
                    <a:pt x="2756649" y="39015"/>
                  </a:cubicBezTo>
                  <a:cubicBezTo>
                    <a:pt x="2821978" y="13005"/>
                    <a:pt x="2888780" y="0"/>
                    <a:pt x="2957055" y="0"/>
                  </a:cubicBezTo>
                  <a:close/>
                </a:path>
              </a:pathLst>
            </a:custGeom>
            <a:solidFill>
              <a:schemeClr val="accent1"/>
            </a:solidFill>
            <a:ln>
              <a:noFill/>
            </a:ln>
            <a:effectLst>
              <a:glow>
                <a:srgbClr val="000000"/>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600" i="1" dirty="0">
                <a:solidFill>
                  <a:schemeClr val="bg1"/>
                </a:solidFill>
                <a:latin typeface="+mj-ea"/>
                <a:ea typeface="+mj-ea"/>
              </a:endParaRPr>
            </a:p>
          </p:txBody>
        </p:sp>
      </p:grpSp>
      <p:sp>
        <p:nvSpPr>
          <p:cNvPr id="659" name="文本框 658">
            <a:extLst>
              <a:ext uri="{FF2B5EF4-FFF2-40B4-BE49-F238E27FC236}">
                <a16:creationId xmlns:a16="http://schemas.microsoft.com/office/drawing/2014/main" id="{5E83D321-7A7F-E8B8-D2B3-93B0C57B1F51}"/>
              </a:ext>
            </a:extLst>
          </p:cNvPr>
          <p:cNvSpPr txBox="1"/>
          <p:nvPr/>
        </p:nvSpPr>
        <p:spPr>
          <a:xfrm>
            <a:off x="2041205" y="2367171"/>
            <a:ext cx="8109591" cy="2123658"/>
          </a:xfrm>
          <a:prstGeom prst="rect">
            <a:avLst/>
          </a:prstGeom>
          <a:noFill/>
        </p:spPr>
        <p:txBody>
          <a:bodyPr wrap="none" lIns="0" tIns="0" rIns="0" bIns="0" rtlCol="0">
            <a:spAutoFit/>
          </a:bodyPr>
          <a:lstStyle/>
          <a:p>
            <a:pPr algn="ctr"/>
            <a:r>
              <a:rPr lang="en-US" altLang="zh-CN" sz="13800" dirty="0">
                <a:gradFill flip="none" rotWithShape="1">
                  <a:gsLst>
                    <a:gs pos="59000">
                      <a:schemeClr val="accent1"/>
                    </a:gs>
                    <a:gs pos="100000">
                      <a:schemeClr val="accent1">
                        <a:lumMod val="25000"/>
                        <a:lumOff val="75000"/>
                      </a:schemeClr>
                    </a:gs>
                  </a:gsLst>
                  <a:lin ang="2700000" scaled="1"/>
                  <a:tileRect/>
                </a:gradFill>
                <a:latin typeface="+mj-ea"/>
                <a:ea typeface="+mj-ea"/>
              </a:rPr>
              <a:t>THANKS</a:t>
            </a:r>
            <a:endParaRPr lang="zh-CN" altLang="en-US" sz="138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4" name="文本框 13">
            <a:extLst>
              <a:ext uri="{FF2B5EF4-FFF2-40B4-BE49-F238E27FC236}">
                <a16:creationId xmlns:a16="http://schemas.microsoft.com/office/drawing/2014/main" id="{933C2F62-3509-146F-2507-227C7F8A589A}"/>
              </a:ext>
            </a:extLst>
          </p:cNvPr>
          <p:cNvSpPr txBox="1"/>
          <p:nvPr/>
        </p:nvSpPr>
        <p:spPr>
          <a:xfrm>
            <a:off x="4841796" y="447997"/>
            <a:ext cx="6771084" cy="276999"/>
          </a:xfrm>
          <a:prstGeom prst="rect">
            <a:avLst/>
          </a:prstGeom>
          <a:noFill/>
        </p:spPr>
        <p:txBody>
          <a:bodyPr wrap="square" lIns="0" tIns="0" rIns="0" bIns="0" rtlCol="0">
            <a:spAutoFit/>
          </a:bodyPr>
          <a:lstStyle/>
          <a:p>
            <a:pPr algn="r"/>
            <a:r>
              <a:rPr lang="en-US" altLang="zh-CN" dirty="0">
                <a:solidFill>
                  <a:schemeClr val="accent1"/>
                </a:solidFill>
                <a:latin typeface="+mn-ea"/>
              </a:rPr>
              <a:t>20XX-XX-XX</a:t>
            </a:r>
            <a:endParaRPr lang="zh-CN" altLang="en-US" dirty="0">
              <a:solidFill>
                <a:schemeClr val="accent1"/>
              </a:solidFill>
              <a:latin typeface="+mn-ea"/>
            </a:endParaRPr>
          </a:p>
        </p:txBody>
      </p:sp>
    </p:spTree>
    <p:extLst>
      <p:ext uri="{BB962C8B-B14F-4D97-AF65-F5344CB8AC3E}">
        <p14:creationId xmlns:p14="http://schemas.microsoft.com/office/powerpoint/2010/main" val="408742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视觉</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SLAM</a:t>
            </a:r>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框架</a:t>
            </a:r>
          </a:p>
        </p:txBody>
      </p:sp>
      <p:pic>
        <p:nvPicPr>
          <p:cNvPr id="14" name="图片 13">
            <a:extLst>
              <a:ext uri="{FF2B5EF4-FFF2-40B4-BE49-F238E27FC236}">
                <a16:creationId xmlns:a16="http://schemas.microsoft.com/office/drawing/2014/main" id="{8FDC270D-B43D-4C56-9CFD-FE723FFBB3EA}"/>
              </a:ext>
            </a:extLst>
          </p:cNvPr>
          <p:cNvPicPr>
            <a:picLocks noChangeAspect="1"/>
          </p:cNvPicPr>
          <p:nvPr/>
        </p:nvPicPr>
        <p:blipFill>
          <a:blip r:embed="rId3"/>
          <a:stretch>
            <a:fillRect/>
          </a:stretch>
        </p:blipFill>
        <p:spPr>
          <a:xfrm>
            <a:off x="2808015" y="4391278"/>
            <a:ext cx="6885714" cy="2028571"/>
          </a:xfrm>
          <a:prstGeom prst="rect">
            <a:avLst/>
          </a:prstGeom>
        </p:spPr>
      </p:pic>
      <p:sp>
        <p:nvSpPr>
          <p:cNvPr id="17" name="文本框 16">
            <a:extLst>
              <a:ext uri="{FF2B5EF4-FFF2-40B4-BE49-F238E27FC236}">
                <a16:creationId xmlns:a16="http://schemas.microsoft.com/office/drawing/2014/main" id="{CE93F02F-379C-4DCB-8A70-60B3C18B7273}"/>
              </a:ext>
            </a:extLst>
          </p:cNvPr>
          <p:cNvSpPr txBox="1"/>
          <p:nvPr/>
        </p:nvSpPr>
        <p:spPr>
          <a:xfrm>
            <a:off x="564031" y="1645664"/>
            <a:ext cx="11018370" cy="2585323"/>
          </a:xfrm>
          <a:prstGeom prst="rect">
            <a:avLst/>
          </a:prstGeom>
          <a:noFill/>
        </p:spPr>
        <p:txBody>
          <a:bodyPr wrap="square" lIns="0" tIns="0" rIns="0" bIns="0" rtlCol="0">
            <a:spAutoFit/>
          </a:bodyPr>
          <a:lstStyle/>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传感器信息读取：相机，</a:t>
            </a:r>
            <a:r>
              <a:rPr lang="en-US" altLang="zh-CN" sz="2400" dirty="0">
                <a:latin typeface="微软雅黑" panose="020B0503020204020204" pitchFamily="34" charset="-122"/>
                <a:ea typeface="微软雅黑" panose="020B0503020204020204" pitchFamily="34" charset="-122"/>
              </a:rPr>
              <a:t>2d</a:t>
            </a:r>
            <a:r>
              <a:rPr lang="zh-CN" altLang="en-US" sz="2400" dirty="0">
                <a:latin typeface="微软雅黑" panose="020B0503020204020204" pitchFamily="34" charset="-122"/>
                <a:ea typeface="微软雅黑" panose="020B0503020204020204" pitchFamily="34" charset="-122"/>
              </a:rPr>
              <a:t>图形</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视觉里程计（</a:t>
            </a:r>
            <a:r>
              <a:rPr lang="en-US" altLang="zh-CN" sz="2400" dirty="0">
                <a:latin typeface="微软雅黑" panose="020B0503020204020204" pitchFamily="34" charset="-122"/>
                <a:ea typeface="微软雅黑" panose="020B0503020204020204" pitchFamily="34" charset="-122"/>
              </a:rPr>
              <a:t>VO</a:t>
            </a:r>
            <a:r>
              <a:rPr lang="zh-CN" altLang="en-US" sz="2400" dirty="0">
                <a:latin typeface="微软雅黑" panose="020B0503020204020204" pitchFamily="34" charset="-122"/>
                <a:ea typeface="微软雅黑" panose="020B0503020204020204" pitchFamily="34" charset="-122"/>
              </a:rPr>
              <a:t>）：估算相邻图像间相机的运动，又称为前端</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后端优化：后端接受不同时刻视觉里程计测量的相机位姿，以及回环检测的信息，对它们进行优化，得到全局一致的轨迹和地图。由于接在</a:t>
            </a:r>
            <a:r>
              <a:rPr lang="en-US" altLang="zh-CN" sz="2400" dirty="0">
                <a:latin typeface="微软雅黑" panose="020B0503020204020204" pitchFamily="34" charset="-122"/>
                <a:ea typeface="微软雅黑" panose="020B0503020204020204" pitchFamily="34" charset="-122"/>
              </a:rPr>
              <a:t>VO</a:t>
            </a:r>
            <a:r>
              <a:rPr lang="zh-CN" altLang="en-US" sz="2400" dirty="0">
                <a:latin typeface="微软雅黑" panose="020B0503020204020204" pitchFamily="34" charset="-122"/>
                <a:ea typeface="微软雅黑" panose="020B0503020204020204" pitchFamily="34" charset="-122"/>
              </a:rPr>
              <a:t>之后，又称为后端</a:t>
            </a:r>
            <a:r>
              <a:rPr lang="en-US" altLang="zh-CN" sz="2400" dirty="0">
                <a:latin typeface="微软雅黑" panose="020B0503020204020204" pitchFamily="34" charset="-122"/>
                <a:ea typeface="微软雅黑" panose="020B0503020204020204" pitchFamily="34" charset="-122"/>
              </a:rPr>
              <a:t>(Back End)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回环检测：判断机器人是否达到先前经过的位置</a:t>
            </a:r>
            <a:endParaRPr lang="en-US" altLang="zh-CN" sz="2400" dirty="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建图：根据估计的轨迹，建立对应的地图</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433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rPr>
              <a:t>旋转矩阵与变换矩阵，李群、李代数</a:t>
            </a:r>
          </a:p>
        </p:txBody>
      </p:sp>
      <p:pic>
        <p:nvPicPr>
          <p:cNvPr id="14" name="图片 13">
            <a:extLst>
              <a:ext uri="{FF2B5EF4-FFF2-40B4-BE49-F238E27FC236}">
                <a16:creationId xmlns:a16="http://schemas.microsoft.com/office/drawing/2014/main" id="{A42EE9ED-0EC3-468A-9551-E21BCF4ED471}"/>
              </a:ext>
            </a:extLst>
          </p:cNvPr>
          <p:cNvPicPr>
            <a:picLocks noChangeAspect="1"/>
          </p:cNvPicPr>
          <p:nvPr/>
        </p:nvPicPr>
        <p:blipFill>
          <a:blip r:embed="rId3"/>
          <a:stretch>
            <a:fillRect/>
          </a:stretch>
        </p:blipFill>
        <p:spPr>
          <a:xfrm>
            <a:off x="4679042" y="1852971"/>
            <a:ext cx="6054476" cy="4258593"/>
          </a:xfrm>
          <a:prstGeom prst="rect">
            <a:avLst/>
          </a:prstGeom>
        </p:spPr>
      </p:pic>
      <p:sp>
        <p:nvSpPr>
          <p:cNvPr id="19" name="文本框 18">
            <a:extLst>
              <a:ext uri="{FF2B5EF4-FFF2-40B4-BE49-F238E27FC236}">
                <a16:creationId xmlns:a16="http://schemas.microsoft.com/office/drawing/2014/main" id="{B40FC262-C3D8-431C-B41D-41E86D85C599}"/>
              </a:ext>
            </a:extLst>
          </p:cNvPr>
          <p:cNvSpPr txBox="1"/>
          <p:nvPr/>
        </p:nvSpPr>
        <p:spPr>
          <a:xfrm>
            <a:off x="1057275" y="2714625"/>
            <a:ext cx="1724831" cy="553998"/>
          </a:xfrm>
          <a:prstGeom prst="rect">
            <a:avLst/>
          </a:prstGeom>
          <a:noFill/>
        </p:spPr>
        <p:txBody>
          <a:bodyPr wrap="none" lIns="0" tIns="0" rIns="0" bIns="0" rtlCol="0">
            <a:spAutoFit/>
          </a:bodyPr>
          <a:lstStyle/>
          <a:p>
            <a:pPr algn="l"/>
            <a:r>
              <a:rPr lang="zh-CN" altLang="en-US" dirty="0"/>
              <a:t>旋转矩阵：</a:t>
            </a:r>
            <a:r>
              <a:rPr lang="en-US" altLang="zh-CN" dirty="0"/>
              <a:t>SO(3)</a:t>
            </a:r>
          </a:p>
          <a:p>
            <a:pPr algn="l"/>
            <a:endParaRPr lang="zh-CN" altLang="en-US" dirty="0"/>
          </a:p>
        </p:txBody>
      </p:sp>
      <p:sp>
        <p:nvSpPr>
          <p:cNvPr id="20" name="文本框 19">
            <a:extLst>
              <a:ext uri="{FF2B5EF4-FFF2-40B4-BE49-F238E27FC236}">
                <a16:creationId xmlns:a16="http://schemas.microsoft.com/office/drawing/2014/main" id="{D170B56B-CEF3-4C06-9180-EF0A3D668500}"/>
              </a:ext>
            </a:extLst>
          </p:cNvPr>
          <p:cNvSpPr txBox="1"/>
          <p:nvPr/>
        </p:nvSpPr>
        <p:spPr>
          <a:xfrm>
            <a:off x="1057275" y="4824412"/>
            <a:ext cx="2067874" cy="553998"/>
          </a:xfrm>
          <a:prstGeom prst="rect">
            <a:avLst/>
          </a:prstGeom>
          <a:noFill/>
        </p:spPr>
        <p:txBody>
          <a:bodyPr wrap="none" lIns="0" tIns="0" rIns="0" bIns="0" rtlCol="0">
            <a:spAutoFit/>
          </a:bodyPr>
          <a:lstStyle/>
          <a:p>
            <a:pPr algn="l"/>
            <a:r>
              <a:rPr lang="zh-CN" altLang="en-US" dirty="0"/>
              <a:t>变换矩阵：</a:t>
            </a:r>
            <a:r>
              <a:rPr lang="en-US" altLang="zh-CN" dirty="0"/>
              <a:t>SE(3)</a:t>
            </a:r>
            <a:r>
              <a:rPr lang="zh-CN" altLang="en-US" dirty="0"/>
              <a:t>，</a:t>
            </a:r>
            <a:r>
              <a:rPr lang="en-US" altLang="zh-CN" dirty="0"/>
              <a:t>T</a:t>
            </a:r>
          </a:p>
          <a:p>
            <a:pPr algn="l"/>
            <a:endParaRPr lang="zh-CN" altLang="en-US" dirty="0"/>
          </a:p>
        </p:txBody>
      </p:sp>
    </p:spTree>
    <p:extLst>
      <p:ext uri="{BB962C8B-B14F-4D97-AF65-F5344CB8AC3E}">
        <p14:creationId xmlns:p14="http://schemas.microsoft.com/office/powerpoint/2010/main" val="236272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126156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Visual SLAM algorithms: a survey from 2010 to 2016</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14" name="文本框 13">
            <a:extLst>
              <a:ext uri="{FF2B5EF4-FFF2-40B4-BE49-F238E27FC236}">
                <a16:creationId xmlns:a16="http://schemas.microsoft.com/office/drawing/2014/main" id="{24A73864-B3F4-48B0-A16E-84A4494C43F0}"/>
              </a:ext>
            </a:extLst>
          </p:cNvPr>
          <p:cNvSpPr txBox="1"/>
          <p:nvPr/>
        </p:nvSpPr>
        <p:spPr>
          <a:xfrm>
            <a:off x="510030" y="1490564"/>
            <a:ext cx="9571305"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altLang="zh-CN" dirty="0" err="1"/>
              <a:t>vSLAM</a:t>
            </a:r>
            <a:r>
              <a:rPr lang="zh-CN" altLang="en-US" dirty="0"/>
              <a:t>算法基本上由初始化、摄像机运动估计、三维结构估计、全局优化和重新定位组成。近年来，</a:t>
            </a:r>
            <a:r>
              <a:rPr lang="en-US" altLang="zh-CN" dirty="0"/>
              <a:t>direct-method</a:t>
            </a:r>
            <a:r>
              <a:rPr lang="zh-CN" altLang="en-US" dirty="0"/>
              <a:t>是单眼</a:t>
            </a:r>
            <a:r>
              <a:rPr lang="en-US" altLang="zh-CN" dirty="0" err="1"/>
              <a:t>vSLAM</a:t>
            </a:r>
            <a:r>
              <a:rPr lang="zh-CN" altLang="en-US" dirty="0"/>
              <a:t>的活跃研究领域。</a:t>
            </a:r>
            <a:r>
              <a:rPr lang="en-US" altLang="zh-CN" dirty="0"/>
              <a:t>RGB-D </a:t>
            </a:r>
            <a:r>
              <a:rPr lang="en-US" altLang="zh-CN" dirty="0" err="1"/>
              <a:t>vSLAM</a:t>
            </a:r>
            <a:r>
              <a:rPr lang="zh-CN" altLang="en-US" dirty="0"/>
              <a:t>近年来也得到了发展，因为许多消费型</a:t>
            </a:r>
            <a:r>
              <a:rPr lang="en-US" altLang="zh-CN" dirty="0"/>
              <a:t>RGBD</a:t>
            </a:r>
            <a:r>
              <a:rPr lang="zh-CN" altLang="en-US" dirty="0"/>
              <a:t>相机都可以以一个便宜的价格获得。在</a:t>
            </a:r>
            <a:r>
              <a:rPr lang="en-US" altLang="zh-CN" dirty="0"/>
              <a:t>AR/MR</a:t>
            </a:r>
            <a:r>
              <a:rPr lang="zh-CN" altLang="en-US" dirty="0"/>
              <a:t>研究界，实际问题已经得到了解决。尽管</a:t>
            </a:r>
            <a:r>
              <a:rPr lang="en-US" altLang="zh-CN" dirty="0" err="1"/>
              <a:t>vSLAM</a:t>
            </a:r>
            <a:r>
              <a:rPr lang="zh-CN" altLang="en-US" dirty="0"/>
              <a:t>算法自</a:t>
            </a:r>
            <a:r>
              <a:rPr lang="en-US" altLang="zh-CN" dirty="0"/>
              <a:t>2003</a:t>
            </a:r>
            <a:r>
              <a:rPr lang="zh-CN" altLang="en-US" dirty="0"/>
              <a:t>年以来就已经被开发出来，但</a:t>
            </a:r>
            <a:r>
              <a:rPr lang="en-US" altLang="zh-CN" dirty="0" err="1"/>
              <a:t>vSLAM</a:t>
            </a:r>
            <a:r>
              <a:rPr lang="zh-CN" altLang="en-US" dirty="0"/>
              <a:t>仍然是一个活跃的研究领域。</a:t>
            </a:r>
            <a:endParaRPr lang="en-US" altLang="zh-CN" dirty="0"/>
          </a:p>
          <a:p>
            <a:pPr marL="285750" indent="-285750" algn="l">
              <a:buFont typeface="Arial" panose="020B0604020202020204" pitchFamily="34" charset="0"/>
              <a:buChar char="•"/>
            </a:pPr>
            <a:r>
              <a:rPr lang="zh-CN" altLang="en-US" dirty="0"/>
              <a:t>本文主要研究了最近仅使用相机的</a:t>
            </a:r>
            <a:r>
              <a:rPr lang="en-US" altLang="zh-CN" dirty="0" err="1"/>
              <a:t>vSLAM</a:t>
            </a:r>
            <a:r>
              <a:rPr lang="zh-CN" altLang="en-US" dirty="0"/>
              <a:t>算法。作为另一种方法，使用视觉和惯性数据的</a:t>
            </a:r>
            <a:r>
              <a:rPr lang="en-US" altLang="zh-CN" dirty="0"/>
              <a:t>SLAM</a:t>
            </a:r>
            <a:r>
              <a:rPr lang="zh-CN" altLang="en-US" dirty="0"/>
              <a:t>算法被称为可视化惯性</a:t>
            </a:r>
            <a:r>
              <a:rPr lang="en-US" altLang="zh-CN" dirty="0"/>
              <a:t>SLAM</a:t>
            </a:r>
            <a:r>
              <a:rPr lang="zh-CN" altLang="en-US" dirty="0"/>
              <a:t>。通过结合视觉数据和惯性数据，我们可以得到更稳定的估计结果。</a:t>
            </a:r>
          </a:p>
        </p:txBody>
      </p:sp>
      <p:pic>
        <p:nvPicPr>
          <p:cNvPr id="20" name="图片 19">
            <a:extLst>
              <a:ext uri="{FF2B5EF4-FFF2-40B4-BE49-F238E27FC236}">
                <a16:creationId xmlns:a16="http://schemas.microsoft.com/office/drawing/2014/main" id="{53DDEE4C-D3D7-44F3-A61E-CABE7967858D}"/>
              </a:ext>
            </a:extLst>
          </p:cNvPr>
          <p:cNvPicPr>
            <a:picLocks noChangeAspect="1"/>
          </p:cNvPicPr>
          <p:nvPr/>
        </p:nvPicPr>
        <p:blipFill>
          <a:blip r:embed="rId3"/>
          <a:stretch>
            <a:fillRect/>
          </a:stretch>
        </p:blipFill>
        <p:spPr>
          <a:xfrm>
            <a:off x="644040" y="3706555"/>
            <a:ext cx="8079436" cy="3104491"/>
          </a:xfrm>
          <a:prstGeom prst="rect">
            <a:avLst/>
          </a:prstGeom>
        </p:spPr>
      </p:pic>
    </p:spTree>
    <p:extLst>
      <p:ext uri="{BB962C8B-B14F-4D97-AF65-F5344CB8AC3E}">
        <p14:creationId xmlns:p14="http://schemas.microsoft.com/office/powerpoint/2010/main" val="26253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126156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An Overview on Visual SLAM: From Tradition to Semantic</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pic>
        <p:nvPicPr>
          <p:cNvPr id="15" name="图片 14">
            <a:extLst>
              <a:ext uri="{FF2B5EF4-FFF2-40B4-BE49-F238E27FC236}">
                <a16:creationId xmlns:a16="http://schemas.microsoft.com/office/drawing/2014/main" id="{2A019C56-F79C-4C9E-A6C1-659A88CAE318}"/>
              </a:ext>
            </a:extLst>
          </p:cNvPr>
          <p:cNvPicPr>
            <a:picLocks noChangeAspect="1"/>
          </p:cNvPicPr>
          <p:nvPr/>
        </p:nvPicPr>
        <p:blipFill>
          <a:blip r:embed="rId3"/>
          <a:stretch>
            <a:fillRect/>
          </a:stretch>
        </p:blipFill>
        <p:spPr>
          <a:xfrm>
            <a:off x="891740" y="1337184"/>
            <a:ext cx="7960160" cy="5271975"/>
          </a:xfrm>
          <a:prstGeom prst="rect">
            <a:avLst/>
          </a:prstGeom>
        </p:spPr>
      </p:pic>
    </p:spTree>
    <p:extLst>
      <p:ext uri="{BB962C8B-B14F-4D97-AF65-F5344CB8AC3E}">
        <p14:creationId xmlns:p14="http://schemas.microsoft.com/office/powerpoint/2010/main" val="372314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126156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Benchmark</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14" name="文本框 13">
            <a:extLst>
              <a:ext uri="{FF2B5EF4-FFF2-40B4-BE49-F238E27FC236}">
                <a16:creationId xmlns:a16="http://schemas.microsoft.com/office/drawing/2014/main" id="{24A73864-B3F4-48B0-A16E-84A4494C43F0}"/>
              </a:ext>
            </a:extLst>
          </p:cNvPr>
          <p:cNvSpPr txBox="1"/>
          <p:nvPr/>
        </p:nvSpPr>
        <p:spPr>
          <a:xfrm>
            <a:off x="510030" y="1274564"/>
            <a:ext cx="9571305" cy="2154436"/>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altLang="zh-CN" sz="1400" dirty="0"/>
              <a:t>TrakMark</a:t>
            </a:r>
            <a:r>
              <a:rPr lang="zh-CN" altLang="en-US" sz="1400" dirty="0"/>
              <a:t>提供了具有</a:t>
            </a:r>
            <a:r>
              <a:rPr lang="en-US" altLang="zh-CN" sz="1400" dirty="0"/>
              <a:t>6</a:t>
            </a:r>
            <a:r>
              <a:rPr lang="zh-CN" altLang="en-US" sz="1400" dirty="0"/>
              <a:t>自由度摄像机运动和固有摄像机参数的图像序列。</a:t>
            </a:r>
            <a:r>
              <a:rPr lang="en-US" altLang="zh-CN" sz="1400" dirty="0"/>
              <a:t>TrakMark</a:t>
            </a:r>
            <a:r>
              <a:rPr lang="zh-CN" altLang="en-US" sz="1400" dirty="0"/>
              <a:t>假设被用于评估</a:t>
            </a:r>
            <a:r>
              <a:rPr lang="en-US" altLang="zh-CN" sz="1400" dirty="0"/>
              <a:t>AR/MR</a:t>
            </a:r>
            <a:r>
              <a:rPr lang="zh-CN" altLang="en-US" sz="1400" dirty="0"/>
              <a:t>研究社区中</a:t>
            </a:r>
            <a:r>
              <a:rPr lang="en-US" altLang="zh-CN" sz="1400" dirty="0" err="1"/>
              <a:t>vSLAM</a:t>
            </a:r>
            <a:r>
              <a:rPr lang="zh-CN" altLang="en-US" sz="1400" dirty="0"/>
              <a:t>算法的性能。他们还从</a:t>
            </a:r>
            <a:r>
              <a:rPr lang="en-US" altLang="zh-CN" sz="1400" dirty="0"/>
              <a:t>AR/MR</a:t>
            </a:r>
            <a:r>
              <a:rPr lang="zh-CN" altLang="en-US" sz="1400" dirty="0"/>
              <a:t>研究的角度提出了一个评价标准。</a:t>
            </a:r>
            <a:endParaRPr lang="en-US" altLang="zh-CN" sz="1400" dirty="0"/>
          </a:p>
          <a:p>
            <a:pPr marL="285750" indent="-285750" algn="l">
              <a:buFont typeface="Arial" panose="020B0604020202020204" pitchFamily="34" charset="0"/>
              <a:buChar char="•"/>
            </a:pPr>
            <a:r>
              <a:rPr lang="en-US" altLang="zh-CN" sz="1400" dirty="0" err="1"/>
              <a:t>Martull</a:t>
            </a:r>
            <a:r>
              <a:rPr lang="zh-CN" altLang="en-US" sz="1400" dirty="0"/>
              <a:t>等人新提供了一个遵循筑波数据集的立体数据集。</a:t>
            </a:r>
            <a:r>
              <a:rPr lang="en-US" altLang="zh-CN" sz="1400" dirty="0" err="1"/>
              <a:t>Tukuba</a:t>
            </a:r>
            <a:r>
              <a:rPr lang="zh-CN" altLang="en-US" sz="1400" dirty="0"/>
              <a:t>立体数据集已被用于评价立体算法。他们使用计算机图形学创建了新的图库坝立体声数据集。在数据集中提供了每一帧的图像序列、相机姿态和深度地图。图像序列是创建使用不同的相机轨迹和照明条件。</a:t>
            </a:r>
            <a:endParaRPr lang="en-US" altLang="zh-CN" sz="1400" dirty="0"/>
          </a:p>
          <a:p>
            <a:pPr marL="285750" indent="-285750" algn="l">
              <a:buFont typeface="Arial" panose="020B0604020202020204" pitchFamily="34" charset="0"/>
              <a:buChar char="•"/>
            </a:pPr>
            <a:r>
              <a:rPr lang="en-US" altLang="zh-CN" sz="1400" dirty="0"/>
              <a:t>TUM RGB-D</a:t>
            </a:r>
            <a:r>
              <a:rPr lang="zh-CN" altLang="en-US" sz="1400" dirty="0"/>
              <a:t>基准测试数据集提供了</a:t>
            </a:r>
            <a:r>
              <a:rPr lang="en-US" altLang="zh-CN" sz="1400" dirty="0"/>
              <a:t>RGB-D</a:t>
            </a:r>
            <a:r>
              <a:rPr lang="zh-CN" altLang="en-US" sz="1400" dirty="0"/>
              <a:t>与</a:t>
            </a:r>
            <a:r>
              <a:rPr lang="en-US" altLang="zh-CN" sz="1400" dirty="0"/>
              <a:t>6</a:t>
            </a:r>
            <a:r>
              <a:rPr lang="zh-CN" altLang="en-US" sz="1400" dirty="0"/>
              <a:t>自由度相机姿态的图像序列。</a:t>
            </a:r>
            <a:endParaRPr lang="en-US" altLang="zh-CN" sz="1400" dirty="0"/>
          </a:p>
          <a:p>
            <a:pPr marL="285750" indent="-285750" algn="l">
              <a:buFont typeface="Arial" panose="020B0604020202020204" pitchFamily="34" charset="0"/>
              <a:buChar char="•"/>
            </a:pPr>
            <a:r>
              <a:rPr lang="en-US" altLang="zh-CN" sz="1400" dirty="0"/>
              <a:t>KITTI</a:t>
            </a:r>
            <a:r>
              <a:rPr lang="zh-CN" altLang="en-US" sz="1400" dirty="0"/>
              <a:t>数据集被设计用于评估驾驶场景中的视觉系统，并包括多种类型的数据。在该数据集中，提供了视觉测程数据集。使用</a:t>
            </a:r>
            <a:r>
              <a:rPr lang="en-US" altLang="zh-CN" sz="1400" dirty="0"/>
              <a:t>RTK-GPS</a:t>
            </a:r>
            <a:r>
              <a:rPr lang="zh-CN" altLang="en-US" sz="1400" dirty="0"/>
              <a:t>获得地面真实摄像机的姿态。</a:t>
            </a:r>
            <a:endParaRPr lang="en-US" altLang="zh-CN" sz="1400" dirty="0"/>
          </a:p>
          <a:p>
            <a:pPr marL="285750" indent="-285750" algn="l">
              <a:buFont typeface="Arial" panose="020B0604020202020204" pitchFamily="34" charset="0"/>
              <a:buChar char="•"/>
            </a:pPr>
            <a:r>
              <a:rPr lang="en-US" altLang="zh-CN" sz="1400" dirty="0" err="1"/>
              <a:t>SLAMBench</a:t>
            </a:r>
            <a:r>
              <a:rPr lang="zh-CN" altLang="en-US" sz="1400" dirty="0"/>
              <a:t>提供了一个框架，用于评估来自精度和能耗的</a:t>
            </a:r>
            <a:r>
              <a:rPr lang="en-US" altLang="zh-CN" sz="1400" dirty="0" err="1"/>
              <a:t>vSLAM</a:t>
            </a:r>
            <a:r>
              <a:rPr lang="zh-CN" altLang="en-US" sz="1400" dirty="0"/>
              <a:t>算法。</a:t>
            </a:r>
            <a:endParaRPr lang="en-US" altLang="zh-CN" sz="1400" dirty="0"/>
          </a:p>
          <a:p>
            <a:pPr marL="285750" indent="-285750" algn="l">
              <a:buFont typeface="Arial" panose="020B0604020202020204" pitchFamily="34" charset="0"/>
              <a:buChar char="•"/>
            </a:pPr>
            <a:endParaRPr lang="en-US" altLang="zh-CN" sz="1400" dirty="0"/>
          </a:p>
        </p:txBody>
      </p:sp>
      <p:pic>
        <p:nvPicPr>
          <p:cNvPr id="18" name="图片 17">
            <a:extLst>
              <a:ext uri="{FF2B5EF4-FFF2-40B4-BE49-F238E27FC236}">
                <a16:creationId xmlns:a16="http://schemas.microsoft.com/office/drawing/2014/main" id="{FED195AA-32D2-4431-9909-89F25F5CDB40}"/>
              </a:ext>
            </a:extLst>
          </p:cNvPr>
          <p:cNvPicPr>
            <a:picLocks noChangeAspect="1"/>
          </p:cNvPicPr>
          <p:nvPr/>
        </p:nvPicPr>
        <p:blipFill>
          <a:blip r:embed="rId3"/>
          <a:stretch>
            <a:fillRect/>
          </a:stretch>
        </p:blipFill>
        <p:spPr>
          <a:xfrm>
            <a:off x="752040" y="3544728"/>
            <a:ext cx="7681341" cy="3101311"/>
          </a:xfrm>
          <a:prstGeom prst="rect">
            <a:avLst/>
          </a:prstGeom>
        </p:spPr>
      </p:pic>
    </p:spTree>
    <p:extLst>
      <p:ext uri="{BB962C8B-B14F-4D97-AF65-F5344CB8AC3E}">
        <p14:creationId xmlns:p14="http://schemas.microsoft.com/office/powerpoint/2010/main" val="411925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en-US" altLang="zh-CN" sz="3200" dirty="0" err="1">
                <a:gradFill flip="none" rotWithShape="1">
                  <a:gsLst>
                    <a:gs pos="59000">
                      <a:schemeClr val="accent1"/>
                    </a:gs>
                    <a:gs pos="100000">
                      <a:schemeClr val="accent1">
                        <a:lumMod val="25000"/>
                        <a:lumOff val="75000"/>
                      </a:schemeClr>
                    </a:gs>
                  </a:gsLst>
                  <a:lin ang="2700000" scaled="1"/>
                  <a:tileRect/>
                </a:gradFill>
                <a:latin typeface="+mj-ea"/>
                <a:ea typeface="+mj-ea"/>
              </a:rPr>
              <a:t>MonoSLAM</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 Real-Time Single Camera SLAM</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7" y="129050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Contributions</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6744160" cy="1477328"/>
          </a:xfrm>
          <a:prstGeom prst="rect">
            <a:avLst/>
          </a:prstGeom>
          <a:noFill/>
        </p:spPr>
        <p:txBody>
          <a:bodyPr wrap="square" lIns="0" tIns="0" rIns="0" bIns="0" rtlCol="0">
            <a:spAutoFit/>
          </a:bodyPr>
          <a:lstStyle/>
          <a:p>
            <a:pPr algn="l"/>
            <a:r>
              <a:rPr lang="zh-CN" altLang="en-US" sz="1600" dirty="0">
                <a:latin typeface="微软雅黑" panose="020B0503020204020204" pitchFamily="34" charset="-122"/>
                <a:ea typeface="微软雅黑" panose="020B0503020204020204" pitchFamily="34" charset="-122"/>
              </a:rPr>
              <a:t>第一个单眼</a:t>
            </a:r>
            <a:r>
              <a:rPr lang="en-US" altLang="zh-CN" sz="1600" dirty="0" err="1">
                <a:latin typeface="微软雅黑" panose="020B0503020204020204" pitchFamily="34" charset="-122"/>
                <a:ea typeface="微软雅黑" panose="020B0503020204020204" pitchFamily="34" charset="-122"/>
              </a:rPr>
              <a:t>vSLAM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Feature-based</a:t>
            </a:r>
          </a:p>
          <a:p>
            <a:pPr algn="l"/>
            <a:r>
              <a:rPr lang="en-US" altLang="zh-CN" sz="1600" dirty="0" err="1">
                <a:latin typeface="微软雅黑" panose="020B0503020204020204" pitchFamily="34" charset="-122"/>
                <a:ea typeface="微软雅黑" panose="020B0503020204020204" pitchFamily="34" charset="-122"/>
              </a:rPr>
              <a:t>MonoSLAM</a:t>
            </a:r>
            <a:r>
              <a:rPr lang="zh-CN" altLang="en-US" sz="1600" dirty="0">
                <a:latin typeface="微软雅黑" panose="020B0503020204020204" pitchFamily="34" charset="-122"/>
                <a:ea typeface="微软雅黑" panose="020B0503020204020204" pitchFamily="34" charset="-122"/>
              </a:rPr>
              <a:t>被认为是基于滤波器的</a:t>
            </a:r>
            <a:r>
              <a:rPr lang="en-US" altLang="zh-CN" sz="1600" dirty="0" err="1">
                <a:latin typeface="微软雅黑" panose="020B0503020204020204" pitchFamily="34" charset="-122"/>
                <a:ea typeface="微软雅黑" panose="020B0503020204020204" pitchFamily="34" charset="-122"/>
              </a:rPr>
              <a:t>vSLAM</a:t>
            </a:r>
            <a:r>
              <a:rPr lang="zh-CN" altLang="en-US" sz="1600" dirty="0">
                <a:latin typeface="微软雅黑" panose="020B0503020204020204" pitchFamily="34" charset="-122"/>
                <a:ea typeface="微软雅黑" panose="020B0503020204020204" pitchFamily="34" charset="-122"/>
              </a:rPr>
              <a:t>算法中的一种具有代表性的方法。在</a:t>
            </a:r>
            <a:r>
              <a:rPr lang="en-US" altLang="zh-CN" sz="1600" dirty="0" err="1">
                <a:latin typeface="微软雅黑" panose="020B0503020204020204" pitchFamily="34" charset="-122"/>
                <a:ea typeface="微软雅黑" panose="020B0503020204020204" pitchFamily="34" charset="-122"/>
              </a:rPr>
              <a:t>MonoSLAM</a:t>
            </a:r>
            <a:r>
              <a:rPr lang="zh-CN" altLang="en-US" sz="1600" dirty="0">
                <a:latin typeface="微软雅黑" panose="020B0503020204020204" pitchFamily="34" charset="-122"/>
                <a:ea typeface="微软雅黑" panose="020B0503020204020204" pitchFamily="34" charset="-122"/>
              </a:rPr>
              <a:t>中，利用扩展卡尔曼滤波器（</a:t>
            </a:r>
            <a:r>
              <a:rPr lang="en-US" altLang="zh-CN" sz="1600" dirty="0">
                <a:latin typeface="微软雅黑" panose="020B0503020204020204" pitchFamily="34" charset="-122"/>
                <a:ea typeface="微软雅黑" panose="020B0503020204020204" pitchFamily="34" charset="-122"/>
              </a:rPr>
              <a:t>EKF</a:t>
            </a:r>
            <a:r>
              <a:rPr lang="zh-CN" altLang="en-US" sz="1600" dirty="0">
                <a:latin typeface="微软雅黑" panose="020B0503020204020204" pitchFamily="34" charset="-122"/>
                <a:ea typeface="微软雅黑" panose="020B0503020204020204" pitchFamily="34" charset="-122"/>
              </a:rPr>
              <a:t>）同时估计了未知环境下的摄像机运动和三维结构。</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个自由度（</a:t>
            </a:r>
            <a:r>
              <a:rPr lang="en-US" altLang="zh-CN" sz="1600" dirty="0" err="1">
                <a:latin typeface="微软雅黑" panose="020B0503020204020204" pitchFamily="34" charset="-122"/>
                <a:ea typeface="微软雅黑" panose="020B0503020204020204" pitchFamily="34" charset="-122"/>
              </a:rPr>
              <a:t>DoF</a:t>
            </a:r>
            <a:r>
              <a:rPr lang="zh-CN" altLang="en-US" sz="1600" dirty="0">
                <a:latin typeface="微软雅黑" panose="020B0503020204020204" pitchFamily="34" charset="-122"/>
                <a:ea typeface="微软雅黑" panose="020B0503020204020204" pitchFamily="34" charset="-122"/>
              </a:rPr>
              <a:t>）相机运动和特征点的三维位置在</a:t>
            </a:r>
            <a:r>
              <a:rPr lang="en-US" altLang="zh-CN" sz="1600" dirty="0">
                <a:latin typeface="微软雅黑" panose="020B0503020204020204" pitchFamily="34" charset="-122"/>
                <a:ea typeface="微软雅黑" panose="020B0503020204020204" pitchFamily="34" charset="-122"/>
              </a:rPr>
              <a:t>EKF</a:t>
            </a:r>
            <a:r>
              <a:rPr lang="zh-CN" altLang="en-US" sz="1600" dirty="0">
                <a:latin typeface="微软雅黑" panose="020B0503020204020204" pitchFamily="34" charset="-122"/>
                <a:ea typeface="微软雅黑" panose="020B0503020204020204" pitchFamily="34" charset="-122"/>
              </a:rPr>
              <a:t>中以状态向量表示。预测模型假设均匀运动，并以特征点跟踪的结果作为观测。根据照相机的移动情况，新的特征点会被添加到状态向量中。</a:t>
            </a:r>
          </a:p>
        </p:txBody>
      </p:sp>
      <p:pic>
        <p:nvPicPr>
          <p:cNvPr id="15" name="图片 14">
            <a:extLst>
              <a:ext uri="{FF2B5EF4-FFF2-40B4-BE49-F238E27FC236}">
                <a16:creationId xmlns:a16="http://schemas.microsoft.com/office/drawing/2014/main" id="{35BE7290-4696-4E5B-9BE2-CAF8923AF0FA}"/>
              </a:ext>
            </a:extLst>
          </p:cNvPr>
          <p:cNvPicPr>
            <a:picLocks noChangeAspect="1"/>
          </p:cNvPicPr>
          <p:nvPr/>
        </p:nvPicPr>
        <p:blipFill>
          <a:blip r:embed="rId3"/>
          <a:stretch>
            <a:fillRect/>
          </a:stretch>
        </p:blipFill>
        <p:spPr>
          <a:xfrm>
            <a:off x="207947" y="3327823"/>
            <a:ext cx="10579100" cy="3305969"/>
          </a:xfrm>
          <a:prstGeom prst="rect">
            <a:avLst/>
          </a:prstGeom>
        </p:spPr>
      </p:pic>
      <p:sp>
        <p:nvSpPr>
          <p:cNvPr id="17" name="文本框 16">
            <a:extLst>
              <a:ext uri="{FF2B5EF4-FFF2-40B4-BE49-F238E27FC236}">
                <a16:creationId xmlns:a16="http://schemas.microsoft.com/office/drawing/2014/main" id="{12DEC324-1169-461C-B301-5097059DA64F}"/>
              </a:ext>
            </a:extLst>
          </p:cNvPr>
          <p:cNvSpPr txBox="1"/>
          <p:nvPr/>
        </p:nvSpPr>
        <p:spPr>
          <a:xfrm>
            <a:off x="7883180" y="1886338"/>
            <a:ext cx="3860800" cy="1384995"/>
          </a:xfrm>
          <a:prstGeom prst="rect">
            <a:avLst/>
          </a:prstGeom>
          <a:noFill/>
        </p:spPr>
        <p:txBody>
          <a:bodyPr wrap="square" lIns="0" tIns="0" rIns="0" bIns="0" rtlCol="0">
            <a:spAutoFit/>
          </a:bodyPr>
          <a:lstStyle/>
          <a:p>
            <a:pPr algn="l"/>
            <a:r>
              <a:rPr lang="en-US" altLang="zh-CN" dirty="0" err="1"/>
              <a:t>MonoSLAM</a:t>
            </a:r>
            <a:r>
              <a:rPr lang="zh-CN" altLang="en-US" dirty="0"/>
              <a:t>由以下组件组成：</a:t>
            </a:r>
            <a:endParaRPr lang="en-US" altLang="zh-CN" dirty="0"/>
          </a:p>
          <a:p>
            <a:pPr algn="l"/>
            <a:r>
              <a:rPr lang="zh-CN" altLang="en-US" dirty="0"/>
              <a:t>映射的初始化是通过使用一个已知的对象来完成的。</a:t>
            </a:r>
            <a:endParaRPr lang="en-US" altLang="zh-CN" dirty="0"/>
          </a:p>
          <a:p>
            <a:pPr algn="l"/>
            <a:r>
              <a:rPr lang="zh-CN" altLang="en-US" dirty="0"/>
              <a:t>使用</a:t>
            </a:r>
            <a:r>
              <a:rPr lang="en-US" altLang="zh-CN" dirty="0"/>
              <a:t>EKF</a:t>
            </a:r>
            <a:r>
              <a:rPr lang="zh-CN" altLang="en-US" dirty="0"/>
              <a:t>估计了</a:t>
            </a:r>
            <a:r>
              <a:rPr lang="en-US" altLang="zh-CN" dirty="0"/>
              <a:t>•</a:t>
            </a:r>
            <a:r>
              <a:rPr lang="zh-CN" altLang="en-US" dirty="0"/>
              <a:t>相机的运动和特征点的三维位置。</a:t>
            </a:r>
          </a:p>
        </p:txBody>
      </p:sp>
    </p:spTree>
    <p:extLst>
      <p:ext uri="{BB962C8B-B14F-4D97-AF65-F5344CB8AC3E}">
        <p14:creationId xmlns:p14="http://schemas.microsoft.com/office/powerpoint/2010/main" val="98652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7" y="666393"/>
            <a:ext cx="10824674" cy="492443"/>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DTAM: Dense Tracking and Mapping in Real-Time</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1" name="文本框 20">
            <a:extLst>
              <a:ext uri="{FF2B5EF4-FFF2-40B4-BE49-F238E27FC236}">
                <a16:creationId xmlns:a16="http://schemas.microsoft.com/office/drawing/2014/main" id="{0D9080BB-7830-4E06-B581-D5FCFD83ECF8}"/>
              </a:ext>
            </a:extLst>
          </p:cNvPr>
          <p:cNvSpPr txBox="1"/>
          <p:nvPr/>
        </p:nvSpPr>
        <p:spPr>
          <a:xfrm>
            <a:off x="644040" y="4661006"/>
            <a:ext cx="5639970" cy="1661993"/>
          </a:xfrm>
          <a:prstGeom prst="rect">
            <a:avLst/>
          </a:prstGeom>
          <a:noFill/>
        </p:spPr>
        <p:txBody>
          <a:bodyPr wrap="square" lIns="0" tIns="0" rIns="0" bIns="0" rtlCol="0">
            <a:spAutoFit/>
          </a:bodyPr>
          <a:lstStyle/>
          <a:p>
            <a:pPr algn="l"/>
            <a:r>
              <a:rPr lang="zh-CN" altLang="en-US" dirty="0"/>
              <a:t>我们的算法的总体结构很简单。给定一个密集的场景模型，我们使用密集的整个图像对齐与该模型来跟踪摄像机运动的帧率。与此紧密交织，给定来自被跟踪的相机姿态的图像，我们通过构建和细化密集的纹理深度地图来更新和扩展模型。一旦引导，系统是完全自支持的，不需要基于特性的骨架或跟踪。</a:t>
            </a:r>
          </a:p>
        </p:txBody>
      </p:sp>
      <p:sp>
        <p:nvSpPr>
          <p:cNvPr id="36" name="文本框 137">
            <a:extLst>
              <a:ext uri="{FF2B5EF4-FFF2-40B4-BE49-F238E27FC236}">
                <a16:creationId xmlns:a16="http://schemas.microsoft.com/office/drawing/2014/main" id="{F78CD1CC-465A-432A-A641-C72D343573E3}"/>
              </a:ext>
            </a:extLst>
          </p:cNvPr>
          <p:cNvSpPr txBox="1"/>
          <p:nvPr/>
        </p:nvSpPr>
        <p:spPr>
          <a:xfrm>
            <a:off x="0" y="419815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Method</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7" y="129050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Approach</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698040" y="1770557"/>
            <a:ext cx="4801060" cy="1969770"/>
          </a:xfrm>
          <a:prstGeom prst="rect">
            <a:avLst/>
          </a:prstGeom>
          <a:noFill/>
        </p:spPr>
        <p:txBody>
          <a:bodyPr wrap="square" lIns="0" tIns="0" rIns="0" bIns="0" rtlCol="0">
            <a:spAutoFit/>
          </a:bodyPr>
          <a:lstStyle/>
          <a:p>
            <a:pPr algn="l"/>
            <a:r>
              <a:rPr lang="zh-CN" altLang="en-US" sz="1600" dirty="0"/>
              <a:t>纽科姆等人提出了一种完全直接的方法</a:t>
            </a:r>
            <a:r>
              <a:rPr lang="en-US" altLang="zh-CN" sz="1600" dirty="0"/>
              <a:t>[43]</a:t>
            </a:r>
            <a:r>
              <a:rPr lang="zh-CN" altLang="en-US" sz="1600" dirty="0"/>
              <a:t>，称为</a:t>
            </a:r>
            <a:r>
              <a:rPr lang="en-US" altLang="zh-CN" sz="1600" dirty="0"/>
              <a:t>DTAM</a:t>
            </a:r>
            <a:r>
              <a:rPr lang="zh-CN" altLang="en-US" sz="1600" dirty="0"/>
              <a:t>。在</a:t>
            </a:r>
            <a:r>
              <a:rPr lang="en-US" altLang="zh-CN" sz="1600" dirty="0"/>
              <a:t>DTAM</a:t>
            </a:r>
            <a:r>
              <a:rPr lang="zh-CN" altLang="en-US" sz="1600" dirty="0"/>
              <a:t>中，跟踪是通过将输入的图像与重建地图生成的合成视图图像进行比较来完成的。这仅仅相当于图像和地图的三维模型之间的配准，并在</a:t>
            </a:r>
            <a:r>
              <a:rPr lang="en-US" altLang="zh-CN" sz="1600" dirty="0"/>
              <a:t>DTAM</a:t>
            </a:r>
            <a:r>
              <a:rPr lang="zh-CN" altLang="en-US" sz="1600" dirty="0"/>
              <a:t>中的</a:t>
            </a:r>
            <a:r>
              <a:rPr lang="en-US" altLang="zh-CN" sz="1600" dirty="0"/>
              <a:t>GPU</a:t>
            </a:r>
            <a:r>
              <a:rPr lang="zh-CN" altLang="en-US" sz="1600" dirty="0"/>
              <a:t>上有效地实现。利用多基线立体进行映射，然后通过考虑空间连续性对映射进行优化，从而计算出所有像素的三维坐标。初始的深度贴图是使用像</a:t>
            </a:r>
            <a:r>
              <a:rPr lang="en-US" altLang="zh-CN" sz="1600" dirty="0"/>
              <a:t>PTAM</a:t>
            </a:r>
            <a:r>
              <a:rPr lang="zh-CN" altLang="en-US" sz="1600" dirty="0"/>
              <a:t>这样的立体测量方法来创建的。</a:t>
            </a:r>
          </a:p>
        </p:txBody>
      </p:sp>
      <p:pic>
        <p:nvPicPr>
          <p:cNvPr id="15" name="图片 14">
            <a:extLst>
              <a:ext uri="{FF2B5EF4-FFF2-40B4-BE49-F238E27FC236}">
                <a16:creationId xmlns:a16="http://schemas.microsoft.com/office/drawing/2014/main" id="{78085025-9476-4E0A-AB67-BEB0908343E8}"/>
              </a:ext>
            </a:extLst>
          </p:cNvPr>
          <p:cNvPicPr>
            <a:picLocks noChangeAspect="1"/>
          </p:cNvPicPr>
          <p:nvPr/>
        </p:nvPicPr>
        <p:blipFill>
          <a:blip r:embed="rId3"/>
          <a:stretch>
            <a:fillRect/>
          </a:stretch>
        </p:blipFill>
        <p:spPr>
          <a:xfrm>
            <a:off x="6293021" y="1386394"/>
            <a:ext cx="4752381" cy="5028571"/>
          </a:xfrm>
          <a:prstGeom prst="rect">
            <a:avLst/>
          </a:prstGeom>
        </p:spPr>
      </p:pic>
    </p:spTree>
    <p:extLst>
      <p:ext uri="{BB962C8B-B14F-4D97-AF65-F5344CB8AC3E}">
        <p14:creationId xmlns:p14="http://schemas.microsoft.com/office/powerpoint/2010/main" val="364063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78A307F-98D3-4383-4014-BCB2CD231521}"/>
              </a:ext>
            </a:extLst>
          </p:cNvPr>
          <p:cNvSpPr/>
          <p:nvPr/>
        </p:nvSpPr>
        <p:spPr>
          <a:xfrm>
            <a:off x="0" y="0"/>
            <a:ext cx="12192000" cy="334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84B989A1-8AEC-A934-4A06-EFE298A58D49}"/>
              </a:ext>
            </a:extLst>
          </p:cNvPr>
          <p:cNvSpPr/>
          <p:nvPr/>
        </p:nvSpPr>
        <p:spPr>
          <a:xfrm>
            <a:off x="26802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EE13081F-9BFD-5C3C-BBF7-701F07FF52F0}"/>
              </a:ext>
            </a:extLst>
          </p:cNvPr>
          <p:cNvSpPr/>
          <p:nvPr/>
        </p:nvSpPr>
        <p:spPr>
          <a:xfrm>
            <a:off x="45603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75270D0-8FDD-C032-8E9B-2916B117314D}"/>
              </a:ext>
            </a:extLst>
          </p:cNvPr>
          <p:cNvSpPr/>
          <p:nvPr/>
        </p:nvSpPr>
        <p:spPr>
          <a:xfrm>
            <a:off x="644040" y="113332"/>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51183F8-FAFB-E163-F6DC-40711A1B11BD}"/>
              </a:ext>
            </a:extLst>
          </p:cNvPr>
          <p:cNvGrpSpPr/>
          <p:nvPr/>
        </p:nvGrpSpPr>
        <p:grpSpPr>
          <a:xfrm>
            <a:off x="11743980" y="85054"/>
            <a:ext cx="180000" cy="164557"/>
            <a:chOff x="11743980" y="92775"/>
            <a:chExt cx="180000" cy="164557"/>
          </a:xfrm>
        </p:grpSpPr>
        <p:sp>
          <p:nvSpPr>
            <p:cNvPr id="7" name="矩形 6">
              <a:extLst>
                <a:ext uri="{FF2B5EF4-FFF2-40B4-BE49-F238E27FC236}">
                  <a16:creationId xmlns:a16="http://schemas.microsoft.com/office/drawing/2014/main" id="{48624736-172F-644F-3921-02B2CEABC0F2}"/>
                </a:ext>
              </a:extLst>
            </p:cNvPr>
            <p:cNvSpPr/>
            <p:nvPr/>
          </p:nvSpPr>
          <p:spPr>
            <a:xfrm>
              <a:off x="11743980" y="92775"/>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D09B6FD-D303-8B7E-553A-9CC387EED7D4}"/>
                </a:ext>
              </a:extLst>
            </p:cNvPr>
            <p:cNvSpPr/>
            <p:nvPr/>
          </p:nvSpPr>
          <p:spPr>
            <a:xfrm>
              <a:off x="11743980" y="157054"/>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5DE636-BACA-D1B8-F688-63140FBEBEA3}"/>
                </a:ext>
              </a:extLst>
            </p:cNvPr>
            <p:cNvSpPr/>
            <p:nvPr/>
          </p:nvSpPr>
          <p:spPr>
            <a:xfrm>
              <a:off x="11743980" y="221332"/>
              <a:ext cx="180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5AFBF35-AD23-4C2C-ABAA-3E3F1209F2E4}"/>
              </a:ext>
            </a:extLst>
          </p:cNvPr>
          <p:cNvGrpSpPr/>
          <p:nvPr/>
        </p:nvGrpSpPr>
        <p:grpSpPr>
          <a:xfrm>
            <a:off x="11391900" y="6324600"/>
            <a:ext cx="190500" cy="190500"/>
            <a:chOff x="10896600" y="5829299"/>
            <a:chExt cx="685800" cy="685801"/>
          </a:xfrm>
          <a:solidFill>
            <a:schemeClr val="accent1"/>
          </a:solidFill>
        </p:grpSpPr>
        <p:sp>
          <p:nvSpPr>
            <p:cNvPr id="12" name="任意多边形: 形状 11">
              <a:extLst>
                <a:ext uri="{FF2B5EF4-FFF2-40B4-BE49-F238E27FC236}">
                  <a16:creationId xmlns:a16="http://schemas.microsoft.com/office/drawing/2014/main" id="{09FBCA90-A7AC-5F96-243A-A1A77AE37CE7}"/>
                </a:ext>
              </a:extLst>
            </p:cNvPr>
            <p:cNvSpPr/>
            <p:nvPr/>
          </p:nvSpPr>
          <p:spPr>
            <a:xfrm rot="16200000">
              <a:off x="10896600" y="5829300"/>
              <a:ext cx="685800" cy="685800"/>
            </a:xfrm>
            <a:custGeom>
              <a:avLst/>
              <a:gdLst>
                <a:gd name="connsiteX0" fmla="*/ 685800 w 685800"/>
                <a:gd name="connsiteY0" fmla="*/ 406400 h 685800"/>
                <a:gd name="connsiteX1" fmla="*/ 685800 w 685800"/>
                <a:gd name="connsiteY1" fmla="*/ 685800 h 685800"/>
                <a:gd name="connsiteX2" fmla="*/ 279400 w 685800"/>
                <a:gd name="connsiteY2" fmla="*/ 685800 h 685800"/>
                <a:gd name="connsiteX3" fmla="*/ 0 w 685800"/>
                <a:gd name="connsiteY3" fmla="*/ 685800 h 685800"/>
                <a:gd name="connsiteX4" fmla="*/ 0 w 685800"/>
                <a:gd name="connsiteY4" fmla="*/ 406400 h 685800"/>
                <a:gd name="connsiteX5" fmla="*/ 0 w 685800"/>
                <a:gd name="connsiteY5" fmla="*/ 0 h 685800"/>
                <a:gd name="connsiteX6" fmla="*/ 279400 w 685800"/>
                <a:gd name="connsiteY6" fmla="*/ 0 h 685800"/>
                <a:gd name="connsiteX7" fmla="*/ 279400 w 685800"/>
                <a:gd name="connsiteY7" fmla="*/ 4064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685800">
                  <a:moveTo>
                    <a:pt x="685800" y="406400"/>
                  </a:moveTo>
                  <a:lnTo>
                    <a:pt x="685800" y="685800"/>
                  </a:lnTo>
                  <a:lnTo>
                    <a:pt x="279400" y="685800"/>
                  </a:lnTo>
                  <a:lnTo>
                    <a:pt x="0" y="685800"/>
                  </a:lnTo>
                  <a:lnTo>
                    <a:pt x="0" y="406400"/>
                  </a:lnTo>
                  <a:lnTo>
                    <a:pt x="0" y="0"/>
                  </a:lnTo>
                  <a:lnTo>
                    <a:pt x="279400" y="0"/>
                  </a:lnTo>
                  <a:lnTo>
                    <a:pt x="279400" y="406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E20355F-5C8D-EE1A-3162-D0FB0C55514D}"/>
                </a:ext>
              </a:extLst>
            </p:cNvPr>
            <p:cNvSpPr/>
            <p:nvPr/>
          </p:nvSpPr>
          <p:spPr>
            <a:xfrm rot="16200000">
              <a:off x="10896600" y="5829299"/>
              <a:ext cx="279400" cy="279400"/>
            </a:xfrm>
            <a:custGeom>
              <a:avLst/>
              <a:gdLst>
                <a:gd name="connsiteX0" fmla="*/ 279400 w 279400"/>
                <a:gd name="connsiteY0" fmla="*/ 0 h 279400"/>
                <a:gd name="connsiteX1" fmla="*/ 279400 w 279400"/>
                <a:gd name="connsiteY1" fmla="*/ 279400 h 279400"/>
                <a:gd name="connsiteX2" fmla="*/ 0 w 279400"/>
                <a:gd name="connsiteY2" fmla="*/ 279400 h 279400"/>
                <a:gd name="connsiteX3" fmla="*/ 0 w 279400"/>
                <a:gd name="connsiteY3" fmla="*/ 0 h 279400"/>
              </a:gdLst>
              <a:ahLst/>
              <a:cxnLst>
                <a:cxn ang="0">
                  <a:pos x="connsiteX0" y="connsiteY0"/>
                </a:cxn>
                <a:cxn ang="0">
                  <a:pos x="connsiteX1" y="connsiteY1"/>
                </a:cxn>
                <a:cxn ang="0">
                  <a:pos x="connsiteX2" y="connsiteY2"/>
                </a:cxn>
                <a:cxn ang="0">
                  <a:pos x="connsiteX3" y="connsiteY3"/>
                </a:cxn>
              </a:cxnLst>
              <a:rect l="l" t="t" r="r" b="b"/>
              <a:pathLst>
                <a:path w="279400" h="279400">
                  <a:moveTo>
                    <a:pt x="279400" y="0"/>
                  </a:moveTo>
                  <a:lnTo>
                    <a:pt x="279400" y="279400"/>
                  </a:lnTo>
                  <a:lnTo>
                    <a:pt x="0" y="27940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文本框 15">
            <a:extLst>
              <a:ext uri="{FF2B5EF4-FFF2-40B4-BE49-F238E27FC236}">
                <a16:creationId xmlns:a16="http://schemas.microsoft.com/office/drawing/2014/main" id="{E11F8E31-9110-F464-0469-8FDDBC912898}"/>
              </a:ext>
            </a:extLst>
          </p:cNvPr>
          <p:cNvSpPr txBox="1"/>
          <p:nvPr/>
        </p:nvSpPr>
        <p:spPr>
          <a:xfrm>
            <a:off x="207946" y="666393"/>
            <a:ext cx="11869753" cy="984885"/>
          </a:xfrm>
          <a:prstGeom prst="rect">
            <a:avLst/>
          </a:prstGeom>
          <a:noFill/>
        </p:spPr>
        <p:txBody>
          <a:bodyPr wrap="square" lIns="0" tIns="0" rIns="0" bIns="0" rtlCol="0">
            <a:spAutoFit/>
          </a:bodyPr>
          <a:lstStyle/>
          <a:p>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SLAM++: Simultaneous </a:t>
            </a:r>
            <a:r>
              <a:rPr lang="en-US" altLang="zh-CN" sz="3200" dirty="0" err="1">
                <a:gradFill flip="none" rotWithShape="1">
                  <a:gsLst>
                    <a:gs pos="59000">
                      <a:schemeClr val="accent1"/>
                    </a:gs>
                    <a:gs pos="100000">
                      <a:schemeClr val="accent1">
                        <a:lumMod val="25000"/>
                        <a:lumOff val="75000"/>
                      </a:schemeClr>
                    </a:gs>
                  </a:gsLst>
                  <a:lin ang="2700000" scaled="1"/>
                  <a:tileRect/>
                </a:gradFill>
                <a:latin typeface="+mj-ea"/>
                <a:ea typeface="+mj-ea"/>
              </a:rPr>
              <a:t>Localisation</a:t>
            </a:r>
            <a:r>
              <a:rPr lang="en-US" altLang="zh-CN" sz="3200" dirty="0">
                <a:gradFill flip="none" rotWithShape="1">
                  <a:gsLst>
                    <a:gs pos="59000">
                      <a:schemeClr val="accent1"/>
                    </a:gs>
                    <a:gs pos="100000">
                      <a:schemeClr val="accent1">
                        <a:lumMod val="25000"/>
                        <a:lumOff val="75000"/>
                      </a:schemeClr>
                    </a:gs>
                  </a:gsLst>
                  <a:lin ang="2700000" scaled="1"/>
                  <a:tileRect/>
                </a:gradFill>
                <a:latin typeface="+mj-ea"/>
                <a:ea typeface="+mj-ea"/>
              </a:rPr>
              <a:t> and Mapping at the Level of Objects</a:t>
            </a:r>
            <a:endParaRPr lang="zh-CN" altLang="en-US" sz="32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38" name="文本框 137">
            <a:extLst>
              <a:ext uri="{FF2B5EF4-FFF2-40B4-BE49-F238E27FC236}">
                <a16:creationId xmlns:a16="http://schemas.microsoft.com/office/drawing/2014/main" id="{E4BE3456-3B60-4CFB-83C9-E66D1C3A7312}"/>
              </a:ext>
            </a:extLst>
          </p:cNvPr>
          <p:cNvSpPr txBox="1"/>
          <p:nvPr/>
        </p:nvSpPr>
        <p:spPr>
          <a:xfrm>
            <a:off x="207946" y="1709159"/>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Approach</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
        <p:nvSpPr>
          <p:cNvPr id="23" name="文本框 22">
            <a:extLst>
              <a:ext uri="{FF2B5EF4-FFF2-40B4-BE49-F238E27FC236}">
                <a16:creationId xmlns:a16="http://schemas.microsoft.com/office/drawing/2014/main" id="{2B52958B-1403-443A-B696-DD88FBB3C790}"/>
              </a:ext>
            </a:extLst>
          </p:cNvPr>
          <p:cNvSpPr txBox="1"/>
          <p:nvPr/>
        </p:nvSpPr>
        <p:spPr>
          <a:xfrm>
            <a:off x="456030" y="2201287"/>
            <a:ext cx="6933354" cy="1846659"/>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sz="1200" dirty="0"/>
              <a:t>给定一个实时深度地图</a:t>
            </a:r>
            <a:r>
              <a:rPr lang="en-US" altLang="zh-CN" sz="1200" dirty="0"/>
              <a:t>Dl</a:t>
            </a:r>
            <a:r>
              <a:rPr lang="zh-CN" altLang="en-US" sz="1200" dirty="0"/>
              <a:t>，我们首先以顶点和法线地图</a:t>
            </a:r>
            <a:r>
              <a:rPr lang="en-US" altLang="zh-CN" sz="1200" dirty="0" err="1"/>
              <a:t>Nl</a:t>
            </a:r>
            <a:r>
              <a:rPr lang="zh-CN" altLang="en-US" sz="1200" dirty="0"/>
              <a:t>的形式计算一个表面测量，为顺序计算的相机跟踪和目标检测管道提供输入。</a:t>
            </a:r>
            <a:endParaRPr lang="en-US" altLang="zh-CN" sz="1200" dirty="0"/>
          </a:p>
          <a:p>
            <a:pPr marL="285750" indent="-285750" algn="l">
              <a:buFont typeface="Arial" panose="020B0604020202020204" pitchFamily="34" charset="0"/>
              <a:buChar char="•"/>
            </a:pPr>
            <a:r>
              <a:rPr lang="en-US" altLang="zh-CN" sz="1200" dirty="0"/>
              <a:t>(1)</a:t>
            </a:r>
            <a:r>
              <a:rPr lang="zh-CN" altLang="en-US" sz="1200" dirty="0"/>
              <a:t>我们跟踪现场相机姿势</a:t>
            </a:r>
            <a:r>
              <a:rPr lang="en-US" altLang="zh-CN" sz="1200" dirty="0" err="1"/>
              <a:t>Twl</a:t>
            </a:r>
            <a:r>
              <a:rPr lang="zh-CN" altLang="en-US" sz="1200" dirty="0"/>
              <a:t>迭代最近点方法使用密集的多对象场景预测捕获在当前</a:t>
            </a:r>
            <a:r>
              <a:rPr lang="en-US" altLang="zh-CN" sz="1200" dirty="0"/>
              <a:t>SLAM</a:t>
            </a:r>
            <a:r>
              <a:rPr lang="zh-CN" altLang="en-US" sz="1200" dirty="0"/>
              <a:t>图</a:t>
            </a:r>
            <a:r>
              <a:rPr lang="en-US" altLang="zh-CN" sz="1200" dirty="0"/>
              <a:t>G. </a:t>
            </a:r>
          </a:p>
          <a:p>
            <a:pPr marL="285750" indent="-285750" algn="l">
              <a:buFont typeface="Arial" panose="020B0604020202020204" pitchFamily="34" charset="0"/>
              <a:buChar char="•"/>
            </a:pPr>
            <a:r>
              <a:rPr lang="en-US" altLang="zh-CN" sz="1200" dirty="0"/>
              <a:t>(2)</a:t>
            </a:r>
            <a:r>
              <a:rPr lang="zh-CN" altLang="en-US" sz="1200" dirty="0"/>
              <a:t>接下来我们试图检测对象，以前存储在数据库中，出现在实时帧，生成检测候选人估计姿态。首先使用与检测到的姿态初始化的第二个</a:t>
            </a:r>
            <a:r>
              <a:rPr lang="en-US" altLang="zh-CN" sz="1200" dirty="0"/>
              <a:t>ICP</a:t>
            </a:r>
            <a:r>
              <a:rPr lang="zh-CN" altLang="en-US" sz="1200" dirty="0"/>
              <a:t>估计来细化或拒绝候选人。</a:t>
            </a:r>
            <a:endParaRPr lang="en-US" altLang="zh-CN" sz="1200" dirty="0"/>
          </a:p>
          <a:p>
            <a:pPr marL="285750" indent="-285750" algn="l">
              <a:buFont typeface="Arial" panose="020B0604020202020204" pitchFamily="34" charset="0"/>
              <a:buChar char="•"/>
            </a:pPr>
            <a:r>
              <a:rPr lang="en-US" altLang="zh-CN" sz="1200" dirty="0"/>
              <a:t>(3)</a:t>
            </a:r>
            <a:r>
              <a:rPr lang="zh-CN" altLang="en-US" sz="1200" dirty="0"/>
              <a:t>我们将成功检测到的对象</a:t>
            </a:r>
            <a:r>
              <a:rPr lang="en-US" altLang="zh-CN" sz="1200" dirty="0"/>
              <a:t>g</a:t>
            </a:r>
            <a:r>
              <a:rPr lang="zh-CN" altLang="en-US" sz="1200" dirty="0"/>
              <a:t>以物体姿态顶点的形式添加到</a:t>
            </a:r>
            <a:r>
              <a:rPr lang="en-US" altLang="zh-CN" sz="1200" dirty="0"/>
              <a:t>SLAM</a:t>
            </a:r>
            <a:r>
              <a:rPr lang="zh-CN" altLang="en-US" sz="1200" dirty="0"/>
              <a:t>图中，通过测量边连接到实时估计的相机姿态顶点</a:t>
            </a:r>
            <a:endParaRPr lang="en-US" altLang="zh-CN" sz="1200" dirty="0"/>
          </a:p>
          <a:p>
            <a:pPr marL="285750" indent="-285750" algn="l">
              <a:buFont typeface="Arial" panose="020B0604020202020204" pitchFamily="34" charset="0"/>
              <a:buChar char="•"/>
            </a:pPr>
            <a:r>
              <a:rPr lang="en-US" altLang="zh-CN" sz="1200" dirty="0"/>
              <a:t>(4)</a:t>
            </a:r>
            <a:r>
              <a:rPr lang="zh-CN" altLang="en-US" sz="1200" dirty="0"/>
              <a:t>从</a:t>
            </a:r>
            <a:r>
              <a:rPr lang="en-US" altLang="zh-CN" sz="1200" dirty="0"/>
              <a:t>SLAM</a:t>
            </a:r>
            <a:r>
              <a:rPr lang="zh-CN" altLang="en-US" sz="1200" dirty="0"/>
              <a:t>图中渲染对象将将预测深度</a:t>
            </a:r>
            <a:r>
              <a:rPr lang="en-US" altLang="zh-CN" sz="1200" dirty="0"/>
              <a:t>Dr</a:t>
            </a:r>
            <a:r>
              <a:rPr lang="zh-CN" altLang="en-US" sz="1200" dirty="0"/>
              <a:t>和法线映射</a:t>
            </a:r>
            <a:r>
              <a:rPr lang="en-US" altLang="zh-CN" sz="1200" dirty="0"/>
              <a:t>Nr</a:t>
            </a:r>
            <a:r>
              <a:rPr lang="zh-CN" altLang="en-US" sz="1200" dirty="0"/>
              <a:t>生成到实时估计帧中，使我们能够主动搜索那些图中当前对象没有描述的像素。我们在每个对象和实时图像之间运行一个单独的</a:t>
            </a:r>
            <a:r>
              <a:rPr lang="en-US" altLang="zh-CN" sz="1200" dirty="0"/>
              <a:t>ICP</a:t>
            </a:r>
            <a:r>
              <a:rPr lang="zh-CN" altLang="en-US" sz="1200" dirty="0"/>
              <a:t>，从而在</a:t>
            </a:r>
            <a:r>
              <a:rPr lang="en-US" altLang="zh-CN" sz="1200" dirty="0"/>
              <a:t>SLAM</a:t>
            </a:r>
            <a:r>
              <a:rPr lang="zh-CN" altLang="en-US" sz="1200" dirty="0"/>
              <a:t>图中添加了一个新的相机</a:t>
            </a:r>
            <a:r>
              <a:rPr lang="en-US" altLang="zh-CN" sz="1200" dirty="0"/>
              <a:t>-</a:t>
            </a:r>
            <a:r>
              <a:rPr lang="zh-CN" altLang="en-US" sz="1200" dirty="0"/>
              <a:t>对象约束。</a:t>
            </a:r>
          </a:p>
        </p:txBody>
      </p:sp>
      <p:pic>
        <p:nvPicPr>
          <p:cNvPr id="17" name="图片 16">
            <a:extLst>
              <a:ext uri="{FF2B5EF4-FFF2-40B4-BE49-F238E27FC236}">
                <a16:creationId xmlns:a16="http://schemas.microsoft.com/office/drawing/2014/main" id="{2BBEB033-59A4-4263-80B9-A860C2BF6819}"/>
              </a:ext>
            </a:extLst>
          </p:cNvPr>
          <p:cNvPicPr>
            <a:picLocks noChangeAspect="1"/>
          </p:cNvPicPr>
          <p:nvPr/>
        </p:nvPicPr>
        <p:blipFill>
          <a:blip r:embed="rId3"/>
          <a:stretch>
            <a:fillRect/>
          </a:stretch>
        </p:blipFill>
        <p:spPr>
          <a:xfrm>
            <a:off x="875290" y="4105827"/>
            <a:ext cx="9247619" cy="2285714"/>
          </a:xfrm>
          <a:prstGeom prst="rect">
            <a:avLst/>
          </a:prstGeom>
        </p:spPr>
      </p:pic>
      <p:sp>
        <p:nvSpPr>
          <p:cNvPr id="18" name="文本框 17">
            <a:extLst>
              <a:ext uri="{FF2B5EF4-FFF2-40B4-BE49-F238E27FC236}">
                <a16:creationId xmlns:a16="http://schemas.microsoft.com/office/drawing/2014/main" id="{D60CF966-511B-4010-B8F8-99956AE0CD5E}"/>
              </a:ext>
            </a:extLst>
          </p:cNvPr>
          <p:cNvSpPr txBox="1"/>
          <p:nvPr/>
        </p:nvSpPr>
        <p:spPr>
          <a:xfrm>
            <a:off x="2256537" y="1564139"/>
            <a:ext cx="1540486" cy="553998"/>
          </a:xfrm>
          <a:prstGeom prst="rect">
            <a:avLst/>
          </a:prstGeom>
          <a:noFill/>
        </p:spPr>
        <p:txBody>
          <a:bodyPr wrap="none" lIns="0" tIns="0" rIns="0" bIns="0" rtlCol="0">
            <a:spAutoFit/>
          </a:bodyPr>
          <a:lstStyle/>
          <a:p>
            <a:pPr algn="l"/>
            <a:r>
              <a:rPr lang="en-US" altLang="zh-CN" dirty="0"/>
              <a:t>Object-oriented</a:t>
            </a:r>
          </a:p>
          <a:p>
            <a:pPr algn="l"/>
            <a:r>
              <a:rPr lang="en-US" altLang="zh-CN" dirty="0"/>
              <a:t>RGB-D camera</a:t>
            </a:r>
            <a:endParaRPr lang="zh-CN" altLang="en-US" dirty="0"/>
          </a:p>
        </p:txBody>
      </p:sp>
      <p:sp>
        <p:nvSpPr>
          <p:cNvPr id="25" name="文本框 24">
            <a:extLst>
              <a:ext uri="{FF2B5EF4-FFF2-40B4-BE49-F238E27FC236}">
                <a16:creationId xmlns:a16="http://schemas.microsoft.com/office/drawing/2014/main" id="{862BD86E-74C9-4BEC-8EC0-6B7E67D58737}"/>
              </a:ext>
            </a:extLst>
          </p:cNvPr>
          <p:cNvSpPr txBox="1"/>
          <p:nvPr/>
        </p:nvSpPr>
        <p:spPr>
          <a:xfrm>
            <a:off x="7828380" y="2118419"/>
            <a:ext cx="3820695" cy="1661993"/>
          </a:xfrm>
          <a:prstGeom prst="rect">
            <a:avLst/>
          </a:prstGeom>
          <a:noFill/>
        </p:spPr>
        <p:txBody>
          <a:bodyPr wrap="square" lIns="0" tIns="0" rIns="0" bIns="0" rtlCol="0">
            <a:spAutoFit/>
          </a:bodyPr>
          <a:lstStyle/>
          <a:p>
            <a:pPr algn="l"/>
            <a:r>
              <a:rPr lang="zh-CN" altLang="en-US" dirty="0"/>
              <a:t>我们展示了一个新的实时定位和映射性能水平，在几何描述的质量和密度方面超过了以前的</a:t>
            </a:r>
            <a:r>
              <a:rPr lang="en-US" altLang="zh-CN" dirty="0"/>
              <a:t>SLAM</a:t>
            </a:r>
            <a:r>
              <a:rPr lang="zh-CN" altLang="en-US" dirty="0"/>
              <a:t>系统，因为我们的表示空间非常小；在对象识别和配置描述方面，还可与离线多视图场景标签系统相媲美。</a:t>
            </a:r>
          </a:p>
        </p:txBody>
      </p:sp>
      <p:sp>
        <p:nvSpPr>
          <p:cNvPr id="29" name="文本框 137">
            <a:extLst>
              <a:ext uri="{FF2B5EF4-FFF2-40B4-BE49-F238E27FC236}">
                <a16:creationId xmlns:a16="http://schemas.microsoft.com/office/drawing/2014/main" id="{2F492229-C614-4EAA-94B7-AFD3D84662CE}"/>
              </a:ext>
            </a:extLst>
          </p:cNvPr>
          <p:cNvSpPr txBox="1"/>
          <p:nvPr/>
        </p:nvSpPr>
        <p:spPr>
          <a:xfrm>
            <a:off x="7599346" y="1651278"/>
            <a:ext cx="2048591" cy="4001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gradFill flip="none" rotWithShape="1">
                  <a:gsLst>
                    <a:gs pos="59000">
                      <a:schemeClr val="accent1"/>
                    </a:gs>
                    <a:gs pos="100000">
                      <a:schemeClr val="accent1">
                        <a:lumMod val="25000"/>
                        <a:lumOff val="75000"/>
                      </a:schemeClr>
                    </a:gs>
                  </a:gsLst>
                  <a:lin ang="2700000" scaled="1"/>
                  <a:tileRect/>
                </a:gradFill>
                <a:latin typeface="+mj-ea"/>
                <a:ea typeface="+mj-ea"/>
              </a:rPr>
              <a:t>Contributions</a:t>
            </a:r>
            <a:endParaRPr lang="zh-CN" altLang="en-US" sz="2000" dirty="0">
              <a:gradFill flip="none" rotWithShape="1">
                <a:gsLst>
                  <a:gs pos="59000">
                    <a:schemeClr val="accent1"/>
                  </a:gs>
                  <a:gs pos="100000">
                    <a:schemeClr val="accent1">
                      <a:lumMod val="25000"/>
                      <a:lumOff val="75000"/>
                    </a:schemeClr>
                  </a:gs>
                </a:gsLst>
                <a:lin ang="2700000" scaled="1"/>
                <a:tileRect/>
              </a:gradFill>
              <a:latin typeface="+mj-ea"/>
              <a:ea typeface="+mj-ea"/>
            </a:endParaRPr>
          </a:p>
        </p:txBody>
      </p:sp>
    </p:spTree>
    <p:extLst>
      <p:ext uri="{BB962C8B-B14F-4D97-AF65-F5344CB8AC3E}">
        <p14:creationId xmlns:p14="http://schemas.microsoft.com/office/powerpoint/2010/main" val="998027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d205df6c-b792-4a03-928c-91af7008f1f3&quot;,&quot;Name&quot;:&quot;参考线01&quot;,&quot;Kind&quot;:&quot;Custom&quot;,&quot;OldGuidesSetting&quot;:{&quot;HeaderHeight&quot;:10.0,&quot;FooterHeight&quot;:5.0,&quot;SideMargin&quot;:5.0,&quot;TopMargin&quot;:5.0,&quot;BottomMargin&quot;:5.0,&quot;IntervalMargin&quot;:2.0}}"/>
</p:tagLst>
</file>

<file path=ppt/tags/tag2.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ags/tag3.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ags/tag4.xml><?xml version="1.0" encoding="utf-8"?>
<p:tagLst xmlns:a="http://schemas.openxmlformats.org/drawingml/2006/main" xmlns:r="http://schemas.openxmlformats.org/officeDocument/2006/relationships" xmlns:p="http://schemas.openxmlformats.org/presentationml/2006/main">
  <p:tag name="TOP" val="-43.51851"/>
  <p:tag name="LEFT" val="-82.91937"/>
  <p:tag name="WIDTH" val="590.5"/>
  <p:tag name="HEIGHT" val="116.325"/>
  <p:tag name="SHADOWVISIBLE" val="0"/>
  <p:tag name="LINEVISIBLE" val="0"/>
  <p:tag name="SHAPEREFLECTION" val="-2.147484E+09"/>
  <p:tag name="SHAPEGLOW" val="0"/>
  <p:tag name="SOFTEDGE" val="0"/>
  <p:tag name="SHAPETHREEDVISIBLE" val="1"/>
  <p:tag name="HASTEXT" val="1"/>
  <p:tag name="TEXT" val="BINSHAO"/>
  <p:tag name="FONTSIZE" val="96"/>
  <p:tag name="FONTCOLOR" val="16777215"/>
  <p:tag name="FONTBOLD" val="0"/>
  <p:tag name="FONTITALIC" val="-1"/>
  <p:tag name="FONTNAME" val="MiSans Heavy"/>
  <p:tag name="NAMEASCII" val="MiSans Heavy"/>
  <p:tag name="NAMECOMPLEXSCRIPT" val="+mn-cs"/>
  <p:tag name="NAMEFAREAST" val="MiSans Heavy"/>
  <p:tag name="FONTNAMEASCII" val="MiSans Heavy"/>
  <p:tag name="TEXTALIGNMENT" val="2"/>
  <p:tag name="FONTSPACING" val="0"/>
  <p:tag name="SPACEWITHIN" val="1"/>
  <p:tag name="SPACEBEFORE" val="0"/>
  <p:tag name="SPACEAFTER" val="0"/>
  <p:tag name="MARGINBOTTOM" val="0"/>
  <p:tag name="MARGINLEFT" val="0"/>
  <p:tag name="MARGINRIGHT" val="0"/>
  <p:tag name="MARGINTOP" val="0"/>
  <p:tag name="LINERULEAFTER" val="0"/>
  <p:tag name="ALIGNMENT" val="2"/>
  <p:tag name="WORDWRAP" val="-1"/>
  <p:tag name="AUTOSIZE" val="1"/>
  <p:tag name="TEXTREFLECTION" val="0"/>
  <p:tag name="TEXTGLOW" val="0"/>
  <p:tag name="T_HASTEXT" val="1"/>
  <p:tag name="T_LEFT" val="-82.91937"/>
  <p:tag name="T_TOP" val="-43.51851"/>
  <p:tag name="T_WIDTH" val="590.5"/>
  <p:tag name="T_HEIGTH" val="116.325"/>
  <p:tag name="T_TEXT" val="BINSHAO"/>
  <p:tag name="T_FONTCOLOR" val="16777215"/>
  <p:tag name="T_FONTNAME" val="MiSans Heavy"/>
  <p:tag name="T_FONTNAMEASCII" val="MiSans Heavy"/>
  <p:tag name="T_NAMECOMPLEXSCRIPT" val="+mn-cs"/>
  <p:tag name="T_NAMEFAREAST" val="MiSans Heavy"/>
  <p:tag name="T_FONTBOLD" val="0"/>
  <p:tag name="T_FONTSIZE" val="96"/>
  <p:tag name="T_FONTUNDERLINE" val="0"/>
  <p:tag name="T_FONTITALIC" val="-1"/>
  <p:tag name="T_FONTSPACING" val="0"/>
  <p:tag name="T_MARGINTOP" val="0"/>
  <p:tag name="T_MARGINRIGHT" val="0"/>
  <p:tag name="T_MARGINBOTTOM" val="0"/>
  <p:tag name="T_MARGINLEFT" val="0"/>
  <p:tag name="T_TEXTLINEDASHSTYLE" val="-2"/>
  <p:tag name="T_TEXTLINEWEIGHT" val="-2.147484E+09"/>
  <p:tag name="T_TEXTLINEFORECOLOR" val="16777215"/>
  <p:tag name="T_TEXTLINEFILLBACKCOLOR" val="16777215"/>
  <p:tag name="T_TEXTLINEFILLTRANSPARENCY" val="0"/>
  <p:tag name="T_TEXTALIGNMENT" val="2"/>
  <p:tag name="T_SPACEBEFORE" val="0"/>
  <p:tag name="T_SPACEWITHIN" val="1"/>
  <p:tag name="T_SPACEAFTER" val="0"/>
  <p:tag name="T_LINERULEBEFORE" val="-1"/>
  <p:tag name="T_TEXTREFLECTION" val="0"/>
  <p:tag name="T_TEXTGLOW" val="0"/>
  <p:tag name="OFFSETTOP" val="14.12851"/>
  <p:tag name="OFFSETLEFT" val="60.24409"/>
  <p:tag name="OFFSETWIDTH" val="486.6029"/>
  <p:tag name="OFFSETHEIGHT" val="80.44803"/>
</p:tagLst>
</file>

<file path=ppt/theme/theme1.xml><?xml version="1.0" encoding="utf-8"?>
<a:theme xmlns:a="http://schemas.openxmlformats.org/drawingml/2006/main" name="彬少（P界达人）">
  <a:themeElements>
    <a:clrScheme name="四色">
      <a:dk1>
        <a:sysClr val="windowText" lastClr="000000"/>
      </a:dk1>
      <a:lt1>
        <a:sysClr val="window" lastClr="FFFFFF"/>
      </a:lt1>
      <a:dk2>
        <a:srgbClr val="2D3847"/>
      </a:dk2>
      <a:lt2>
        <a:srgbClr val="E7E6E6"/>
      </a:lt2>
      <a:accent1>
        <a:srgbClr val="248BFF"/>
      </a:accent1>
      <a:accent2>
        <a:srgbClr val="2C6AF8"/>
      </a:accent2>
      <a:accent3>
        <a:srgbClr val="2AE6FF"/>
      </a:accent3>
      <a:accent4>
        <a:srgbClr val="FFC519"/>
      </a:accent4>
      <a:accent5>
        <a:srgbClr val="A5A5A5"/>
      </a:accent5>
      <a:accent6>
        <a:srgbClr val="7F7F7F"/>
      </a:accent6>
      <a:hlink>
        <a:srgbClr val="0563C1"/>
      </a:hlink>
      <a:folHlink>
        <a:srgbClr val="954F72"/>
      </a:folHlink>
    </a:clrScheme>
    <a:fontScheme name="MS+RO">
      <a:majorFont>
        <a:latin typeface="Roboto Black"/>
        <a:ea typeface="MiSans Heavy"/>
        <a:cs typeface=""/>
      </a:majorFont>
      <a:minorFont>
        <a:latin typeface="Roboto Light"/>
        <a:ea typeface="MiSans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1128</Words>
  <Application>Microsoft Office PowerPoint</Application>
  <PresentationFormat>宽屏</PresentationFormat>
  <Paragraphs>58</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MiSans Heavy</vt:lpstr>
      <vt:lpstr>MiSans Medium</vt:lpstr>
      <vt:lpstr>等线</vt:lpstr>
      <vt:lpstr>微软雅黑</vt:lpstr>
      <vt:lpstr>Arial</vt:lpstr>
      <vt:lpstr>Roboto Light</vt:lpstr>
      <vt:lpstr>彬少（P界达人）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极简约实用蓝色商务总结汇报ppt模板</dc:title>
  <dc:creator>彬少</dc:creator>
  <cp:keywords>P界达人</cp:keywords>
  <dc:description>www.51pptmoban.com</dc:description>
  <cp:lastModifiedBy>du ruibin</cp:lastModifiedBy>
  <cp:revision>62</cp:revision>
  <dcterms:created xsi:type="dcterms:W3CDTF">2021-09-23T13:15:53Z</dcterms:created>
  <dcterms:modified xsi:type="dcterms:W3CDTF">2022-11-23T07:38:30Z</dcterms:modified>
</cp:coreProperties>
</file>