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9" r:id="rId1"/>
  </p:sldMasterIdLst>
  <p:notesMasterIdLst>
    <p:notesMasterId r:id="rId26"/>
  </p:notesMasterIdLst>
  <p:handoutMasterIdLst>
    <p:handoutMasterId r:id="rId27"/>
  </p:handoutMasterIdLst>
  <p:sldIdLst>
    <p:sldId id="309" r:id="rId2"/>
    <p:sldId id="288" r:id="rId3"/>
    <p:sldId id="289" r:id="rId4"/>
    <p:sldId id="290" r:id="rId5"/>
    <p:sldId id="291" r:id="rId6"/>
    <p:sldId id="293" r:id="rId7"/>
    <p:sldId id="294" r:id="rId8"/>
    <p:sldId id="296" r:id="rId9"/>
    <p:sldId id="295" r:id="rId10"/>
    <p:sldId id="297" r:id="rId11"/>
    <p:sldId id="301" r:id="rId12"/>
    <p:sldId id="302" r:id="rId13"/>
    <p:sldId id="298" r:id="rId14"/>
    <p:sldId id="300" r:id="rId15"/>
    <p:sldId id="299" r:id="rId16"/>
    <p:sldId id="303" r:id="rId17"/>
    <p:sldId id="304" r:id="rId18"/>
    <p:sldId id="305" r:id="rId19"/>
    <p:sldId id="306" r:id="rId20"/>
    <p:sldId id="311" r:id="rId21"/>
    <p:sldId id="312" r:id="rId22"/>
    <p:sldId id="310" r:id="rId23"/>
    <p:sldId id="284" r:id="rId24"/>
    <p:sldId id="279" r:id="rId25"/>
  </p:sldIdLst>
  <p:sldSz cx="12192000" cy="6858000"/>
  <p:notesSz cx="7086600" cy="9359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9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9999"/>
    <a:srgbClr val="F9DBDF"/>
    <a:srgbClr val="A61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B8A746-B920-412C-AE1B-312E8C66682B}">
  <a:tblStyle styleId="{B3A90745-2FDB-45B8-975E-7F37B3672547}" styleName="Broadcom Blue">
    <a:tblBg>
      <a:fill>
        <a:solidFill>
          <a:srgbClr val="FFFFFF"/>
        </a:solidFill>
      </a:fill>
    </a:tblBg>
    <a:wholeTbl>
      <a:tcTxStyle>
        <a:fontRef idx="minor"/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Style>
        <a:tcBdr/>
        <a:fill>
          <a:solidFill>
            <a:srgbClr val="E2E3E4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E2E3E4"/>
          </a:solidFill>
        </a:fill>
      </a:tcStyle>
    </a:band1V>
    <a:band2V>
      <a:tcStyle>
        <a:tcBdr/>
      </a:tcStyle>
    </a:band2V>
    <a:lastCol>
      <a:tcTxStyle b="on">
        <a:schemeClr val="dk1"/>
      </a:tcTxStyle>
      <a:tcStyle>
        <a:tcBdr/>
        <a:fill>
          <a:solidFill>
            <a:schemeClr val="lt2">
              <a:alpha val="50000"/>
            </a:schemeClr>
          </a:solidFill>
        </a:fill>
      </a:tcStyle>
    </a:lastCol>
    <a:firstCol>
      <a:tcTxStyle b="on">
        <a:schemeClr val="dk1"/>
      </a:tcTxStyle>
      <a:tcStyle>
        <a:tcBdr/>
        <a:fill>
          <a:solidFill>
            <a:srgbClr val="BBBCBC">
              <a:alpha val="80000"/>
            </a:srgbClr>
          </a:solidFill>
        </a:fill>
      </a:tcStyle>
    </a:firstCol>
    <a:lastRow>
      <a:tcTxStyle b="on">
        <a:schemeClr val="lt1"/>
      </a:tcTxStyle>
      <a:tcStyle>
        <a:tcBdr/>
        <a:fill>
          <a:solidFill>
            <a:schemeClr val="lt2"/>
          </a:solidFill>
        </a:fill>
      </a:tcStyle>
    </a:lastRow>
    <a:firstRow>
      <a:tcTxStyle b="on"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B8A746-B920-412C-AE1B-312E8C66682B}" styleName="Broadcom Red">
    <a:tblBg>
      <a:fill>
        <a:solidFill>
          <a:srgbClr val="FFFFFF"/>
        </a:solidFill>
      </a:fill>
    </a:tblBg>
    <a:wholeTbl>
      <a:tcTxStyle>
        <a:fontRef idx="minor"/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Style>
        <a:tcBdr/>
        <a:fill>
          <a:solidFill>
            <a:srgbClr val="E2E3E4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E2E3E4"/>
          </a:solidFill>
        </a:fill>
      </a:tcStyle>
    </a:band1V>
    <a:band2V>
      <a:tcStyle>
        <a:tcBdr/>
      </a:tcStyle>
    </a:band2V>
    <a:lastCol>
      <a:tcTxStyle b="on">
        <a:schemeClr val="dk1"/>
      </a:tcTxStyle>
      <a:tcStyle>
        <a:tcBdr/>
        <a:fill>
          <a:solidFill>
            <a:schemeClr val="lt2">
              <a:alpha val="50000"/>
            </a:schemeClr>
          </a:solidFill>
        </a:fill>
      </a:tcStyle>
    </a:lastCol>
    <a:firstCol>
      <a:tcTxStyle b="on">
        <a:schemeClr val="dk1"/>
      </a:tcTxStyle>
      <a:tcStyle>
        <a:tcBdr/>
        <a:fill>
          <a:solidFill>
            <a:srgbClr val="BBBCBC">
              <a:alpha val="80000"/>
            </a:srgbClr>
          </a:solidFill>
        </a:fill>
      </a:tcStyle>
    </a:firstCol>
    <a:lastRow>
      <a:tcTxStyle b="on">
        <a:schemeClr val="lt1"/>
      </a:tcTxStyle>
      <a:tcStyle>
        <a:tcBdr/>
        <a:fill>
          <a:solidFill>
            <a:schemeClr val="lt2"/>
          </a:solidFill>
        </a:fill>
      </a:tcStyle>
    </a:lastRow>
    <a:firstRow>
      <a:tcTxStyle b="on">
        <a:schemeClr val="lt1"/>
      </a:tcTxStyle>
      <a:tcStyle>
        <a:tcBdr/>
        <a:fill>
          <a:solidFill>
            <a:srgbClr val="CC092F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42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20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-3180" y="-96"/>
      </p:cViewPr>
      <p:guideLst>
        <p:guide orient="horz" pos="2949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/>
          <a:lstStyle>
            <a:lvl1pPr algn="l">
              <a:defRPr sz="13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4101" y="1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/>
          <a:lstStyle>
            <a:lvl1pPr algn="r">
              <a:defRPr sz="1300"/>
            </a:lvl1pPr>
          </a:lstStyle>
          <a:p>
            <a:fld id="{C50E5DEF-305C-4654-A2C3-CA60F55E85EF}" type="datetimeFigureOut">
              <a:rPr lang="en-US" smtClean="0">
                <a:latin typeface="Arial" panose="020B0604020202020204" pitchFamily="34" charset="0"/>
              </a:rPr>
              <a:t>5/5/2020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0282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 anchor="b"/>
          <a:lstStyle>
            <a:lvl1pPr algn="l">
              <a:defRPr sz="13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4101" y="8890282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 anchor="b"/>
          <a:lstStyle>
            <a:lvl1pPr algn="r">
              <a:defRPr sz="1300"/>
            </a:lvl1pPr>
          </a:lstStyle>
          <a:p>
            <a:fld id="{23747F37-FF1C-480A-AD32-7E5696CA968F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263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1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20BAC53A-F092-42C8-9364-10E62332E740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68" tIns="47534" rIns="95068" bIns="4753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vert="horz" lIns="95068" tIns="47534" rIns="95068" bIns="47534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0282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890282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4FF0A437-926C-4CA3-A06C-CCC97DC4B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69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0A437-926C-4CA3-A06C-CCC97DC4BFA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24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Re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d Bkgd">
            <a:extLst>
              <a:ext uri="{FF2B5EF4-FFF2-40B4-BE49-F238E27FC236}">
                <a16:creationId xmlns:a16="http://schemas.microsoft.com/office/drawing/2014/main" id="{071781FD-B185-494D-9211-320AF07103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1" b="-1"/>
          <a:stretch/>
        </p:blipFill>
        <p:spPr>
          <a:xfrm>
            <a:off x="0" y="0"/>
            <a:ext cx="12192000" cy="4992656"/>
          </a:xfrm>
          <a:prstGeom prst="rect">
            <a:avLst/>
          </a:prstGeom>
        </p:spPr>
      </p:pic>
      <p:sp>
        <p:nvSpPr>
          <p:cNvPr id="2" name="White block"/>
          <p:cNvSpPr/>
          <p:nvPr/>
        </p:nvSpPr>
        <p:spPr bwMode="white">
          <a:xfrm>
            <a:off x="0" y="5010150"/>
            <a:ext cx="12192000" cy="1847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411480" y="4143296"/>
            <a:ext cx="7452360" cy="523220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indent="0">
              <a:lnSpc>
                <a:spcPct val="85000"/>
              </a:lnSpc>
              <a:buNone/>
              <a:defRPr lang="en-US" sz="4000" b="1" cap="none" baseline="0" dirty="0" smtClean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Presentation 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1480" y="5628417"/>
            <a:ext cx="745236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5199599"/>
            <a:ext cx="7452360" cy="3323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17" name="Copyright"/>
          <p:cNvSpPr txBox="1">
            <a:spLocks/>
          </p:cNvSpPr>
          <p:nvPr/>
        </p:nvSpPr>
        <p:spPr>
          <a:xfrm>
            <a:off x="411480" y="6629400"/>
            <a:ext cx="7320915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>
                <a:solidFill>
                  <a:srgbClr val="4D4D4F"/>
                </a:solidFill>
              </a:rPr>
              <a:t>Broadcom Proprietary and Confidential.  Copyright © 2020 Broadcom.  All Rights Reserved. The term “Broadcom” refers to Broadcom Inc. and/or its subsidiaries.</a:t>
            </a:r>
          </a:p>
        </p:txBody>
      </p:sp>
      <p:pic>
        <p:nvPicPr>
          <p:cNvPr id="21" name="BRCM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1" y="5557209"/>
            <a:ext cx="2676524" cy="362717"/>
          </a:xfrm>
          <a:prstGeom prst="rect">
            <a:avLst/>
          </a:prstGeom>
        </p:spPr>
      </p:pic>
      <p:grpSp>
        <p:nvGrpSpPr>
          <p:cNvPr id="22" name="Two-tone Gray"/>
          <p:cNvGrpSpPr/>
          <p:nvPr/>
        </p:nvGrpSpPr>
        <p:grpSpPr bwMode="ltGray">
          <a:xfrm>
            <a:off x="0" y="5010150"/>
            <a:ext cx="12192000" cy="0"/>
            <a:chOff x="0" y="5010150"/>
            <a:chExt cx="12192000" cy="0"/>
          </a:xfrm>
        </p:grpSpPr>
        <p:cxnSp>
          <p:nvCxnSpPr>
            <p:cNvPr id="23" name="Straight Connector 22"/>
            <p:cNvCxnSpPr/>
            <p:nvPr/>
          </p:nvCxnSpPr>
          <p:spPr bwMode="ltGray">
            <a:xfrm>
              <a:off x="0" y="5010150"/>
              <a:ext cx="12188952" cy="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ltGray">
            <a:xfrm>
              <a:off x="9622631" y="5010150"/>
              <a:ext cx="2569369" cy="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3754976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3004" y="551311"/>
            <a:ext cx="11365992" cy="3662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732580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888632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LOGO">
    <p:bg>
      <p:bgPr>
        <a:gradFill flip="none" rotWithShape="1">
          <a:gsLst>
            <a:gs pos="30000">
              <a:schemeClr val="accent5">
                <a:lumMod val="40000"/>
                <a:lumOff val="60000"/>
                <a:alpha val="50000"/>
              </a:schemeClr>
            </a:gs>
            <a:gs pos="100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Broadcom Logo CE" descr="G:\_55906_Brand_Integration\_55998_Broadcom_Limited_Logo\_Final\01_Red-Black\PNG\Broadcom_Ltd_Logo_Red-Black_w-ta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0" y="2537429"/>
            <a:ext cx="9875520" cy="178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Two-tone Red"/>
          <p:cNvGrpSpPr/>
          <p:nvPr/>
        </p:nvGrpSpPr>
        <p:grpSpPr bwMode="ltGray">
          <a:xfrm>
            <a:off x="0" y="0"/>
            <a:ext cx="12192000" cy="137160"/>
            <a:chOff x="0" y="0"/>
            <a:chExt cx="12192000" cy="137160"/>
          </a:xfrm>
        </p:grpSpPr>
        <p:sp>
          <p:nvSpPr>
            <p:cNvPr id="11" name="Rectangle 10"/>
            <p:cNvSpPr/>
            <p:nvPr/>
          </p:nvSpPr>
          <p:spPr bwMode="ltGray"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/>
            </a:p>
          </p:txBody>
        </p:sp>
        <p:sp>
          <p:nvSpPr>
            <p:cNvPr id="12" name="Rectangle 11"/>
            <p:cNvSpPr/>
            <p:nvPr/>
          </p:nvSpPr>
          <p:spPr bwMode="ltGray"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3151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hite block"/>
          <p:cNvSpPr/>
          <p:nvPr/>
        </p:nvSpPr>
        <p:spPr bwMode="white">
          <a:xfrm>
            <a:off x="0" y="5010150"/>
            <a:ext cx="12192000" cy="1847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1480" y="5628417"/>
            <a:ext cx="745236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5199599"/>
            <a:ext cx="7452360" cy="3323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17" name="Copyright"/>
          <p:cNvSpPr txBox="1">
            <a:spLocks/>
          </p:cNvSpPr>
          <p:nvPr/>
        </p:nvSpPr>
        <p:spPr>
          <a:xfrm>
            <a:off x="411480" y="6629400"/>
            <a:ext cx="7320915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>
                <a:solidFill>
                  <a:srgbClr val="4D4D4F"/>
                </a:solidFill>
              </a:rPr>
              <a:t>Broadcom Proprietary and Confidential.  Copyright © 2020 Broadcom.  All Rights Reserved. The term “Broadcom” refers to Broadcom Inc. and/or its subsidiaries.</a:t>
            </a:r>
          </a:p>
        </p:txBody>
      </p:sp>
      <p:pic>
        <p:nvPicPr>
          <p:cNvPr id="21" name="BRCM 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1" y="5557209"/>
            <a:ext cx="2676524" cy="362717"/>
          </a:xfrm>
          <a:prstGeom prst="rect">
            <a:avLst/>
          </a:prstGeom>
        </p:spPr>
      </p:pic>
      <p:grpSp>
        <p:nvGrpSpPr>
          <p:cNvPr id="13" name="Two-tone Gray">
            <a:extLst>
              <a:ext uri="{FF2B5EF4-FFF2-40B4-BE49-F238E27FC236}">
                <a16:creationId xmlns:a16="http://schemas.microsoft.com/office/drawing/2014/main" id="{251FF67C-ABFE-4CA8-8822-F4373148E6BA}"/>
              </a:ext>
            </a:extLst>
          </p:cNvPr>
          <p:cNvGrpSpPr/>
          <p:nvPr userDrawn="1"/>
        </p:nvGrpSpPr>
        <p:grpSpPr bwMode="ltGray">
          <a:xfrm>
            <a:off x="0" y="5010150"/>
            <a:ext cx="12192000" cy="0"/>
            <a:chOff x="0" y="5010150"/>
            <a:chExt cx="121920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61124FB-DE44-44F1-AC49-D687577C3225}"/>
                </a:ext>
              </a:extLst>
            </p:cNvPr>
            <p:cNvCxnSpPr/>
            <p:nvPr/>
          </p:nvCxnSpPr>
          <p:spPr bwMode="ltGray">
            <a:xfrm>
              <a:off x="0" y="5010150"/>
              <a:ext cx="12188952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E07A22E-B7B5-4276-9EA1-4344827C0D25}"/>
                </a:ext>
              </a:extLst>
            </p:cNvPr>
            <p:cNvCxnSpPr/>
            <p:nvPr/>
          </p:nvCxnSpPr>
          <p:spPr bwMode="ltGray">
            <a:xfrm>
              <a:off x="9622631" y="5010150"/>
              <a:ext cx="2569369" cy="0"/>
            </a:xfrm>
            <a:prstGeom prst="line">
              <a:avLst/>
            </a:prstGeom>
            <a:ln w="76200">
              <a:solidFill>
                <a:srgbClr val="A619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1171094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Red Gradient Block" descr="G:\_55906_Brand_Integration\_PPT_Template\R5_20151208\Images\Title_Red_Gradient_Rever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4992688"/>
            <a:ext cx="12192000" cy="186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411480" y="4143296"/>
            <a:ext cx="7452360" cy="523220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indent="0">
              <a:lnSpc>
                <a:spcPct val="85000"/>
              </a:lnSpc>
              <a:buNone/>
              <a:defRPr lang="en-US" sz="4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Presentation 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 bwMode="white">
          <a:xfrm>
            <a:off x="411480" y="5628417"/>
            <a:ext cx="745236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411480" y="5199599"/>
            <a:ext cx="7452360" cy="3323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17" name="Copyright"/>
          <p:cNvSpPr txBox="1">
            <a:spLocks/>
          </p:cNvSpPr>
          <p:nvPr/>
        </p:nvSpPr>
        <p:spPr bwMode="white">
          <a:xfrm>
            <a:off x="411480" y="6629400"/>
            <a:ext cx="7320915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>
                <a:solidFill>
                  <a:schemeClr val="bg1">
                    <a:lumMod val="95000"/>
                  </a:schemeClr>
                </a:solidFill>
              </a:rPr>
              <a:t>Broadcom Proprietary and Confidential.  Copyright © 2020 Broadcom.  All Rights Reserved. The term “Broadcom” refers to Broadcom Inc. and/or its subsidiaries.</a:t>
            </a:r>
          </a:p>
        </p:txBody>
      </p:sp>
      <p:sp>
        <p:nvSpPr>
          <p:cNvPr id="4" name="White Mask"/>
          <p:cNvSpPr/>
          <p:nvPr/>
        </p:nvSpPr>
        <p:spPr bwMode="white">
          <a:xfrm>
            <a:off x="1" y="0"/>
            <a:ext cx="12191999" cy="539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/>
          </a:p>
        </p:txBody>
      </p:sp>
      <p:pic>
        <p:nvPicPr>
          <p:cNvPr id="1027" name="BRCM Logo" descr="G:\_55906_Brand_Integration\55998_Logo_Update-Refinement\_Final\01_Red-Black\PNG\Broadcom_Ltd_Logo_Red-Black_no-ta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457200"/>
            <a:ext cx="3200400" cy="43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Two-tone Gray"/>
          <p:cNvGrpSpPr/>
          <p:nvPr/>
        </p:nvGrpSpPr>
        <p:grpSpPr bwMode="ltGray">
          <a:xfrm>
            <a:off x="0" y="5010150"/>
            <a:ext cx="12192000" cy="0"/>
            <a:chOff x="0" y="5010150"/>
            <a:chExt cx="12192000" cy="0"/>
          </a:xfrm>
        </p:grpSpPr>
        <p:cxnSp>
          <p:nvCxnSpPr>
            <p:cNvPr id="18" name="Straight Connector 17"/>
            <p:cNvCxnSpPr/>
            <p:nvPr/>
          </p:nvCxnSpPr>
          <p:spPr bwMode="ltGray">
            <a:xfrm>
              <a:off x="0" y="5010150"/>
              <a:ext cx="12188952" cy="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ltGray">
            <a:xfrm>
              <a:off x="9083040" y="5010150"/>
              <a:ext cx="3108960" cy="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7145011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y bkgd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" y="0"/>
            <a:ext cx="12188949" cy="499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pyright"/>
          <p:cNvSpPr txBox="1">
            <a:spLocks/>
          </p:cNvSpPr>
          <p:nvPr/>
        </p:nvSpPr>
        <p:spPr>
          <a:xfrm>
            <a:off x="411480" y="6629400"/>
            <a:ext cx="7320915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>
                <a:solidFill>
                  <a:srgbClr val="4D4D4F"/>
                </a:solidFill>
              </a:rPr>
              <a:t>Broadcom Proprietary and Confidential.  Copyright © 2020 Broadcom.  All Rights Reserved. The term “Broadcom” refers to Broadcom Inc. and/or its subsidiaries.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1479" y="5420897"/>
            <a:ext cx="713232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4992079"/>
            <a:ext cx="7132320" cy="3323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411480" y="2578608"/>
            <a:ext cx="7132320" cy="1816100"/>
          </a:xfrm>
          <a:effectLst/>
        </p:spPr>
        <p:txBody>
          <a:bodyPr vert="horz" wrap="square" lIns="0" tIns="0" rIns="0" bIns="0" rtlCol="0" anchor="b">
            <a:noAutofit/>
          </a:bodyPr>
          <a:lstStyle>
            <a:lvl1pPr marL="0" indent="0">
              <a:lnSpc>
                <a:spcPct val="85000"/>
              </a:lnSpc>
              <a:buNone/>
              <a:defRPr lang="en-US" sz="4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Presentation Title</a:t>
            </a:r>
          </a:p>
        </p:txBody>
      </p:sp>
      <p:pic>
        <p:nvPicPr>
          <p:cNvPr id="13" name="BRCM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423" y="4378200"/>
            <a:ext cx="3417878" cy="463184"/>
          </a:xfrm>
          <a:prstGeom prst="rect">
            <a:avLst/>
          </a:prstGeom>
        </p:spPr>
      </p:pic>
      <p:grpSp>
        <p:nvGrpSpPr>
          <p:cNvPr id="14" name="Two-tone Red Rounded"/>
          <p:cNvGrpSpPr/>
          <p:nvPr/>
        </p:nvGrpSpPr>
        <p:grpSpPr bwMode="gray">
          <a:xfrm>
            <a:off x="0" y="4662176"/>
            <a:ext cx="7653791" cy="0"/>
            <a:chOff x="317625" y="4690751"/>
            <a:chExt cx="7653791" cy="0"/>
          </a:xfrm>
        </p:grpSpPr>
        <p:cxnSp>
          <p:nvCxnSpPr>
            <p:cNvPr id="15" name="Straight Connector 14"/>
            <p:cNvCxnSpPr/>
            <p:nvPr/>
          </p:nvCxnSpPr>
          <p:spPr bwMode="gray">
            <a:xfrm>
              <a:off x="317625" y="4690751"/>
              <a:ext cx="7653791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gray">
            <a:xfrm>
              <a:off x="5667375" y="4690751"/>
              <a:ext cx="2304041" cy="0"/>
            </a:xfrm>
            <a:prstGeom prst="line">
              <a:avLst/>
            </a:prstGeom>
            <a:ln w="76200" cap="rnd">
              <a:solidFill>
                <a:srgbClr val="AB1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4412669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Red Gradient Block" descr="G:\_55906_Brand_Integration\_PPT_Template\R5_20151208\Images\Title_Red_Gradient_Rever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5424175"/>
            <a:ext cx="12192000" cy="14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White Mask"/>
          <p:cNvSpPr/>
          <p:nvPr/>
        </p:nvSpPr>
        <p:spPr bwMode="white">
          <a:xfrm flipV="1">
            <a:off x="0" y="0"/>
            <a:ext cx="12192000" cy="219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411480" y="4701279"/>
            <a:ext cx="8595360" cy="523220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marR="0" indent="0" algn="l" defTabSz="914400" rtl="0" eaLnBrk="1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4000" b="1" kern="1200" cap="none" baseline="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Arial" pitchFamily="34" charset="0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  <p:sp>
        <p:nvSpPr>
          <p:cNvPr id="11" name="Copyright"/>
          <p:cNvSpPr txBox="1">
            <a:spLocks/>
          </p:cNvSpPr>
          <p:nvPr/>
        </p:nvSpPr>
        <p:spPr bwMode="white">
          <a:xfrm>
            <a:off x="411480" y="6629400"/>
            <a:ext cx="7320915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Broadcom Proprietary and Confidential.  Copyright © 2020 Broadcom.  All Rights Reserved. The term “Broadcom” refers to Broadcom Inc. and/or its subsidiaries.</a:t>
            </a:r>
          </a:p>
        </p:txBody>
      </p:sp>
      <p:grpSp>
        <p:nvGrpSpPr>
          <p:cNvPr id="22" name="Gray Bar"/>
          <p:cNvGrpSpPr/>
          <p:nvPr/>
        </p:nvGrpSpPr>
        <p:grpSpPr bwMode="ltGray">
          <a:xfrm>
            <a:off x="-1" y="5424175"/>
            <a:ext cx="12192001" cy="0"/>
            <a:chOff x="-1" y="5905500"/>
            <a:chExt cx="12192001" cy="0"/>
          </a:xfrm>
        </p:grpSpPr>
        <p:cxnSp>
          <p:nvCxnSpPr>
            <p:cNvPr id="15" name="Straight Connector 14"/>
            <p:cNvCxnSpPr/>
            <p:nvPr/>
          </p:nvCxnSpPr>
          <p:spPr bwMode="ltGray">
            <a:xfrm>
              <a:off x="-1" y="5905500"/>
              <a:ext cx="12192001" cy="0"/>
            </a:xfrm>
            <a:prstGeom prst="line">
              <a:avLst/>
            </a:prstGeom>
            <a:ln w="825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ltGray">
            <a:xfrm>
              <a:off x="9083040" y="5905500"/>
              <a:ext cx="3108960" cy="0"/>
            </a:xfrm>
            <a:prstGeom prst="line">
              <a:avLst/>
            </a:prstGeom>
            <a:ln w="82550" cap="flat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Broadcom Logo" descr="G:\_55906_Brand_Integration\_55998_Broadcom_Limited_Logo\_Final\04_White\PNG\Broadcom_Ltd_Logo_White_no-ta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5923396"/>
            <a:ext cx="3200400" cy="43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541787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Circuit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y bkgd">
            <a:extLst>
              <a:ext uri="{FF2B5EF4-FFF2-40B4-BE49-F238E27FC236}">
                <a16:creationId xmlns:a16="http://schemas.microsoft.com/office/drawing/2014/main" id="{7A82D792-6138-4518-BB6C-18AF9EB547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1" y="0"/>
            <a:ext cx="12188949" cy="499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pyright"/>
          <p:cNvSpPr txBox="1">
            <a:spLocks/>
          </p:cNvSpPr>
          <p:nvPr/>
        </p:nvSpPr>
        <p:spPr>
          <a:xfrm>
            <a:off x="411480" y="6629400"/>
            <a:ext cx="7320915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>
                <a:solidFill>
                  <a:srgbClr val="4D4D4F"/>
                </a:solidFill>
              </a:rPr>
              <a:t>Broadcom Proprietary and Confidential.  Copyright © 2020 Broadcom.  All Rights Reserved. The term “Broadcom” refers to Broadcom Inc. and/or its subsidiaries.</a:t>
            </a:r>
          </a:p>
        </p:txBody>
      </p:sp>
      <p:grpSp>
        <p:nvGrpSpPr>
          <p:cNvPr id="17" name="Two-tone Red Rouded"/>
          <p:cNvGrpSpPr/>
          <p:nvPr/>
        </p:nvGrpSpPr>
        <p:grpSpPr bwMode="gray">
          <a:xfrm>
            <a:off x="0" y="5424175"/>
            <a:ext cx="9344025" cy="338449"/>
            <a:chOff x="0" y="4690751"/>
            <a:chExt cx="7971416" cy="0"/>
          </a:xfrm>
        </p:grpSpPr>
        <p:cxnSp>
          <p:nvCxnSpPr>
            <p:cNvPr id="18" name="Straight Connector 17"/>
            <p:cNvCxnSpPr/>
            <p:nvPr/>
          </p:nvCxnSpPr>
          <p:spPr bwMode="gray">
            <a:xfrm>
              <a:off x="0" y="4690751"/>
              <a:ext cx="7971416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gray">
            <a:xfrm>
              <a:off x="5667375" y="4690751"/>
              <a:ext cx="2304041" cy="0"/>
            </a:xfrm>
            <a:prstGeom prst="line">
              <a:avLst/>
            </a:prstGeom>
            <a:ln w="76200" cap="rnd">
              <a:solidFill>
                <a:srgbClr val="AB1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BRCM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125" y="5269924"/>
            <a:ext cx="1990725" cy="269778"/>
          </a:xfrm>
          <a:prstGeom prst="rect">
            <a:avLst/>
          </a:prstGeom>
        </p:spPr>
      </p:pic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411480" y="3408399"/>
            <a:ext cx="8686800" cy="1816100"/>
          </a:xfrm>
          <a:effectLst/>
        </p:spPr>
        <p:txBody>
          <a:bodyPr vert="horz" wrap="square" lIns="0" tIns="0" rIns="0" bIns="0" rtlCol="0" anchor="b">
            <a:noAutofit/>
          </a:bodyPr>
          <a:lstStyle>
            <a:lvl1pPr marL="0" indent="0">
              <a:lnSpc>
                <a:spcPct val="85000"/>
              </a:lnSpc>
              <a:buNone/>
              <a:defRPr lang="en-US" sz="4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51220044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13004" y="1371600"/>
            <a:ext cx="11365992" cy="1479379"/>
          </a:xfrm>
        </p:spPr>
        <p:txBody>
          <a:bodyPr/>
          <a:lstStyle>
            <a:lvl1pPr>
              <a:spcBef>
                <a:spcPts val="1200"/>
              </a:spcBef>
              <a:defRPr sz="2400"/>
            </a:lvl1pPr>
            <a:lvl2pPr marL="514350" indent="-227013">
              <a:buFont typeface="Arial" panose="020B0604020202020204" pitchFamily="34" charset="0"/>
              <a:buChar char="–"/>
              <a:defRPr/>
            </a:lvl2pPr>
            <a:lvl3pPr marL="857250" indent="-228600">
              <a:buFont typeface="Arial" panose="020B0604020202020204" pitchFamily="34" charset="0"/>
              <a:buChar char="–"/>
              <a:defRPr sz="1800"/>
            </a:lvl3pPr>
            <a:lvl4pPr marL="1143000" indent="-228600">
              <a:buFont typeface="Arial" panose="020B0604020202020204" pitchFamily="34" charset="0"/>
              <a:buChar char="–"/>
              <a:defRPr/>
            </a:lvl4pPr>
            <a:lvl5pPr marL="1428750" indent="-228600">
              <a:buFont typeface="Arial" panose="020B0604020202020204" pitchFamily="34" charset="0"/>
              <a:buChar char="–"/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3004" y="551311"/>
            <a:ext cx="11365992" cy="3662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8169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13004" y="1600200"/>
            <a:ext cx="11365992" cy="1507079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 marL="514350" indent="-227013">
              <a:buFont typeface="Arial" panose="020B0604020202020204" pitchFamily="34" charset="0"/>
              <a:buChar char="–"/>
              <a:defRPr/>
            </a:lvl2pPr>
            <a:lvl3pPr marL="857250" indent="-228600">
              <a:buFont typeface="Arial" panose="020B0604020202020204" pitchFamily="34" charset="0"/>
              <a:buChar char="–"/>
              <a:defRPr sz="1800"/>
            </a:lvl3pPr>
            <a:lvl4pPr marL="1143000" indent="-228600">
              <a:buFont typeface="Arial" panose="020B0604020202020204" pitchFamily="34" charset="0"/>
              <a:buChar char="–"/>
              <a:defRPr/>
            </a:lvl4pPr>
            <a:lvl5pPr marL="1428750" indent="-228600">
              <a:buFont typeface="Arial" panose="020B0604020202020204" pitchFamily="34" charset="0"/>
              <a:buChar char="–"/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3004" y="551311"/>
            <a:ext cx="11365992" cy="3662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ubtitle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 lIns="0" tIns="0" rIns="0" bIns="0"/>
          <a:lstStyle>
            <a:lvl1pPr marL="0" marR="0" indent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963078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11480" y="1371600"/>
            <a:ext cx="5577840" cy="1479379"/>
          </a:xfrm>
        </p:spPr>
        <p:txBody>
          <a:bodyPr/>
          <a:lstStyle>
            <a:lvl1pPr>
              <a:spcBef>
                <a:spcPts val="1200"/>
              </a:spcBef>
              <a:defRPr sz="2400"/>
            </a:lvl1pPr>
            <a:lvl2pPr marL="514350" indent="-227013">
              <a:buFont typeface="Arial" panose="020B0604020202020204" pitchFamily="34" charset="0"/>
              <a:buChar char="–"/>
              <a:defRPr/>
            </a:lvl2pPr>
            <a:lvl3pPr marL="857250" indent="-228600">
              <a:buFont typeface="Arial" panose="020B0604020202020204" pitchFamily="34" charset="0"/>
              <a:buChar char="–"/>
              <a:defRPr sz="1800"/>
            </a:lvl3pPr>
            <a:lvl4pPr marL="1143000" indent="-228600">
              <a:buFont typeface="Arial" panose="020B0604020202020204" pitchFamily="34" charset="0"/>
              <a:buChar char="–"/>
              <a:defRPr/>
            </a:lvl4pPr>
            <a:lvl5pPr marL="1428750" indent="-228600">
              <a:buFont typeface="Arial" panose="020B0604020202020204" pitchFamily="34" charset="0"/>
              <a:buChar char="–"/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1480" y="551311"/>
            <a:ext cx="11365992" cy="3662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99632" y="1371600"/>
            <a:ext cx="5577840" cy="1479379"/>
          </a:xfrm>
        </p:spPr>
        <p:txBody>
          <a:bodyPr/>
          <a:lstStyle>
            <a:lvl1pPr>
              <a:spcBef>
                <a:spcPts val="1200"/>
              </a:spcBef>
              <a:defRPr sz="2400"/>
            </a:lvl1pPr>
            <a:lvl2pPr marL="514350" indent="-227013">
              <a:buFont typeface="Arial" panose="020B0604020202020204" pitchFamily="34" charset="0"/>
              <a:buChar char="–"/>
              <a:defRPr/>
            </a:lvl2pPr>
            <a:lvl3pPr marL="857250" indent="-228600">
              <a:buFont typeface="Arial" panose="020B0604020202020204" pitchFamily="34" charset="0"/>
              <a:buChar char="–"/>
              <a:defRPr sz="1800"/>
            </a:lvl3pPr>
            <a:lvl4pPr marL="1143000" indent="-228600">
              <a:buFont typeface="Arial" panose="020B0604020202020204" pitchFamily="34" charset="0"/>
              <a:buChar char="–"/>
              <a:defRPr/>
            </a:lvl4pPr>
            <a:lvl5pPr marL="1428750" indent="-228600">
              <a:buFont typeface="Arial" panose="020B0604020202020204" pitchFamily="34" charset="0"/>
              <a:buChar char="–"/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400596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13004" y="551311"/>
            <a:ext cx="11365992" cy="36625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3004" y="1371600"/>
            <a:ext cx="11365992" cy="1507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Page Number"/>
          <p:cNvSpPr txBox="1">
            <a:spLocks/>
          </p:cNvSpPr>
          <p:nvPr/>
        </p:nvSpPr>
        <p:spPr>
          <a:xfrm>
            <a:off x="411480" y="6629400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fld id="{33A2A773-C618-4A5E-A908-2C5FB33DF7E5}" type="slidenum">
              <a:rPr lang="en-US" sz="800" smtClean="0">
                <a:solidFill>
                  <a:srgbClr val="4D4D4F"/>
                </a:solidFill>
                <a:cs typeface="Arial" pitchFamily="34" charset="0"/>
              </a:rPr>
              <a:pPr algn="l"/>
              <a:t>‹#›</a:t>
            </a:fld>
            <a:endParaRPr lang="en-US" sz="800" dirty="0">
              <a:solidFill>
                <a:srgbClr val="4D4D4F"/>
              </a:solidFill>
              <a:cs typeface="Arial" pitchFamily="34" charset="0"/>
            </a:endParaRPr>
          </a:p>
        </p:txBody>
      </p:sp>
      <p:sp>
        <p:nvSpPr>
          <p:cNvPr id="14" name="Copyright"/>
          <p:cNvSpPr txBox="1">
            <a:spLocks/>
          </p:cNvSpPr>
          <p:nvPr/>
        </p:nvSpPr>
        <p:spPr>
          <a:xfrm>
            <a:off x="832766" y="6629400"/>
            <a:ext cx="7320915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>
                <a:solidFill>
                  <a:srgbClr val="4D4D4F"/>
                </a:solidFill>
              </a:rPr>
              <a:t>Broadcom Proprietary and Confidential.  Copyright © 2020 Broadcom.  All Rights Reserved. The term “Broadcom” refers to Broadcom Inc. and/or its subsidiaries.</a:t>
            </a: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671014" y="6629400"/>
            <a:ext cx="27252" cy="123111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4D4D4F"/>
                </a:solidFill>
                <a:cs typeface="Arial" pitchFamily="34" charset="0"/>
              </a:rPr>
              <a:t>|</a:t>
            </a:r>
          </a:p>
        </p:txBody>
      </p:sp>
      <p:pic>
        <p:nvPicPr>
          <p:cNvPr id="9" name="BRCM Logo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0" y="6511510"/>
            <a:ext cx="1511300" cy="204806"/>
          </a:xfrm>
          <a:prstGeom prst="rect">
            <a:avLst/>
          </a:prstGeom>
        </p:spPr>
      </p:pic>
      <p:grpSp>
        <p:nvGrpSpPr>
          <p:cNvPr id="4" name="Two-tone Red"/>
          <p:cNvGrpSpPr/>
          <p:nvPr/>
        </p:nvGrpSpPr>
        <p:grpSpPr bwMode="ltGray">
          <a:xfrm>
            <a:off x="0" y="0"/>
            <a:ext cx="12192000" cy="137160"/>
            <a:chOff x="0" y="0"/>
            <a:chExt cx="12192000" cy="137160"/>
          </a:xfrm>
        </p:grpSpPr>
        <p:sp>
          <p:nvSpPr>
            <p:cNvPr id="7" name="Rectangle 6"/>
            <p:cNvSpPr/>
            <p:nvPr/>
          </p:nvSpPr>
          <p:spPr bwMode="ltGray"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/>
            </a:p>
          </p:txBody>
        </p:sp>
        <p:sp>
          <p:nvSpPr>
            <p:cNvPr id="10" name="Rectangle 9"/>
            <p:cNvSpPr/>
            <p:nvPr/>
          </p:nvSpPr>
          <p:spPr bwMode="ltGray"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7237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102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9" r:id="rId10"/>
    <p:sldLayoutId id="2147484100" r:id="rId11"/>
    <p:sldLayoutId id="2147484101" r:id="rId12"/>
  </p:sldLayoutIdLst>
  <p:transition spd="med">
    <p:fade/>
  </p:transition>
  <p:hf sldNum="0" hdr="0" ftr="0" dt="0"/>
  <p:txStyles>
    <p:titleStyle>
      <a:lvl1pPr marL="0" marR="0" indent="0" algn="l" defTabSz="914400" rtl="0" eaLnBrk="1" latinLnBrk="0" hangingPunct="1">
        <a:lnSpc>
          <a:spcPct val="85000"/>
        </a:lnSpc>
        <a:spcBef>
          <a:spcPct val="0"/>
        </a:spcBef>
        <a:spcAft>
          <a:spcPts val="0"/>
        </a:spcAft>
        <a:buNone/>
        <a:defRPr sz="2800" b="1" kern="1200" cap="none" baseline="0">
          <a:solidFill>
            <a:schemeClr val="tx2"/>
          </a:solidFill>
          <a:latin typeface="+mj-lt"/>
          <a:ea typeface="+mj-ea"/>
          <a:cs typeface="Arial" pitchFamily="34" charset="0"/>
        </a:defRPr>
      </a:lvl1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14350" marR="0" indent="-227013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20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857250" marR="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143000" marR="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428750" marR="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ocs.zowe.org/stable/user-guide/cli-installcli.html#installing-zowe-cli-from-a-local-package" TargetMode="Externa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ocs.zowe.org/stable/user-guide/cli-installcli.html#installing-zowe-cli-from-a-local-package" TargetMode="Externa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b1972/ITAU.git" TargetMode="Externa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1479" y="4143296"/>
            <a:ext cx="7903845" cy="523220"/>
          </a:xfrm>
        </p:spPr>
        <p:txBody>
          <a:bodyPr/>
          <a:lstStyle/>
          <a:p>
            <a:r>
              <a:rPr lang="en-US" dirty="0" smtClean="0"/>
              <a:t>ITAU Application Cloning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9290" y="6124118"/>
            <a:ext cx="7452360" cy="276999"/>
          </a:xfrm>
        </p:spPr>
        <p:txBody>
          <a:bodyPr/>
          <a:lstStyle/>
          <a:p>
            <a:r>
              <a:rPr lang="en-US" dirty="0" smtClean="0"/>
              <a:t>May 2020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39290" y="5084422"/>
            <a:ext cx="745236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Diego Rodríguez Bravo – EMEA CSC – Madrid</a:t>
            </a:r>
          </a:p>
          <a:p>
            <a:pPr>
              <a:lnSpc>
                <a:spcPct val="100000"/>
              </a:lnSpc>
            </a:pPr>
            <a:endParaRPr lang="en-US" sz="800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Aldo Cruz / Denis Pereira – São Paulo - </a:t>
            </a:r>
            <a:r>
              <a:rPr lang="en-US" dirty="0" err="1" smtClean="0"/>
              <a:t>Brasil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767" y="3531773"/>
            <a:ext cx="2326038" cy="122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415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</a:t>
            </a:r>
            <a:r>
              <a:rPr lang="en-US" dirty="0" smtClean="0"/>
              <a:t>ITAU </a:t>
            </a:r>
            <a:r>
              <a:rPr lang="en-US" dirty="0"/>
              <a:t>Application Cloning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897024"/>
              </p:ext>
            </p:extLst>
          </p:nvPr>
        </p:nvGraphicFramePr>
        <p:xfrm>
          <a:off x="521067" y="1151872"/>
          <a:ext cx="7136373" cy="5653840"/>
        </p:xfrm>
        <a:graphic>
          <a:graphicData uri="http://schemas.openxmlformats.org/drawingml/2006/table">
            <a:tbl>
              <a:tblPr firstRow="1" bandRow="1">
                <a:tableStyleId>{28B8A746-B920-412C-AE1B-312E8C66682B}</a:tableStyleId>
              </a:tblPr>
              <a:tblGrid>
                <a:gridCol w="2064470">
                  <a:extLst>
                    <a:ext uri="{9D8B030D-6E8A-4147-A177-3AD203B41FA5}">
                      <a16:colId xmlns:a16="http://schemas.microsoft.com/office/drawing/2014/main" val="1181948483"/>
                    </a:ext>
                  </a:extLst>
                </a:gridCol>
                <a:gridCol w="1922137">
                  <a:extLst>
                    <a:ext uri="{9D8B030D-6E8A-4147-A177-3AD203B41FA5}">
                      <a16:colId xmlns:a16="http://schemas.microsoft.com/office/drawing/2014/main" val="3872032850"/>
                    </a:ext>
                  </a:extLst>
                </a:gridCol>
                <a:gridCol w="3149766">
                  <a:extLst>
                    <a:ext uri="{9D8B030D-6E8A-4147-A177-3AD203B41FA5}">
                      <a16:colId xmlns:a16="http://schemas.microsoft.com/office/drawing/2014/main" val="978990593"/>
                    </a:ext>
                  </a:extLst>
                </a:gridCol>
              </a:tblGrid>
              <a:tr h="441760">
                <a:tc>
                  <a:txBody>
                    <a:bodyPr/>
                    <a:lstStyle/>
                    <a:p>
                      <a:r>
                        <a:rPr lang="en-GB" dirty="0" smtClean="0"/>
                        <a:t>ITAUM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ITAU1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Action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957772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ITAUM.COBOL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ITAU#.COBOL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library, Copy &amp; Rename Source Programs</a:t>
                      </a:r>
                    </a:p>
                    <a:p>
                      <a:r>
                        <a:rPr lang="en-GB" sz="1200" dirty="0" smtClean="0"/>
                        <a:t>from</a:t>
                      </a:r>
                      <a:r>
                        <a:rPr lang="en-GB" sz="1200" baseline="0" dirty="0" smtClean="0"/>
                        <a:t> ITAUM* to ITAU#</a:t>
                      </a:r>
                    </a:p>
                    <a:p>
                      <a:r>
                        <a:rPr lang="en-GB" sz="1200" baseline="0" dirty="0" smtClean="0"/>
                        <a:t>Attention with calls to subprograms: static or dynamic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627751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ITAUM.COPY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ITAU#.COPY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Copy &amp; Rename Copybooks. Update</a:t>
                      </a:r>
                      <a:r>
                        <a:rPr lang="en-GB" sz="1200" baseline="0" dirty="0" smtClean="0"/>
                        <a:t> programs with modified copybook names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546980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ITAU#.LOAD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library &amp; Compile all ITAU# programs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27652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ITAUM.IMS.LOAD</a:t>
                      </a:r>
                    </a:p>
                    <a:p>
                      <a:r>
                        <a:rPr lang="en-GB" sz="1200" dirty="0" smtClean="0"/>
                        <a:t>ITAUM.CICS.LOAD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ITAU#.IMS.LOAD</a:t>
                      </a:r>
                    </a:p>
                    <a:p>
                      <a:r>
                        <a:rPr lang="en-GB" sz="1200" dirty="0" smtClean="0"/>
                        <a:t>ITAU#.CICS.LOAD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libraries &amp; Compile all ITAU# programs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99346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ITAUM.JCL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ITAU#.JCL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aseline="0" dirty="0" smtClean="0"/>
                        <a:t>Create library, Copy &amp; rename JCLs. Change destination libraries from ITAUM.* to ITAU#.</a:t>
                      </a:r>
                    </a:p>
                    <a:p>
                      <a:r>
                        <a:rPr lang="en-GB" sz="1200" baseline="0" dirty="0" smtClean="0"/>
                        <a:t>Point to DB2# instead DB2M</a:t>
                      </a:r>
                    </a:p>
                    <a:p>
                      <a:r>
                        <a:rPr lang="en-GB" sz="1200" baseline="0" dirty="0" smtClean="0"/>
                        <a:t>Modify names of programs.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554043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ITAUM.DBRM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ITAU#.DBRM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library. DBRMs will be Generated</a:t>
                      </a:r>
                      <a:r>
                        <a:rPr lang="en-GB" sz="1200" baseline="0" dirty="0" smtClean="0"/>
                        <a:t> when compiled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398997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ITAUM.*</a:t>
                      </a:r>
                    </a:p>
                    <a:p>
                      <a:r>
                        <a:rPr lang="en-GB" sz="1200" dirty="0" smtClean="0"/>
                        <a:t>PDSE / VSAM / PS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ITAU#.*</a:t>
                      </a:r>
                    </a:p>
                    <a:p>
                      <a:r>
                        <a:rPr lang="en-GB" sz="1200" dirty="0" smtClean="0"/>
                        <a:t>PDSE</a:t>
                      </a:r>
                      <a:r>
                        <a:rPr lang="en-GB" sz="1200" baseline="0" dirty="0" smtClean="0"/>
                        <a:t> / </a:t>
                      </a:r>
                      <a:r>
                        <a:rPr lang="en-GB" sz="1200" dirty="0" smtClean="0"/>
                        <a:t>VSAM / PS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Copy/Repro &amp; Rename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371598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DB2M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DB2#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new DB2 Tables;</a:t>
                      </a:r>
                      <a:r>
                        <a:rPr lang="en-GB" sz="1200" baseline="0" dirty="0" smtClean="0"/>
                        <a:t> Export Import Tables; Rebind to DB2#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357078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IMSM/CICM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Same Subsystems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Define &amp;</a:t>
                      </a:r>
                      <a:r>
                        <a:rPr lang="en-GB" sz="1200" baseline="0" dirty="0" smtClean="0"/>
                        <a:t> Install Transactions &amp; RCT entries for DB2#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133988"/>
                  </a:ext>
                </a:extLst>
              </a:tr>
            </a:tbl>
          </a:graphicData>
        </a:graphic>
      </p:graphicFrame>
      <p:sp>
        <p:nvSpPr>
          <p:cNvPr id="11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06611" y="551313"/>
            <a:ext cx="3543854" cy="4410438"/>
          </a:xfrm>
        </p:spPr>
        <p:txBody>
          <a:bodyPr/>
          <a:lstStyle/>
          <a:p>
            <a:r>
              <a:rPr lang="en-US" sz="2000" dirty="0" smtClean="0"/>
              <a:t>Pros</a:t>
            </a:r>
            <a:endParaRPr lang="en-US" sz="2000" dirty="0"/>
          </a:p>
          <a:p>
            <a:pPr lvl="1"/>
            <a:r>
              <a:rPr lang="en-US" sz="1800" dirty="0" smtClean="0"/>
              <a:t>Same as before </a:t>
            </a:r>
          </a:p>
          <a:p>
            <a:pPr lvl="1"/>
            <a:r>
              <a:rPr lang="en-US" sz="1800" dirty="0" smtClean="0"/>
              <a:t>+more isolated libraries. Different Development teams don’t share.</a:t>
            </a:r>
          </a:p>
          <a:p>
            <a:pPr lvl="1"/>
            <a:r>
              <a:rPr lang="en-US" sz="1800" dirty="0" smtClean="0"/>
              <a:t>Probably easier Scheduler Management</a:t>
            </a:r>
          </a:p>
          <a:p>
            <a:r>
              <a:rPr lang="en-US" sz="2000" dirty="0" smtClean="0"/>
              <a:t>Cons</a:t>
            </a:r>
          </a:p>
          <a:p>
            <a:pPr lvl="1"/>
            <a:r>
              <a:rPr lang="en-US" sz="1800" dirty="0" smtClean="0"/>
              <a:t>Same as before</a:t>
            </a:r>
          </a:p>
          <a:p>
            <a:pPr lvl="1"/>
            <a:r>
              <a:rPr lang="en-US" sz="1800" dirty="0" smtClean="0"/>
              <a:t>More libraries to manage (not more storage, it is the same).</a:t>
            </a:r>
            <a:endParaRPr lang="en-US" dirty="0" smtClean="0"/>
          </a:p>
          <a:p>
            <a:pPr marL="62865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270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</a:t>
            </a:r>
            <a:r>
              <a:rPr lang="en-US" dirty="0" smtClean="0"/>
              <a:t>ITAU </a:t>
            </a:r>
            <a:r>
              <a:rPr lang="en-US" dirty="0"/>
              <a:t>Application Cloning</a:t>
            </a:r>
          </a:p>
        </p:txBody>
      </p:sp>
      <p:sp>
        <p:nvSpPr>
          <p:cNvPr id="11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3003" y="1587731"/>
            <a:ext cx="8082603" cy="4315907"/>
          </a:xfrm>
        </p:spPr>
        <p:txBody>
          <a:bodyPr/>
          <a:lstStyle/>
          <a:p>
            <a:r>
              <a:rPr lang="en-US" sz="2000" dirty="0" smtClean="0"/>
              <a:t>All of them. It all depends on:</a:t>
            </a:r>
          </a:p>
          <a:p>
            <a:pPr lvl="1"/>
            <a:r>
              <a:rPr lang="en-US" sz="1600" dirty="0" smtClean="0"/>
              <a:t>Number of application clones</a:t>
            </a:r>
          </a:p>
          <a:p>
            <a:pPr lvl="1"/>
            <a:r>
              <a:rPr lang="en-US" sz="1600" dirty="0" smtClean="0"/>
              <a:t>Number of different applications involved</a:t>
            </a:r>
          </a:p>
          <a:p>
            <a:pPr lvl="1"/>
            <a:r>
              <a:rPr lang="en-US" sz="1600" dirty="0" smtClean="0"/>
              <a:t>Infrastructure constraints and limitations</a:t>
            </a:r>
          </a:p>
          <a:p>
            <a:pPr lvl="1"/>
            <a:r>
              <a:rPr lang="en-US" sz="1600" dirty="0" smtClean="0"/>
              <a:t>Teams involved</a:t>
            </a:r>
          </a:p>
          <a:p>
            <a:pPr lvl="1"/>
            <a:r>
              <a:rPr lang="en-US" sz="1600" dirty="0" smtClean="0"/>
              <a:t>There are many possible solutions besides the ones just presented:</a:t>
            </a:r>
          </a:p>
          <a:p>
            <a:pPr lvl="2"/>
            <a:r>
              <a:rPr lang="en-US" sz="1400" dirty="0" smtClean="0"/>
              <a:t>Clone only changing artifacts: i.e. playing with STEPLIBs</a:t>
            </a:r>
          </a:p>
          <a:p>
            <a:pPr lvl="3"/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//STEPLIB  DD DSN=ITAU#.LOAD,DISP=SHR</a:t>
            </a:r>
          </a:p>
          <a:p>
            <a:pPr lvl="3"/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//         DD DSN=ITAUM.LOAD,DISP=SHR</a:t>
            </a:r>
          </a:p>
          <a:p>
            <a:pPr lvl="3"/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…</a:t>
            </a:r>
          </a:p>
          <a:p>
            <a:pPr lvl="2"/>
            <a:r>
              <a:rPr lang="en-US" sz="1400" dirty="0" smtClean="0"/>
              <a:t>Playing with different DB2 Collections, Plans, ..</a:t>
            </a:r>
          </a:p>
          <a:p>
            <a:pPr lvl="2"/>
            <a:r>
              <a:rPr lang="en-US" sz="1400" dirty="0" smtClean="0"/>
              <a:t>Use temporary data files cloned from Master just for execution and deleted right after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/>
          <a:lstStyle/>
          <a:p>
            <a:r>
              <a:rPr lang="en-US" dirty="0" smtClean="0"/>
              <a:t>What method is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8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</a:t>
            </a:r>
            <a:r>
              <a:rPr lang="en-US" dirty="0" smtClean="0"/>
              <a:t>ITAU </a:t>
            </a:r>
            <a:r>
              <a:rPr lang="en-US" dirty="0"/>
              <a:t>Application Cloning – CA-Brightside</a:t>
            </a:r>
          </a:p>
        </p:txBody>
      </p:sp>
      <p:sp>
        <p:nvSpPr>
          <p:cNvPr id="11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3003" y="1587731"/>
            <a:ext cx="10568110" cy="6675674"/>
          </a:xfrm>
        </p:spPr>
        <p:txBody>
          <a:bodyPr/>
          <a:lstStyle/>
          <a:p>
            <a:r>
              <a:rPr lang="en-US" sz="2000" dirty="0" smtClean="0"/>
              <a:t>The same as in the z/OS environment, there are several ways to involve </a:t>
            </a:r>
            <a:r>
              <a:rPr lang="en-US" sz="2000" dirty="0" err="1" smtClean="0"/>
              <a:t>zowe</a:t>
            </a:r>
            <a:endParaRPr lang="en-US" sz="2000" dirty="0" smtClean="0"/>
          </a:p>
          <a:p>
            <a:pPr lvl="1"/>
            <a:r>
              <a:rPr lang="en-US" sz="1600" dirty="0" smtClean="0"/>
              <a:t>For file creation:</a:t>
            </a:r>
          </a:p>
          <a:p>
            <a:pPr lvl="2"/>
            <a:r>
              <a:rPr lang="en-US" sz="1400" dirty="0"/>
              <a:t>Execute: </a:t>
            </a:r>
            <a:endParaRPr lang="en-US" sz="1400" dirty="0" smtClean="0"/>
          </a:p>
          <a:p>
            <a:pPr lvl="3"/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zowe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zos-files create 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bin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ITAU1.LOAD --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bs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27998 --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rf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U --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rl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27998 --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sz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10CYL --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ss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10</a:t>
            </a:r>
          </a:p>
          <a:p>
            <a:pPr lvl="2"/>
            <a:r>
              <a:rPr lang="en-US" sz="1400" dirty="0" smtClean="0"/>
              <a:t>Create a customized JCL with the help of a script and:</a:t>
            </a:r>
          </a:p>
          <a:p>
            <a:pPr lvl="3"/>
            <a:r>
              <a:rPr lang="en-US" sz="1200" dirty="0" smtClean="0"/>
              <a:t>Submit it locally from our </a:t>
            </a:r>
            <a:r>
              <a:rPr lang="en-US" sz="1200" dirty="0" err="1" smtClean="0"/>
              <a:t>zowe</a:t>
            </a:r>
            <a:r>
              <a:rPr lang="en-US" sz="1200" dirty="0" smtClean="0"/>
              <a:t> workstation client: </a:t>
            </a:r>
          </a:p>
          <a:p>
            <a:pPr lvl="4"/>
            <a:r>
              <a:rPr lang="en-GB" sz="12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zowe</a:t>
            </a:r>
            <a:r>
              <a:rPr lang="en-GB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zos-jobs submit local-file ./</a:t>
            </a:r>
            <a:r>
              <a:rPr lang="en-GB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jcls</a:t>
            </a:r>
            <a:r>
              <a:rPr lang="en-GB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/</a:t>
            </a:r>
            <a:r>
              <a:rPr lang="en-GB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create_libs.jcl</a:t>
            </a:r>
            <a:r>
              <a:rPr lang="en-GB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--</a:t>
            </a:r>
            <a:r>
              <a:rPr lang="en-GB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vasp</a:t>
            </a:r>
            <a:endParaRPr lang="en-US" sz="12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1200" dirty="0" smtClean="0"/>
              <a:t>Upload the JCL to the mainframe &amp; submit it remotely: </a:t>
            </a:r>
          </a:p>
          <a:p>
            <a:pPr lvl="4"/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zowe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zos-files upload file-to-data-set "./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jcls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/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create_libs.jcl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" "ITAU1.JCL(CREALIB)“</a:t>
            </a:r>
          </a:p>
          <a:p>
            <a:pPr lvl="4"/>
            <a:r>
              <a:rPr lang="en-GB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zowe</a:t>
            </a:r>
            <a:r>
              <a:rPr lang="en-GB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zos-jobs submit data-set "ITAU1.JCL(CREALIB)“ </a:t>
            </a:r>
            <a:r>
              <a:rPr lang="en-GB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–</a:t>
            </a:r>
            <a:r>
              <a:rPr lang="en-GB" sz="12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vasc</a:t>
            </a:r>
            <a:endParaRPr lang="en-US" sz="1200" b="1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sz="12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 smtClean="0"/>
              <a:t> To rename the program members:</a:t>
            </a:r>
          </a:p>
          <a:p>
            <a:pPr lvl="2"/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zowe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zos-files list all-members “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ITAU.COBOL“</a:t>
            </a:r>
          </a:p>
          <a:p>
            <a:pPr lvl="2"/>
            <a:r>
              <a:rPr lang="en-US" sz="1400" dirty="0" smtClean="0"/>
              <a:t>Get </a:t>
            </a:r>
            <a:r>
              <a:rPr lang="en-US" sz="1400" dirty="0"/>
              <a:t>all </a:t>
            </a:r>
            <a:r>
              <a:rPr lang="en-US" sz="1400" dirty="0" smtClean="0"/>
              <a:t>member names </a:t>
            </a:r>
            <a:r>
              <a:rPr lang="en-US" sz="1400" dirty="0"/>
              <a:t>and issue as much commands as member in the file:</a:t>
            </a:r>
          </a:p>
          <a:p>
            <a:pPr lvl="2"/>
            <a:r>
              <a:rPr lang="en-US" sz="12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zowe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zos-files rename data-set-member 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“ITAU1.COBOL" “ITAUM001" “ITAU1001”</a:t>
            </a:r>
          </a:p>
          <a:p>
            <a:pPr lvl="2"/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en-US" sz="1400" dirty="0" smtClean="0"/>
              <a:t>But we could also download the data set, rename the files &amp; upload it again via built-in script functions:</a:t>
            </a:r>
          </a:p>
          <a:p>
            <a:pPr lvl="2"/>
            <a:r>
              <a:rPr lang="en-GB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zowe</a:t>
            </a:r>
            <a:r>
              <a:rPr lang="en-GB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zos-files download all-members "</a:t>
            </a:r>
            <a:r>
              <a:rPr lang="en-GB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ITAU1.COBOL“</a:t>
            </a:r>
            <a:endParaRPr lang="en-GB" sz="12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r>
              <a:rPr lang="en-GB" sz="1200" dirty="0" smtClean="0"/>
              <a:t>Locally rename the files</a:t>
            </a:r>
          </a:p>
          <a:p>
            <a:pPr lvl="2"/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zowe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zos-files upload 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dir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-to-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pds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"./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itau1/</a:t>
            </a:r>
            <a:r>
              <a:rPr lang="en-US" sz="12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cobol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/"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ITAU1.COBOL"</a:t>
            </a:r>
            <a:endParaRPr lang="en-GB" sz="1200" dirty="0" smtClean="0"/>
          </a:p>
          <a:p>
            <a:pPr lvl="2"/>
            <a:endParaRPr lang="en-US" sz="1200" dirty="0" smtClean="0"/>
          </a:p>
          <a:p>
            <a:pPr lvl="2"/>
            <a:endParaRPr lang="en-US" sz="1200" b="1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sz="1200" b="1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7337" lvl="1" indent="0">
              <a:buNone/>
            </a:pPr>
            <a:endParaRPr lang="en-US" sz="1600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/>
          <a:lstStyle/>
          <a:p>
            <a:r>
              <a:rPr lang="en-US" dirty="0" smtClean="0"/>
              <a:t>How can we use </a:t>
            </a:r>
            <a:r>
              <a:rPr lang="en-US" dirty="0" err="1" smtClean="0"/>
              <a:t>zowe</a:t>
            </a:r>
            <a:r>
              <a:rPr lang="en-US" dirty="0" smtClean="0"/>
              <a:t> to manage the process of cloning a Master application</a:t>
            </a:r>
            <a:endParaRPr lang="en-US" dirty="0"/>
          </a:p>
        </p:txBody>
      </p:sp>
      <p:sp>
        <p:nvSpPr>
          <p:cNvPr id="5" name="TextBox 1"/>
          <p:cNvSpPr txBox="1"/>
          <p:nvPr/>
        </p:nvSpPr>
        <p:spPr>
          <a:xfrm>
            <a:off x="10070786" y="2804235"/>
            <a:ext cx="1550407" cy="90794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RACF manages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all actions!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518074" y="2597291"/>
            <a:ext cx="2420014" cy="1475945"/>
          </a:xfrm>
          <a:prstGeom prst="roundRect">
            <a:avLst/>
          </a:prstGeom>
          <a:noFill/>
          <a:ln w="41275" cap="rnd">
            <a:solidFill>
              <a:schemeClr val="tx2"/>
            </a:solidFill>
            <a:prstDash val="solid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996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68A6BB-6100-4875-9F0B-561263C294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857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val 68"/>
          <p:cNvSpPr/>
          <p:nvPr/>
        </p:nvSpPr>
        <p:spPr>
          <a:xfrm>
            <a:off x="157942" y="1683834"/>
            <a:ext cx="7109244" cy="494972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75000"/>
                </a:schemeClr>
              </a:gs>
              <a:gs pos="100000">
                <a:schemeClr val="accent1">
                  <a:alpha val="0"/>
                </a:schemeClr>
              </a:gs>
              <a:gs pos="59000">
                <a:schemeClr val="accent1">
                  <a:alpha val="67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baseline="-25000" dirty="0"/>
          </a:p>
        </p:txBody>
      </p:sp>
      <p:sp>
        <p:nvSpPr>
          <p:cNvPr id="209" name="Oval 208"/>
          <p:cNvSpPr/>
          <p:nvPr/>
        </p:nvSpPr>
        <p:spPr>
          <a:xfrm>
            <a:off x="5127666" y="1836234"/>
            <a:ext cx="7109244" cy="4949722"/>
          </a:xfrm>
          <a:prstGeom prst="ellipse">
            <a:avLst/>
          </a:prstGeom>
          <a:gradFill flip="none" rotWithShape="1">
            <a:gsLst>
              <a:gs pos="0">
                <a:srgbClr val="FF9933">
                  <a:alpha val="75000"/>
                </a:srgbClr>
              </a:gs>
              <a:gs pos="100000">
                <a:srgbClr val="FF9933">
                  <a:alpha val="0"/>
                </a:srgbClr>
              </a:gs>
              <a:gs pos="59000">
                <a:srgbClr val="FF9933">
                  <a:alpha val="67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baseline="-25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</a:t>
            </a:r>
            <a:r>
              <a:rPr lang="en-US" dirty="0" smtClean="0"/>
              <a:t>ITAU </a:t>
            </a:r>
            <a:r>
              <a:rPr lang="en-US" dirty="0"/>
              <a:t>Application Cloning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/>
          <a:lstStyle/>
          <a:p>
            <a:r>
              <a:rPr lang="en-US" dirty="0" smtClean="0"/>
              <a:t>Use Case achieved with </a:t>
            </a:r>
            <a:r>
              <a:rPr lang="en-US" dirty="0" err="1" smtClean="0"/>
              <a:t>zowe</a:t>
            </a:r>
            <a:r>
              <a:rPr lang="en-US" dirty="0" smtClean="0"/>
              <a:t>, ooRexx &amp; Jenkins - IMS/CICS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Shared Libraries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3931494" y="2108379"/>
            <a:ext cx="1588157" cy="938428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IMSM/CICM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IM01 – ITAUM001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IM02 – ITAUM002</a:t>
            </a:r>
          </a:p>
          <a:p>
            <a:pPr algn="ctr"/>
            <a:endParaRPr lang="en-GB" sz="1000" dirty="0" smtClean="0">
              <a:solidFill>
                <a:srgbClr val="009999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2491494" y="4309200"/>
            <a:ext cx="1440000" cy="883543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ITAUM.JCL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ITAUM002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ITAUMCMP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2491494" y="3456876"/>
            <a:ext cx="1440000" cy="664709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ITAUM002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2503156" y="2123362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ITAUM.IMS.LOAD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503156" y="2581331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ITAUM.CICS.LOAD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ITAUM002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2491494" y="5625488"/>
            <a:ext cx="1440000" cy="667137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ITAUM.DBRM</a:t>
            </a:r>
            <a:endParaRPr lang="en-GB" sz="1000" dirty="0" smtClean="0">
              <a:latin typeface="Consolas" panose="020B0609020204030204" pitchFamily="49" charset="0"/>
            </a:endParaRP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ITAUM002</a:t>
            </a:r>
            <a:endParaRPr lang="en-GB" sz="1000" dirty="0">
              <a:latin typeface="Consolas" panose="020B0609020204030204" pitchFamily="49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4299807" y="5507408"/>
            <a:ext cx="3757961" cy="893406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DB2M</a:t>
            </a:r>
            <a:endParaRPr lang="en-GB" dirty="0"/>
          </a:p>
        </p:txBody>
      </p:sp>
      <p:cxnSp>
        <p:nvCxnSpPr>
          <p:cNvPr id="84" name="Straight Arrow Connector 83"/>
          <p:cNvCxnSpPr>
            <a:stCxn id="71" idx="3"/>
            <a:endCxn id="75" idx="1"/>
          </p:cNvCxnSpPr>
          <p:nvPr/>
        </p:nvCxnSpPr>
        <p:spPr>
          <a:xfrm flipV="1">
            <a:off x="2017623" y="3789231"/>
            <a:ext cx="47387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3943148" y="5941685"/>
            <a:ext cx="358253" cy="12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607619" y="3456877"/>
            <a:ext cx="1410004" cy="664709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ITAUM.COBOL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ITAUM002</a:t>
            </a:r>
          </a:p>
        </p:txBody>
      </p:sp>
      <p:sp>
        <p:nvSpPr>
          <p:cNvPr id="2" name="Flowchart: Multidocument 1"/>
          <p:cNvSpPr/>
          <p:nvPr/>
        </p:nvSpPr>
        <p:spPr>
          <a:xfrm>
            <a:off x="4392195" y="5625488"/>
            <a:ext cx="1255223" cy="602646"/>
          </a:xfrm>
          <a:prstGeom prst="flowChartMultidocument">
            <a:avLst/>
          </a:prstGeom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34" name="Flowchart: Multidocument 33"/>
          <p:cNvSpPr/>
          <p:nvPr/>
        </p:nvSpPr>
        <p:spPr>
          <a:xfrm>
            <a:off x="6663696" y="5625488"/>
            <a:ext cx="1255223" cy="602646"/>
          </a:xfrm>
          <a:prstGeom prst="flowChartMultidocumen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ITAU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endParaRPr lang="en-GB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634716" y="4307047"/>
            <a:ext cx="1410004" cy="678813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ITAUM.COPY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ITAUM002</a:t>
            </a:r>
          </a:p>
        </p:txBody>
      </p:sp>
      <p:cxnSp>
        <p:nvCxnSpPr>
          <p:cNvPr id="10" name="Elbow Connector 9"/>
          <p:cNvCxnSpPr>
            <a:stCxn id="71" idx="1"/>
            <a:endCxn id="68" idx="1"/>
          </p:cNvCxnSpPr>
          <p:nvPr/>
        </p:nvCxnSpPr>
        <p:spPr>
          <a:xfrm rot="10800000" flipH="1" flipV="1">
            <a:off x="607618" y="3789232"/>
            <a:ext cx="27097" cy="857222"/>
          </a:xfrm>
          <a:prstGeom prst="bentConnector3">
            <a:avLst>
              <a:gd name="adj1" fmla="val -843636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7" idx="1"/>
            <a:endCxn id="79" idx="1"/>
          </p:cNvCxnSpPr>
          <p:nvPr/>
        </p:nvCxnSpPr>
        <p:spPr>
          <a:xfrm rot="10800000" flipV="1">
            <a:off x="2491494" y="2356099"/>
            <a:ext cx="11662" cy="3602957"/>
          </a:xfrm>
          <a:prstGeom prst="bentConnector3">
            <a:avLst>
              <a:gd name="adj1" fmla="val 2060213"/>
            </a:avLst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78" idx="1"/>
          </p:cNvCxnSpPr>
          <p:nvPr/>
        </p:nvCxnSpPr>
        <p:spPr>
          <a:xfrm>
            <a:off x="2254558" y="2809524"/>
            <a:ext cx="248598" cy="4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rot="10800000">
            <a:off x="8067828" y="5954111"/>
            <a:ext cx="358253" cy="12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4" name="Rounded Rectangle 143"/>
          <p:cNvSpPr/>
          <p:nvPr/>
        </p:nvSpPr>
        <p:spPr>
          <a:xfrm>
            <a:off x="8410065" y="3456877"/>
            <a:ext cx="1440000" cy="664707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ITAU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002</a:t>
            </a:r>
          </a:p>
        </p:txBody>
      </p:sp>
      <p:sp>
        <p:nvSpPr>
          <p:cNvPr id="145" name="Rounded Rectangle 144"/>
          <p:cNvSpPr/>
          <p:nvPr/>
        </p:nvSpPr>
        <p:spPr>
          <a:xfrm>
            <a:off x="8421727" y="2150661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ITAU</a:t>
            </a:r>
            <a:r>
              <a:rPr lang="en-GB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.IMS.LOAD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001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8421727" y="2608630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ITAU</a:t>
            </a:r>
            <a:r>
              <a:rPr lang="en-GB" sz="11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.CICS.LOAD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002</a:t>
            </a:r>
          </a:p>
        </p:txBody>
      </p:sp>
      <p:sp>
        <p:nvSpPr>
          <p:cNvPr id="147" name="Rounded Rectangle 146"/>
          <p:cNvSpPr/>
          <p:nvPr/>
        </p:nvSpPr>
        <p:spPr>
          <a:xfrm>
            <a:off x="8410065" y="5625488"/>
            <a:ext cx="1440000" cy="667138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ITAU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.DBRM</a:t>
            </a:r>
            <a:endParaRPr lang="en-GB" sz="1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002</a:t>
            </a:r>
            <a:endParaRPr lang="en-GB" sz="1000" dirty="0">
              <a:latin typeface="Consolas" panose="020B0609020204030204" pitchFamily="49" charset="0"/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 rot="10800000">
            <a:off x="9843337" y="3831940"/>
            <a:ext cx="473871" cy="5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145" idx="3"/>
            <a:endCxn id="147" idx="3"/>
          </p:cNvCxnSpPr>
          <p:nvPr/>
        </p:nvCxnSpPr>
        <p:spPr>
          <a:xfrm flipH="1">
            <a:off x="9850065" y="2383399"/>
            <a:ext cx="11662" cy="3575658"/>
          </a:xfrm>
          <a:prstGeom prst="bentConnector3">
            <a:avLst>
              <a:gd name="adj1" fmla="val -1960213"/>
            </a:avLst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146" idx="3"/>
          </p:cNvCxnSpPr>
          <p:nvPr/>
        </p:nvCxnSpPr>
        <p:spPr>
          <a:xfrm flipH="1">
            <a:off x="9861727" y="2834355"/>
            <a:ext cx="228975" cy="7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1" name="Rounded Rectangle 150"/>
          <p:cNvSpPr/>
          <p:nvPr/>
        </p:nvSpPr>
        <p:spPr>
          <a:xfrm>
            <a:off x="10314602" y="3456876"/>
            <a:ext cx="1410004" cy="664709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ITAU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.COBOL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002</a:t>
            </a:r>
          </a:p>
        </p:txBody>
      </p:sp>
      <p:sp>
        <p:nvSpPr>
          <p:cNvPr id="152" name="Rounded Rectangle 151"/>
          <p:cNvSpPr/>
          <p:nvPr/>
        </p:nvSpPr>
        <p:spPr>
          <a:xfrm>
            <a:off x="10317208" y="4309201"/>
            <a:ext cx="1410004" cy="676660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ITAU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.COPY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>
                <a:latin typeface="Consolas" panose="020B0609020204030204" pitchFamily="49" charset="0"/>
              </a:rPr>
              <a:t>0</a:t>
            </a:r>
            <a:r>
              <a:rPr lang="en-GB" sz="1000" dirty="0" smtClean="0">
                <a:latin typeface="Consolas" panose="020B0609020204030204" pitchFamily="49" charset="0"/>
              </a:rPr>
              <a:t>02</a:t>
            </a:r>
          </a:p>
        </p:txBody>
      </p:sp>
      <p:cxnSp>
        <p:nvCxnSpPr>
          <p:cNvPr id="153" name="Elbow Connector 152"/>
          <p:cNvCxnSpPr>
            <a:stCxn id="152" idx="3"/>
            <a:endCxn id="151" idx="3"/>
          </p:cNvCxnSpPr>
          <p:nvPr/>
        </p:nvCxnSpPr>
        <p:spPr>
          <a:xfrm flipH="1" flipV="1">
            <a:off x="11724606" y="3789231"/>
            <a:ext cx="2606" cy="858300"/>
          </a:xfrm>
          <a:prstGeom prst="bentConnector3">
            <a:avLst>
              <a:gd name="adj1" fmla="val -8772064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4" name="Rounded Rectangle 153"/>
          <p:cNvSpPr/>
          <p:nvPr/>
        </p:nvSpPr>
        <p:spPr>
          <a:xfrm>
            <a:off x="6827739" y="2123362"/>
            <a:ext cx="1588157" cy="938428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IMS</a:t>
            </a:r>
            <a:r>
              <a:rPr lang="en-GB" dirty="0" smtClean="0">
                <a:solidFill>
                  <a:srgbClr val="FF0000"/>
                </a:solidFill>
              </a:rPr>
              <a:t>#</a:t>
            </a:r>
            <a:r>
              <a:rPr lang="en-GB" dirty="0" smtClean="0">
                <a:solidFill>
                  <a:schemeClr val="tx1"/>
                </a:solidFill>
              </a:rPr>
              <a:t>/CIC</a:t>
            </a:r>
            <a:r>
              <a:rPr lang="en-GB" dirty="0" smtClean="0">
                <a:solidFill>
                  <a:srgbClr val="FF0000"/>
                </a:solidFill>
              </a:rPr>
              <a:t>#</a:t>
            </a:r>
            <a:endParaRPr lang="en-GB" dirty="0" smtClean="0">
              <a:solidFill>
                <a:schemeClr val="tx1"/>
              </a:solidFill>
            </a:endParaRP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01 – 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02 – 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002</a:t>
            </a:r>
          </a:p>
          <a:p>
            <a:pPr algn="ctr"/>
            <a:endParaRPr lang="en-GB" sz="1000" dirty="0" smtClean="0">
              <a:solidFill>
                <a:srgbClr val="009999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8427828" y="4307047"/>
            <a:ext cx="1440000" cy="885697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ITAU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.JCL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002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CMP</a:t>
            </a:r>
          </a:p>
        </p:txBody>
      </p:sp>
      <p:cxnSp>
        <p:nvCxnSpPr>
          <p:cNvPr id="49" name="Straight Arrow Connector 48"/>
          <p:cNvCxnSpPr>
            <a:stCxn id="75" idx="2"/>
            <a:endCxn id="74" idx="0"/>
          </p:cNvCxnSpPr>
          <p:nvPr/>
        </p:nvCxnSpPr>
        <p:spPr>
          <a:xfrm>
            <a:off x="3211494" y="4121585"/>
            <a:ext cx="0" cy="187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44" idx="2"/>
            <a:endCxn id="156" idx="0"/>
          </p:cNvCxnSpPr>
          <p:nvPr/>
        </p:nvCxnSpPr>
        <p:spPr>
          <a:xfrm>
            <a:off x="9130065" y="4121584"/>
            <a:ext cx="17763" cy="185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70" idx="3"/>
            <a:endCxn id="154" idx="1"/>
          </p:cNvCxnSpPr>
          <p:nvPr/>
        </p:nvCxnSpPr>
        <p:spPr>
          <a:xfrm>
            <a:off x="5519651" y="2577593"/>
            <a:ext cx="1308088" cy="14983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endCxn id="80" idx="0"/>
          </p:cNvCxnSpPr>
          <p:nvPr/>
        </p:nvCxnSpPr>
        <p:spPr>
          <a:xfrm flipH="1">
            <a:off x="6178788" y="2592576"/>
            <a:ext cx="21290" cy="2914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1" name="Flowchart: Magnetic Disk 210"/>
          <p:cNvSpPr/>
          <p:nvPr/>
        </p:nvSpPr>
        <p:spPr>
          <a:xfrm>
            <a:off x="4338290" y="3456876"/>
            <a:ext cx="1459965" cy="1735867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ITAUM.PDS1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ITAUM.PDS2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ITAUM.PS1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ITAUM.PS2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ITAUM.VSAM1</a:t>
            </a:r>
          </a:p>
        </p:txBody>
      </p:sp>
      <p:sp>
        <p:nvSpPr>
          <p:cNvPr id="212" name="Flowchart: Magnetic Disk 211"/>
          <p:cNvSpPr/>
          <p:nvPr/>
        </p:nvSpPr>
        <p:spPr>
          <a:xfrm>
            <a:off x="6602992" y="3416665"/>
            <a:ext cx="1459965" cy="1735867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.PDS1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.PDS2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.PS1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.PS2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.VSAM1</a:t>
            </a:r>
          </a:p>
        </p:txBody>
      </p:sp>
    </p:spTree>
    <p:extLst>
      <p:ext uri="{BB962C8B-B14F-4D97-AF65-F5344CB8AC3E}">
        <p14:creationId xmlns:p14="http://schemas.microsoft.com/office/powerpoint/2010/main" val="35375765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</a:t>
            </a:r>
            <a:r>
              <a:rPr lang="en-US" dirty="0" smtClean="0"/>
              <a:t>ITAU </a:t>
            </a:r>
            <a:r>
              <a:rPr lang="en-US" dirty="0"/>
              <a:t>Application Cloning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/>
          <a:lstStyle/>
          <a:p>
            <a:r>
              <a:rPr lang="en-US" dirty="0" smtClean="0"/>
              <a:t>Use Case for ITAU - Process </a:t>
            </a:r>
            <a:endParaRPr lang="en-US" dirty="0"/>
          </a:p>
        </p:txBody>
      </p:sp>
      <p:sp>
        <p:nvSpPr>
          <p:cNvPr id="10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3004" y="1426513"/>
            <a:ext cx="11016996" cy="7922169"/>
          </a:xfrm>
        </p:spPr>
        <p:txBody>
          <a:bodyPr/>
          <a:lstStyle/>
          <a:p>
            <a:r>
              <a:rPr lang="en-US" sz="2000" dirty="0" smtClean="0"/>
              <a:t>Application Libraries</a:t>
            </a:r>
            <a:endParaRPr lang="en-US" sz="2000" dirty="0"/>
          </a:p>
          <a:p>
            <a:pPr lvl="1"/>
            <a:r>
              <a:rPr lang="en-US" sz="1800" dirty="0" smtClean="0"/>
              <a:t>ITAU#.COBOL</a:t>
            </a:r>
          </a:p>
          <a:p>
            <a:pPr lvl="2"/>
            <a:r>
              <a:rPr lang="en-US" sz="1600" dirty="0" smtClean="0"/>
              <a:t>Create Library like MASTER</a:t>
            </a:r>
          </a:p>
          <a:p>
            <a:pPr lvl="2"/>
            <a:r>
              <a:rPr lang="en-US" sz="1600" dirty="0" smtClean="0"/>
              <a:t>Copy programs from Master ITAUM.COBOL</a:t>
            </a:r>
          </a:p>
          <a:p>
            <a:pPr lvl="2"/>
            <a:r>
              <a:rPr lang="en-US" sz="1600" dirty="0" smtClean="0"/>
              <a:t>Rename members from ITAUM* to ITAU#*</a:t>
            </a:r>
          </a:p>
          <a:p>
            <a:pPr lvl="2"/>
            <a:r>
              <a:rPr lang="en-US" sz="1600" dirty="0" smtClean="0"/>
              <a:t>Search &amp; Update chars ITAUM to ITAU# (will update program name, copybooks and static calls)</a:t>
            </a:r>
          </a:p>
          <a:p>
            <a:pPr lvl="1"/>
            <a:r>
              <a:rPr lang="en-US" sz="1800" dirty="0" smtClean="0"/>
              <a:t>ITAU#.COPY</a:t>
            </a:r>
          </a:p>
          <a:p>
            <a:pPr lvl="2"/>
            <a:r>
              <a:rPr lang="en-US" sz="1600" dirty="0" smtClean="0"/>
              <a:t>Create like MASTER</a:t>
            </a:r>
          </a:p>
          <a:p>
            <a:pPr lvl="2"/>
            <a:r>
              <a:rPr lang="en-US" sz="1600" dirty="0"/>
              <a:t>Rename members from </a:t>
            </a:r>
            <a:r>
              <a:rPr lang="en-US" sz="1600" dirty="0" smtClean="0"/>
              <a:t>ITAUMC* </a:t>
            </a:r>
            <a:r>
              <a:rPr lang="en-US" sz="1600" dirty="0"/>
              <a:t>to </a:t>
            </a:r>
            <a:r>
              <a:rPr lang="en-US" sz="1600" dirty="0" smtClean="0"/>
              <a:t>ITAU#C*</a:t>
            </a:r>
            <a:endParaRPr lang="en-US" sz="1600" dirty="0"/>
          </a:p>
          <a:p>
            <a:pPr lvl="1"/>
            <a:r>
              <a:rPr lang="en-US" sz="1800" dirty="0" smtClean="0"/>
              <a:t>ITAU#.DBRM</a:t>
            </a:r>
          </a:p>
          <a:p>
            <a:pPr lvl="2"/>
            <a:r>
              <a:rPr lang="en-US" sz="1600" dirty="0" smtClean="0"/>
              <a:t>Create like MASTER</a:t>
            </a:r>
          </a:p>
          <a:p>
            <a:pPr lvl="1"/>
            <a:r>
              <a:rPr lang="en-US" sz="1800" dirty="0" smtClean="0"/>
              <a:t>ITAU#.JCL</a:t>
            </a:r>
          </a:p>
          <a:p>
            <a:pPr lvl="2"/>
            <a:r>
              <a:rPr lang="en-US" sz="1600" dirty="0" smtClean="0"/>
              <a:t>Create Library like MASTER</a:t>
            </a:r>
          </a:p>
          <a:p>
            <a:pPr lvl="2"/>
            <a:r>
              <a:rPr lang="en-US" sz="1600" dirty="0" smtClean="0"/>
              <a:t>Create &amp; load a Generic JCL for compilation + LNK + Deploy + BIND + CICS Refresh</a:t>
            </a:r>
          </a:p>
          <a:p>
            <a:pPr lvl="1"/>
            <a:r>
              <a:rPr lang="en-US" sz="1800" dirty="0" smtClean="0"/>
              <a:t>ITAU#.LOAD – ITAU#.IMS.LOAD – ITAU#.CICS.LOAD</a:t>
            </a:r>
          </a:p>
          <a:p>
            <a:pPr lvl="2"/>
            <a:r>
              <a:rPr lang="en-US" sz="1600" dirty="0" smtClean="0"/>
              <a:t>Create Libraries Like Master</a:t>
            </a:r>
          </a:p>
          <a:p>
            <a:pPr lvl="2"/>
            <a:r>
              <a:rPr lang="en-US" sz="1600" dirty="0" smtClean="0"/>
              <a:t>Compile Programs from ITAU#.COBOL to generate objects &amp; DBRMs</a:t>
            </a:r>
          </a:p>
          <a:p>
            <a:pPr lvl="1"/>
            <a:endParaRPr lang="en-US" sz="18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marL="62865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5952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</a:t>
            </a:r>
            <a:r>
              <a:rPr lang="en-US" dirty="0" smtClean="0"/>
              <a:t>ITAU </a:t>
            </a:r>
            <a:r>
              <a:rPr lang="en-US" dirty="0"/>
              <a:t>Application Cloning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/>
          <a:lstStyle/>
          <a:p>
            <a:r>
              <a:rPr lang="en-US" dirty="0" smtClean="0"/>
              <a:t>Use Case for ITAU - Process </a:t>
            </a:r>
            <a:endParaRPr lang="en-US" dirty="0"/>
          </a:p>
        </p:txBody>
      </p:sp>
      <p:sp>
        <p:nvSpPr>
          <p:cNvPr id="10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3004" y="1426513"/>
            <a:ext cx="11016996" cy="7059368"/>
          </a:xfrm>
        </p:spPr>
        <p:txBody>
          <a:bodyPr/>
          <a:lstStyle/>
          <a:p>
            <a:r>
              <a:rPr lang="en-US" sz="2000" dirty="0" smtClean="0"/>
              <a:t>Application Libraries</a:t>
            </a:r>
            <a:endParaRPr lang="en-US" sz="2000" dirty="0"/>
          </a:p>
          <a:p>
            <a:pPr lvl="1"/>
            <a:r>
              <a:rPr lang="en-US" sz="1800" dirty="0" smtClean="0"/>
              <a:t>Create like Master and copy/repro data:</a:t>
            </a:r>
          </a:p>
          <a:p>
            <a:pPr lvl="2"/>
            <a:r>
              <a:rPr lang="en-US" sz="1600" dirty="0"/>
              <a:t>ITAU#.PDS1</a:t>
            </a:r>
          </a:p>
          <a:p>
            <a:pPr lvl="2"/>
            <a:r>
              <a:rPr lang="en-US" sz="1600" dirty="0"/>
              <a:t>ITAU#.PDS2</a:t>
            </a:r>
          </a:p>
          <a:p>
            <a:pPr lvl="2"/>
            <a:r>
              <a:rPr lang="en-US" sz="1600" dirty="0"/>
              <a:t>ITAU#.PS1</a:t>
            </a:r>
          </a:p>
          <a:p>
            <a:pPr lvl="2"/>
            <a:r>
              <a:rPr lang="en-US" sz="1600" dirty="0"/>
              <a:t>ITAU#.PS2</a:t>
            </a:r>
          </a:p>
          <a:p>
            <a:pPr lvl="2"/>
            <a:r>
              <a:rPr lang="en-US" sz="1600" dirty="0"/>
              <a:t>ITAU#.VSAM1</a:t>
            </a:r>
          </a:p>
          <a:p>
            <a:pPr lvl="2"/>
            <a:endParaRPr lang="en-US" sz="1600" dirty="0" smtClean="0"/>
          </a:p>
          <a:p>
            <a:r>
              <a:rPr lang="en-US" sz="2200" dirty="0" smtClean="0"/>
              <a:t>IMS/CICS</a:t>
            </a:r>
          </a:p>
          <a:p>
            <a:pPr lvl="1"/>
            <a:r>
              <a:rPr lang="en-US" sz="1800" dirty="0" smtClean="0"/>
              <a:t>System Programmer to set environments, define transactions, RCTs …</a:t>
            </a:r>
          </a:p>
          <a:p>
            <a:pPr lvl="1"/>
            <a:r>
              <a:rPr lang="en-US" sz="1800" dirty="0" smtClean="0"/>
              <a:t>Link ITAU#.IMS.LOAD &amp; ITAU#.CICS.LOAD libraries to subsystems</a:t>
            </a:r>
          </a:p>
          <a:p>
            <a:pPr lvl="1"/>
            <a:endParaRPr lang="en-US" sz="1800" dirty="0"/>
          </a:p>
          <a:p>
            <a:r>
              <a:rPr lang="en-US" sz="2200" dirty="0" smtClean="0"/>
              <a:t>DB2</a:t>
            </a:r>
          </a:p>
          <a:p>
            <a:pPr lvl="1"/>
            <a:r>
              <a:rPr lang="en-US" sz="1800" dirty="0" smtClean="0"/>
              <a:t>DBA to set environment for ITAU# </a:t>
            </a:r>
            <a:r>
              <a:rPr lang="en-US" sz="1800" dirty="0" err="1" smtClean="0"/>
              <a:t>tablespaces</a:t>
            </a:r>
            <a:r>
              <a:rPr lang="en-US" sz="1800" dirty="0" smtClean="0"/>
              <a:t>. Copy data from ITAUM tables</a:t>
            </a:r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marL="62865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4176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68A6BB-6100-4875-9F0B-561263C294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Show process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1563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</a:t>
            </a:r>
            <a:r>
              <a:rPr lang="en-US" dirty="0" smtClean="0"/>
              <a:t>ITAU </a:t>
            </a:r>
            <a:r>
              <a:rPr lang="en-US" dirty="0"/>
              <a:t>Application Cloning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/>
          <a:lstStyle/>
          <a:p>
            <a:r>
              <a:rPr lang="en-US" dirty="0" smtClean="0"/>
              <a:t>ooRexx Featuring </a:t>
            </a:r>
            <a:r>
              <a:rPr lang="en-US" dirty="0" err="1" smtClean="0"/>
              <a:t>zowe</a:t>
            </a:r>
            <a:r>
              <a:rPr lang="en-US" dirty="0" smtClean="0"/>
              <a:t> for Application Cloning</a:t>
            </a:r>
            <a:endParaRPr lang="en-US" dirty="0"/>
          </a:p>
        </p:txBody>
      </p:sp>
      <p:sp>
        <p:nvSpPr>
          <p:cNvPr id="10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3004" y="1426514"/>
            <a:ext cx="11016996" cy="6714659"/>
          </a:xfrm>
        </p:spPr>
        <p:txBody>
          <a:bodyPr/>
          <a:lstStyle/>
          <a:p>
            <a:r>
              <a:rPr lang="en-US" sz="2000" dirty="0" smtClean="0"/>
              <a:t>Process Developed in ooRexx.</a:t>
            </a:r>
          </a:p>
          <a:p>
            <a:r>
              <a:rPr lang="en-US" sz="2000" dirty="0" smtClean="0"/>
              <a:t>Simple program with the following Structure:</a:t>
            </a:r>
          </a:p>
          <a:p>
            <a:pPr lvl="1"/>
            <a:r>
              <a:rPr lang="en-US" sz="1800" dirty="0" smtClean="0"/>
              <a:t>Read </a:t>
            </a:r>
            <a:r>
              <a:rPr lang="en-US" sz="1800" dirty="0" err="1" smtClean="0"/>
              <a:t>Config</a:t>
            </a:r>
            <a:r>
              <a:rPr lang="en-US" sz="1800" dirty="0"/>
              <a:t> </a:t>
            </a:r>
            <a:r>
              <a:rPr lang="en-US" sz="1800" dirty="0" smtClean="0"/>
              <a:t>File</a:t>
            </a:r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GB" sz="1600" dirty="0" smtClean="0"/>
          </a:p>
          <a:p>
            <a:endParaRPr lang="en-GB" sz="1600" dirty="0"/>
          </a:p>
          <a:p>
            <a:r>
              <a:rPr lang="en-GB" dirty="0" err="1" smtClean="0"/>
              <a:t>get_lib_info</a:t>
            </a:r>
            <a:endParaRPr lang="en-GB" dirty="0"/>
          </a:p>
          <a:p>
            <a:r>
              <a:rPr lang="en-GB" dirty="0" err="1" smtClean="0"/>
              <a:t>load_info</a:t>
            </a:r>
            <a:endParaRPr lang="en-GB" dirty="0"/>
          </a:p>
          <a:p>
            <a:r>
              <a:rPr lang="en-GB" dirty="0" smtClean="0"/>
              <a:t>call</a:t>
            </a:r>
            <a:r>
              <a:rPr lang="en-GB" dirty="0"/>
              <a:t> </a:t>
            </a:r>
            <a:r>
              <a:rPr lang="en-GB" dirty="0" err="1"/>
              <a:t>allocate_files</a:t>
            </a:r>
            <a:endParaRPr lang="en-GB" dirty="0"/>
          </a:p>
          <a:p>
            <a:r>
              <a:rPr lang="en-GB" dirty="0" smtClean="0"/>
              <a:t>call</a:t>
            </a:r>
            <a:r>
              <a:rPr lang="en-GB" dirty="0"/>
              <a:t> </a:t>
            </a:r>
            <a:r>
              <a:rPr lang="en-GB" dirty="0" err="1"/>
              <a:t>load_files</a:t>
            </a:r>
            <a:endParaRPr lang="en-GB" dirty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marL="62865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393" y="2173741"/>
            <a:ext cx="2934109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550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</a:t>
            </a:r>
            <a:r>
              <a:rPr lang="en-US" dirty="0" smtClean="0"/>
              <a:t>ITAU </a:t>
            </a:r>
            <a:r>
              <a:rPr lang="en-US" dirty="0"/>
              <a:t>Application Cloning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/>
          <a:lstStyle/>
          <a:p>
            <a:r>
              <a:rPr lang="en-US" dirty="0" smtClean="0"/>
              <a:t>ooRexx Featuring </a:t>
            </a:r>
            <a:r>
              <a:rPr lang="en-US" dirty="0" err="1" smtClean="0"/>
              <a:t>zowe</a:t>
            </a:r>
            <a:r>
              <a:rPr lang="en-US" dirty="0" smtClean="0"/>
              <a:t> for Application Cloning</a:t>
            </a:r>
            <a:endParaRPr lang="en-US" dirty="0"/>
          </a:p>
        </p:txBody>
      </p:sp>
      <p:sp>
        <p:nvSpPr>
          <p:cNvPr id="10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3004" y="1426514"/>
            <a:ext cx="11016996" cy="7763151"/>
          </a:xfrm>
        </p:spPr>
        <p:txBody>
          <a:bodyPr/>
          <a:lstStyle/>
          <a:p>
            <a:r>
              <a:rPr lang="en-GB" dirty="0" err="1" smtClean="0"/>
              <a:t>get_lib_info</a:t>
            </a:r>
            <a:endParaRPr lang="en-GB" dirty="0" smtClean="0"/>
          </a:p>
          <a:p>
            <a:pPr lvl="2"/>
            <a:r>
              <a:rPr lang="en-US" sz="1600" dirty="0" smtClean="0"/>
              <a:t>Retrieve all </a:t>
            </a:r>
            <a:r>
              <a:rPr lang="en-US" sz="1600" dirty="0" err="1" smtClean="0"/>
              <a:t>ITAUMaster</a:t>
            </a:r>
            <a:r>
              <a:rPr lang="en-US" sz="1600" dirty="0" smtClean="0"/>
              <a:t> Files and store them in a .</a:t>
            </a:r>
            <a:r>
              <a:rPr lang="en-US" sz="1600" dirty="0" err="1" smtClean="0"/>
              <a:t>json</a:t>
            </a:r>
            <a:r>
              <a:rPr lang="en-US" sz="1600" dirty="0" smtClean="0"/>
              <a:t> file </a:t>
            </a:r>
          </a:p>
          <a:p>
            <a:pPr lvl="2"/>
            <a:r>
              <a:rPr lang="en-GB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zowe</a:t>
            </a:r>
            <a:r>
              <a:rPr lang="en-GB" b="1" dirty="0">
                <a:solidFill>
                  <a:srgbClr val="00B0F0"/>
                </a:solidFill>
                <a:latin typeface="Consolas" panose="020B0609020204030204" pitchFamily="49" charset="0"/>
              </a:rPr>
              <a:t> zos-files list data-set "</a:t>
            </a:r>
            <a:r>
              <a:rPr lang="en-GB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itaum</a:t>
            </a:r>
            <a:r>
              <a:rPr lang="en-GB" b="1" dirty="0">
                <a:solidFill>
                  <a:srgbClr val="00B0F0"/>
                </a:solidFill>
                <a:latin typeface="Consolas" panose="020B0609020204030204" pitchFamily="49" charset="0"/>
              </a:rPr>
              <a:t>*" -a --</a:t>
            </a:r>
            <a:r>
              <a:rPr lang="en-GB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rfj</a:t>
            </a:r>
            <a:r>
              <a:rPr lang="en-GB" b="1" dirty="0">
                <a:solidFill>
                  <a:srgbClr val="00B0F0"/>
                </a:solidFill>
                <a:latin typeface="Consolas" panose="020B0609020204030204" pitchFamily="49" charset="0"/>
              </a:rPr>
              <a:t> &gt; </a:t>
            </a:r>
            <a:r>
              <a:rPr lang="en-GB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libraries.json</a:t>
            </a:r>
            <a:endParaRPr lang="en-GB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GB" dirty="0" err="1"/>
              <a:t>load_info</a:t>
            </a:r>
            <a:r>
              <a:rPr lang="en-GB" dirty="0"/>
              <a:t>: Load .</a:t>
            </a:r>
            <a:r>
              <a:rPr lang="en-GB" dirty="0" err="1"/>
              <a:t>json</a:t>
            </a:r>
            <a:r>
              <a:rPr lang="en-GB" dirty="0"/>
              <a:t> File into </a:t>
            </a:r>
            <a:r>
              <a:rPr lang="en-GB" dirty="0" err="1"/>
              <a:t>M.D.Array</a:t>
            </a:r>
            <a:endParaRPr lang="en-GB" dirty="0"/>
          </a:p>
          <a:p>
            <a:r>
              <a:rPr lang="en-GB" dirty="0" err="1" smtClean="0"/>
              <a:t>allocate_files</a:t>
            </a:r>
            <a:endParaRPr lang="en-GB" dirty="0"/>
          </a:p>
          <a:p>
            <a:pPr lvl="1"/>
            <a:r>
              <a:rPr lang="en-GB" sz="1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zowe</a:t>
            </a:r>
            <a:r>
              <a:rPr lang="en-GB" sz="1800" b="1" dirty="0">
                <a:solidFill>
                  <a:srgbClr val="00B0F0"/>
                </a:solidFill>
                <a:latin typeface="Consolas" panose="020B0609020204030204" pitchFamily="49" charset="0"/>
              </a:rPr>
              <a:t> zos-files create data-set-binary</a:t>
            </a:r>
          </a:p>
          <a:p>
            <a:pPr lvl="1"/>
            <a:r>
              <a:rPr lang="en-GB" sz="1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zowe</a:t>
            </a:r>
            <a:r>
              <a:rPr lang="en-GB" sz="1800" b="1" dirty="0">
                <a:solidFill>
                  <a:srgbClr val="00B0F0"/>
                </a:solidFill>
                <a:latin typeface="Consolas" panose="020B0609020204030204" pitchFamily="49" charset="0"/>
              </a:rPr>
              <a:t> zos-files create data-set-classic</a:t>
            </a:r>
          </a:p>
          <a:p>
            <a:pPr lvl="1"/>
            <a:r>
              <a:rPr lang="en-GB" sz="1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zowe</a:t>
            </a:r>
            <a:r>
              <a:rPr lang="en-GB" sz="1800" b="1" dirty="0">
                <a:solidFill>
                  <a:srgbClr val="00B0F0"/>
                </a:solidFill>
                <a:latin typeface="Consolas" panose="020B0609020204030204" pitchFamily="49" charset="0"/>
              </a:rPr>
              <a:t> zos-files create data-set-sequential</a:t>
            </a:r>
          </a:p>
          <a:p>
            <a:pPr lvl="1"/>
            <a:r>
              <a:rPr lang="en-GB" dirty="0"/>
              <a:t>For VSAM Files I execute a </a:t>
            </a:r>
            <a:r>
              <a:rPr lang="en-GB" dirty="0" err="1"/>
              <a:t>rexx</a:t>
            </a:r>
            <a:r>
              <a:rPr lang="en-GB" dirty="0"/>
              <a:t> utility to generate IDCAMS </a:t>
            </a:r>
            <a:r>
              <a:rPr lang="en-GB" dirty="0" err="1"/>
              <a:t>Sysin</a:t>
            </a:r>
            <a:r>
              <a:rPr lang="en-GB" dirty="0"/>
              <a:t>:</a:t>
            </a:r>
          </a:p>
          <a:p>
            <a:pPr lvl="2"/>
            <a:r>
              <a:rPr lang="en-GB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zowe</a:t>
            </a:r>
            <a:r>
              <a:rPr lang="en-GB" b="1" dirty="0">
                <a:solidFill>
                  <a:srgbClr val="00B0F0"/>
                </a:solidFill>
                <a:latin typeface="Consolas" panose="020B0609020204030204" pitchFamily="49" charset="0"/>
              </a:rPr>
              <a:t> </a:t>
            </a:r>
            <a:r>
              <a:rPr lang="en-GB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tso</a:t>
            </a:r>
            <a:r>
              <a:rPr lang="en-GB" b="1" dirty="0">
                <a:solidFill>
                  <a:srgbClr val="00B0F0"/>
                </a:solidFill>
                <a:latin typeface="Consolas" panose="020B0609020204030204" pitchFamily="49" charset="0"/>
              </a:rPr>
              <a:t> issue command --</a:t>
            </a:r>
            <a:r>
              <a:rPr lang="en-GB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ssm</a:t>
            </a:r>
            <a:r>
              <a:rPr lang="en-GB" b="1" dirty="0">
                <a:solidFill>
                  <a:srgbClr val="00B0F0"/>
                </a:solidFill>
                <a:latin typeface="Consolas" panose="020B0609020204030204" pitchFamily="49" charset="0"/>
              </a:rPr>
              <a:t> “Ex …”</a:t>
            </a:r>
          </a:p>
          <a:p>
            <a:pPr lvl="2"/>
            <a:r>
              <a:rPr lang="en-GB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zowe</a:t>
            </a:r>
            <a:r>
              <a:rPr lang="en-GB" b="1" dirty="0">
                <a:solidFill>
                  <a:srgbClr val="00B0F0"/>
                </a:solidFill>
                <a:latin typeface="Consolas" panose="020B0609020204030204" pitchFamily="49" charset="0"/>
              </a:rPr>
              <a:t> zos-jobs submit local-file </a:t>
            </a:r>
            <a:r>
              <a:rPr lang="en-GB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temp.jcl</a:t>
            </a:r>
            <a:r>
              <a:rPr lang="en-GB" b="1" dirty="0">
                <a:solidFill>
                  <a:srgbClr val="00B0F0"/>
                </a:solidFill>
                <a:latin typeface="Consolas" panose="020B0609020204030204" pitchFamily="49" charset="0"/>
              </a:rPr>
              <a:t> --</a:t>
            </a:r>
            <a:r>
              <a:rPr lang="en-GB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vasc</a:t>
            </a:r>
            <a:endParaRPr lang="en-GB" b="1" dirty="0" smtClean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GB" dirty="0" err="1" smtClean="0"/>
              <a:t>load_files</a:t>
            </a:r>
            <a:endParaRPr lang="en-GB" dirty="0" smtClean="0"/>
          </a:p>
          <a:p>
            <a:pPr lvl="2"/>
            <a:r>
              <a:rPr lang="en-GB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zowe</a:t>
            </a:r>
            <a:r>
              <a:rPr lang="en-GB" b="1" dirty="0">
                <a:solidFill>
                  <a:srgbClr val="00B0F0"/>
                </a:solidFill>
                <a:latin typeface="Consolas" panose="020B0609020204030204" pitchFamily="49" charset="0"/>
              </a:rPr>
              <a:t> zos-files copy data-set</a:t>
            </a:r>
          </a:p>
          <a:p>
            <a:pPr lvl="2"/>
            <a:r>
              <a:rPr lang="en-GB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zowe</a:t>
            </a:r>
            <a:r>
              <a:rPr lang="en-GB" b="1" dirty="0">
                <a:solidFill>
                  <a:srgbClr val="00B0F0"/>
                </a:solidFill>
                <a:latin typeface="Consolas" panose="020B0609020204030204" pitchFamily="49" charset="0"/>
              </a:rPr>
              <a:t> zos-files list all-members</a:t>
            </a:r>
          </a:p>
          <a:p>
            <a:pPr lvl="2"/>
            <a:endParaRPr lang="en-GB" dirty="0"/>
          </a:p>
          <a:p>
            <a:endParaRPr lang="en-US" sz="22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marL="62865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8851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</a:t>
            </a:r>
            <a:r>
              <a:rPr lang="en-US" dirty="0" smtClean="0"/>
              <a:t>ITAU </a:t>
            </a:r>
            <a:r>
              <a:rPr lang="en-US" dirty="0"/>
              <a:t>Application Cloning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Master Schema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1296896" y="1205345"/>
            <a:ext cx="11687694" cy="5428211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75000"/>
                </a:schemeClr>
              </a:gs>
              <a:gs pos="100000">
                <a:schemeClr val="accent1">
                  <a:alpha val="0"/>
                </a:schemeClr>
              </a:gs>
              <a:gs pos="59000">
                <a:schemeClr val="accent1">
                  <a:alpha val="67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6380352" y="1891941"/>
            <a:ext cx="3757961" cy="90000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IMS/CICS</a:t>
            </a:r>
            <a:endParaRPr lang="en-GB" dirty="0"/>
          </a:p>
        </p:txBody>
      </p:sp>
      <p:sp>
        <p:nvSpPr>
          <p:cNvPr id="37" name="Rounded Rectangle 36"/>
          <p:cNvSpPr/>
          <p:nvPr/>
        </p:nvSpPr>
        <p:spPr>
          <a:xfrm>
            <a:off x="607619" y="3109685"/>
            <a:ext cx="1410004" cy="1364286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Cobol</a:t>
            </a:r>
          </a:p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Source</a:t>
            </a:r>
          </a:p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Code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723756" y="3329403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JCLs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2923756" y="3329403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Batch</a:t>
            </a:r>
          </a:p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Objects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3484060" y="1891560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latin typeface="Consolas" panose="020B0609020204030204" pitchFamily="49" charset="0"/>
              </a:rPr>
              <a:t>IMS</a:t>
            </a:r>
          </a:p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Objects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933020" y="1891560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latin typeface="Consolas" panose="020B0609020204030204" pitchFamily="49" charset="0"/>
              </a:rPr>
              <a:t>CICS</a:t>
            </a:r>
          </a:p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Objects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2927097" y="4766865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DBRMs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380353" y="4779290"/>
            <a:ext cx="3757961" cy="90000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DB2</a:t>
            </a:r>
            <a:endParaRPr lang="en-GB" dirty="0"/>
          </a:p>
        </p:txBody>
      </p:sp>
      <p:sp>
        <p:nvSpPr>
          <p:cNvPr id="45" name="Flowchart: Magnetic Disk 44"/>
          <p:cNvSpPr/>
          <p:nvPr/>
        </p:nvSpPr>
        <p:spPr>
          <a:xfrm>
            <a:off x="6478858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PDSE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47" name="Flowchart: Magnetic Disk 46"/>
          <p:cNvSpPr/>
          <p:nvPr/>
        </p:nvSpPr>
        <p:spPr>
          <a:xfrm>
            <a:off x="7478749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VSAM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50" name="Flowchart: Magnetic Disk 49"/>
          <p:cNvSpPr/>
          <p:nvPr/>
        </p:nvSpPr>
        <p:spPr>
          <a:xfrm>
            <a:off x="8474920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PS</a:t>
            </a:r>
            <a:endParaRPr lang="en-GB" sz="1200" dirty="0">
              <a:latin typeface="Consolas" panose="020B0609020204030204" pitchFamily="49" charset="0"/>
            </a:endParaRPr>
          </a:p>
        </p:txBody>
      </p:sp>
      <p:cxnSp>
        <p:nvCxnSpPr>
          <p:cNvPr id="51" name="Straight Arrow Connector 50"/>
          <p:cNvCxnSpPr>
            <a:stCxn id="37" idx="3"/>
            <a:endCxn id="39" idx="1"/>
          </p:cNvCxnSpPr>
          <p:nvPr/>
        </p:nvCxnSpPr>
        <p:spPr>
          <a:xfrm flipV="1">
            <a:off x="2017623" y="3779403"/>
            <a:ext cx="906133" cy="12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0" idx="1"/>
          </p:cNvCxnSpPr>
          <p:nvPr/>
        </p:nvCxnSpPr>
        <p:spPr>
          <a:xfrm>
            <a:off x="2470689" y="2335219"/>
            <a:ext cx="1013371" cy="6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485110" y="5229291"/>
            <a:ext cx="4474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476262" y="2335600"/>
            <a:ext cx="0" cy="2893691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3" idx="3"/>
            <a:endCxn id="44" idx="1"/>
          </p:cNvCxnSpPr>
          <p:nvPr/>
        </p:nvCxnSpPr>
        <p:spPr>
          <a:xfrm>
            <a:off x="4367097" y="5216865"/>
            <a:ext cx="2013256" cy="12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8" idx="3"/>
          </p:cNvCxnSpPr>
          <p:nvPr/>
        </p:nvCxnSpPr>
        <p:spPr>
          <a:xfrm>
            <a:off x="6163756" y="3779403"/>
            <a:ext cx="2690312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0" idx="1"/>
          </p:cNvCxnSpPr>
          <p:nvPr/>
        </p:nvCxnSpPr>
        <p:spPr>
          <a:xfrm>
            <a:off x="8865213" y="3766979"/>
            <a:ext cx="0" cy="191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869041" y="3791828"/>
            <a:ext cx="11145" cy="189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869150" y="3779403"/>
            <a:ext cx="14865" cy="210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9656956" y="2791942"/>
            <a:ext cx="11151" cy="1987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9" idx="3"/>
            <a:endCxn id="38" idx="1"/>
          </p:cNvCxnSpPr>
          <p:nvPr/>
        </p:nvCxnSpPr>
        <p:spPr>
          <a:xfrm>
            <a:off x="4363756" y="3779403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5" idx="2"/>
          </p:cNvCxnSpPr>
          <p:nvPr/>
        </p:nvCxnSpPr>
        <p:spPr>
          <a:xfrm flipH="1">
            <a:off x="8259332" y="2791942"/>
            <a:ext cx="1" cy="999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8" idx="2"/>
          </p:cNvCxnSpPr>
          <p:nvPr/>
        </p:nvCxnSpPr>
        <p:spPr>
          <a:xfrm>
            <a:off x="5443756" y="4229403"/>
            <a:ext cx="0" cy="758234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443756" y="4985861"/>
            <a:ext cx="929264" cy="1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808584" y="3184778"/>
            <a:ext cx="1017036" cy="289249"/>
          </a:xfrm>
          <a:prstGeom prst="roundRect">
            <a:avLst/>
          </a:prstGeom>
          <a:solidFill>
            <a:srgbClr val="FFC000"/>
          </a:solidFill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PGMO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4813" y="1780921"/>
            <a:ext cx="1670179" cy="4985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Compile</a:t>
            </a: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Link</a:t>
            </a: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Deploy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3560646" y="1985254"/>
            <a:ext cx="179603" cy="208384"/>
          </a:xfrm>
          <a:prstGeom prst="roundRect">
            <a:avLst/>
          </a:prstGeom>
          <a:solidFill>
            <a:srgbClr val="FFC000"/>
          </a:solidFill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5009255" y="1985254"/>
            <a:ext cx="179603" cy="208384"/>
          </a:xfrm>
          <a:prstGeom prst="roundRect">
            <a:avLst/>
          </a:prstGeom>
          <a:solidFill>
            <a:srgbClr val="FFC000"/>
          </a:solidFill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473029" y="1997706"/>
            <a:ext cx="179603" cy="208384"/>
          </a:xfrm>
          <a:prstGeom prst="roundRect">
            <a:avLst/>
          </a:prstGeom>
          <a:solidFill>
            <a:srgbClr val="FFC000"/>
          </a:solidFill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3022692" y="4883444"/>
            <a:ext cx="179603" cy="208384"/>
          </a:xfrm>
          <a:prstGeom prst="roundRect">
            <a:avLst/>
          </a:prstGeom>
          <a:solidFill>
            <a:srgbClr val="FFC000"/>
          </a:solidFill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6478858" y="4883445"/>
            <a:ext cx="179603" cy="208384"/>
          </a:xfrm>
          <a:prstGeom prst="roundRect">
            <a:avLst/>
          </a:prstGeom>
          <a:solidFill>
            <a:srgbClr val="FFC000"/>
          </a:solidFill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92456" y="5301673"/>
            <a:ext cx="1670179" cy="1661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Bind Package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532814" y="1343524"/>
            <a:ext cx="1670179" cy="4985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Define </a:t>
            </a:r>
            <a:r>
              <a:rPr lang="en-GB" sz="1200" dirty="0" err="1" smtClean="0">
                <a:latin typeface="Consolas" panose="020B0609020204030204" pitchFamily="49" charset="0"/>
              </a:rPr>
              <a:t>Txn</a:t>
            </a:r>
            <a:r>
              <a:rPr lang="en-GB" sz="1200" dirty="0" smtClean="0">
                <a:latin typeface="Consolas" panose="020B0609020204030204" pitchFamily="49" charset="0"/>
              </a:rPr>
              <a:t> + </a:t>
            </a:r>
            <a:r>
              <a:rPr lang="en-GB" sz="1200" dirty="0" err="1" smtClean="0">
                <a:latin typeface="Consolas" panose="020B0609020204030204" pitchFamily="49" charset="0"/>
              </a:rPr>
              <a:t>Pgm</a:t>
            </a:r>
            <a:endParaRPr lang="en-GB" sz="1200" dirty="0" smtClean="0">
              <a:latin typeface="Consolas" panose="020B0609020204030204" pitchFamily="49" charset="0"/>
            </a:endParaRP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Install </a:t>
            </a:r>
            <a:r>
              <a:rPr lang="en-GB" sz="1200" dirty="0" err="1" smtClean="0">
                <a:latin typeface="Consolas" panose="020B0609020204030204" pitchFamily="49" charset="0"/>
              </a:rPr>
              <a:t>Txn</a:t>
            </a:r>
            <a:r>
              <a:rPr lang="en-GB" sz="1200" dirty="0" smtClean="0">
                <a:latin typeface="Consolas" panose="020B0609020204030204" pitchFamily="49" charset="0"/>
              </a:rPr>
              <a:t> + </a:t>
            </a:r>
            <a:r>
              <a:rPr lang="en-GB" sz="1200" dirty="0" err="1" smtClean="0">
                <a:latin typeface="Consolas" panose="020B0609020204030204" pitchFamily="49" charset="0"/>
              </a:rPr>
              <a:t>Pgm</a:t>
            </a:r>
            <a:endParaRPr lang="en-GB" sz="1200" dirty="0" smtClean="0">
              <a:latin typeface="Consolas" panose="020B0609020204030204" pitchFamily="49" charset="0"/>
            </a:endParaRP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Refresh </a:t>
            </a:r>
            <a:r>
              <a:rPr lang="en-GB" sz="1200" dirty="0" err="1" smtClean="0">
                <a:latin typeface="Consolas" panose="020B0609020204030204" pitchFamily="49" charset="0"/>
              </a:rPr>
              <a:t>Pgm</a:t>
            </a:r>
            <a:endParaRPr lang="en-GB" sz="1200" dirty="0" smtClean="0">
              <a:latin typeface="Consolas" panose="020B0609020204030204" pitchFamily="49" charset="0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812117" y="4084778"/>
            <a:ext cx="1017036" cy="28924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PGMB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506847" y="4171689"/>
            <a:ext cx="179603" cy="208384"/>
          </a:xfrm>
          <a:prstGeom prst="roundRect">
            <a:avLst/>
          </a:prstGeom>
          <a:solidFill>
            <a:srgbClr val="FFC000"/>
          </a:solidFill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7505810" y="4185558"/>
            <a:ext cx="179603" cy="208384"/>
          </a:xfrm>
          <a:prstGeom prst="roundRect">
            <a:avLst/>
          </a:prstGeom>
          <a:solidFill>
            <a:srgbClr val="FFC000"/>
          </a:solidFill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8504773" y="4171689"/>
            <a:ext cx="179603" cy="208384"/>
          </a:xfrm>
          <a:prstGeom prst="roundRect">
            <a:avLst/>
          </a:prstGeom>
          <a:solidFill>
            <a:srgbClr val="FFC000"/>
          </a:solidFill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490024" y="2780809"/>
            <a:ext cx="1670179" cy="4985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Compile</a:t>
            </a: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Link</a:t>
            </a: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Deploy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3003894" y="3390755"/>
            <a:ext cx="179603" cy="20838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4081143" y="4883444"/>
            <a:ext cx="179603" cy="20838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4825189" y="3403552"/>
            <a:ext cx="179603" cy="20838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6762251" y="4883444"/>
            <a:ext cx="179603" cy="20838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7050942" y="4165643"/>
            <a:ext cx="179603" cy="20838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8049201" y="4164867"/>
            <a:ext cx="179603" cy="20838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9039645" y="4164091"/>
            <a:ext cx="179603" cy="20838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590182" y="4473971"/>
            <a:ext cx="1440000" cy="1205319"/>
            <a:chOff x="590182" y="4473971"/>
            <a:chExt cx="1440000" cy="1205319"/>
          </a:xfrm>
        </p:grpSpPr>
        <p:sp>
          <p:nvSpPr>
            <p:cNvPr id="92" name="Rounded Rectangle 91"/>
            <p:cNvSpPr/>
            <p:nvPr/>
          </p:nvSpPr>
          <p:spPr>
            <a:xfrm>
              <a:off x="590182" y="477929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 smtClean="0">
                  <a:latin typeface="Consolas" panose="020B0609020204030204" pitchFamily="49" charset="0"/>
                </a:rPr>
                <a:t>CopyBooks</a:t>
              </a:r>
              <a:endParaRPr lang="en-GB" sz="1200" dirty="0" smtClean="0">
                <a:latin typeface="Consolas" panose="020B0609020204030204" pitchFamily="49" charset="0"/>
              </a:endParaRPr>
            </a:p>
          </p:txBody>
        </p:sp>
        <p:cxnSp>
          <p:nvCxnSpPr>
            <p:cNvPr id="93" name="Straight Arrow Connector 92"/>
            <p:cNvCxnSpPr>
              <a:stCxn id="37" idx="2"/>
              <a:endCxn id="92" idx="0"/>
            </p:cNvCxnSpPr>
            <p:nvPr/>
          </p:nvCxnSpPr>
          <p:spPr>
            <a:xfrm flipH="1">
              <a:off x="1310182" y="4473971"/>
              <a:ext cx="2439" cy="30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30818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68" grpId="0" animBg="1"/>
      <p:bldP spid="69" grpId="0" animBg="1"/>
      <p:bldP spid="70" grpId="0" animBg="1"/>
      <p:bldP spid="71" grpId="0" animBg="1"/>
      <p:bldP spid="74" grpId="0" animBg="1"/>
      <p:bldP spid="77" grpId="0"/>
      <p:bldP spid="78" grpId="0"/>
      <p:bldP spid="79" grpId="0" animBg="1"/>
      <p:bldP spid="80" grpId="0" animBg="1"/>
      <p:bldP spid="81" grpId="0" animBg="1"/>
      <p:bldP spid="82" grpId="0" animBg="1"/>
      <p:bldP spid="83" grpId="0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3004" y="231660"/>
            <a:ext cx="11365992" cy="366254"/>
          </a:xfrm>
        </p:spPr>
        <p:txBody>
          <a:bodyPr/>
          <a:lstStyle/>
          <a:p>
            <a:r>
              <a:rPr lang="en-US" dirty="0" err="1"/>
              <a:t>Zowe</a:t>
            </a:r>
            <a:r>
              <a:rPr lang="en-US" dirty="0"/>
              <a:t> </a:t>
            </a:r>
            <a:r>
              <a:rPr lang="en-US" dirty="0" smtClean="0"/>
              <a:t>Plug-in’s documentation – CA-Brightside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13004" y="699667"/>
            <a:ext cx="11602733" cy="404261"/>
          </a:xfrm>
        </p:spPr>
        <p:txBody>
          <a:bodyPr/>
          <a:lstStyle/>
          <a:p>
            <a:r>
              <a:rPr lang="en-US" sz="2000" dirty="0">
                <a:hlinkClick r:id="rId2"/>
              </a:rPr>
              <a:t>https://docs.zowe.org/stable/user-guide/cli-installcli.html#installing-zowe-cli-from-a-local-package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26" y="1174969"/>
            <a:ext cx="11689360" cy="490888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87978" y="3347919"/>
            <a:ext cx="1993312" cy="377753"/>
          </a:xfrm>
          <a:prstGeom prst="roundRect">
            <a:avLst/>
          </a:prstGeom>
          <a:noFill/>
          <a:ln w="28575" cap="rnd">
            <a:solidFill>
              <a:schemeClr val="tx2"/>
            </a:solidFill>
            <a:prstDash val="solid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92687" y="5195808"/>
            <a:ext cx="1988603" cy="348712"/>
          </a:xfrm>
          <a:prstGeom prst="roundRect">
            <a:avLst/>
          </a:prstGeom>
          <a:noFill/>
          <a:ln w="28575" cap="rnd">
            <a:solidFill>
              <a:schemeClr val="tx2"/>
            </a:solidFill>
            <a:prstDash val="solid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92688" y="4720699"/>
            <a:ext cx="1988602" cy="377753"/>
          </a:xfrm>
          <a:prstGeom prst="roundRect">
            <a:avLst/>
          </a:prstGeom>
          <a:noFill/>
          <a:ln w="28575" cap="rnd">
            <a:solidFill>
              <a:schemeClr val="tx2"/>
            </a:solidFill>
            <a:prstDash val="solid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87978" y="3836932"/>
            <a:ext cx="1998022" cy="377753"/>
          </a:xfrm>
          <a:prstGeom prst="roundRect">
            <a:avLst/>
          </a:prstGeom>
          <a:noFill/>
          <a:ln w="28575" cap="rnd">
            <a:solidFill>
              <a:schemeClr val="tx2"/>
            </a:solidFill>
            <a:prstDash val="solid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241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3004" y="311927"/>
            <a:ext cx="11365992" cy="366254"/>
          </a:xfrm>
        </p:spPr>
        <p:txBody>
          <a:bodyPr/>
          <a:lstStyle/>
          <a:p>
            <a:r>
              <a:rPr lang="en-US" dirty="0" err="1"/>
              <a:t>Zowe</a:t>
            </a:r>
            <a:r>
              <a:rPr lang="en-US" dirty="0"/>
              <a:t> </a:t>
            </a:r>
            <a:r>
              <a:rPr lang="en-US" dirty="0" smtClean="0"/>
              <a:t>Plug-in’s documentation – CA-Brightside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13004" y="745957"/>
            <a:ext cx="11602733" cy="404261"/>
          </a:xfrm>
        </p:spPr>
        <p:txBody>
          <a:bodyPr/>
          <a:lstStyle/>
          <a:p>
            <a:r>
              <a:rPr lang="en-US" sz="2000" dirty="0">
                <a:hlinkClick r:id="rId2"/>
              </a:rPr>
              <a:t>https://docs.zowe.org/stable/user-guide/cli-installcli.html#installing-zowe-cli-from-a-local-package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04" y="1150218"/>
            <a:ext cx="11540369" cy="529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966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</a:t>
            </a:r>
            <a:r>
              <a:rPr lang="en-US" dirty="0" smtClean="0"/>
              <a:t>ITAU </a:t>
            </a:r>
            <a:r>
              <a:rPr lang="en-US" dirty="0"/>
              <a:t>Application Cloning</a:t>
            </a:r>
          </a:p>
        </p:txBody>
      </p:sp>
      <p:sp>
        <p:nvSpPr>
          <p:cNvPr id="10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3004" y="1426514"/>
            <a:ext cx="11016996" cy="3242939"/>
          </a:xfrm>
        </p:spPr>
        <p:txBody>
          <a:bodyPr/>
          <a:lstStyle/>
          <a:p>
            <a:r>
              <a:rPr lang="en-US" sz="2200" dirty="0">
                <a:hlinkClick r:id="rId2"/>
              </a:rPr>
              <a:t>https://</a:t>
            </a:r>
            <a:r>
              <a:rPr lang="en-US" sz="2200" dirty="0" smtClean="0">
                <a:hlinkClick r:id="rId2"/>
              </a:rPr>
              <a:t>github.com/drb1972/ITAU.git</a:t>
            </a:r>
            <a:r>
              <a:rPr lang="en-US" sz="2200" dirty="0" smtClean="0"/>
              <a:t> </a:t>
            </a:r>
          </a:p>
          <a:p>
            <a:endParaRPr lang="en-US" sz="2200" dirty="0"/>
          </a:p>
          <a:p>
            <a:endParaRPr lang="en-US" sz="22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marL="62865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GitHub Repo with all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66477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68A6BB-6100-4875-9F0B-561263C294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Obrigado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467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509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</a:t>
            </a:r>
            <a:r>
              <a:rPr lang="en-US" dirty="0" smtClean="0"/>
              <a:t>ITAU </a:t>
            </a:r>
            <a:r>
              <a:rPr lang="en-US" dirty="0"/>
              <a:t>Application Cloning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Master Schema – ITAU MASTER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157942" y="1205345"/>
            <a:ext cx="11687694" cy="5428211"/>
            <a:chOff x="157942" y="1205345"/>
            <a:chExt cx="11687694" cy="5428211"/>
          </a:xfrm>
        </p:grpSpPr>
        <p:sp>
          <p:nvSpPr>
            <p:cNvPr id="69" name="Oval 68"/>
            <p:cNvSpPr/>
            <p:nvPr/>
          </p:nvSpPr>
          <p:spPr>
            <a:xfrm>
              <a:off x="157942" y="1205345"/>
              <a:ext cx="11687694" cy="542821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75000"/>
                  </a:schemeClr>
                </a:gs>
                <a:gs pos="100000">
                  <a:schemeClr val="accent1">
                    <a:alpha val="0"/>
                  </a:schemeClr>
                </a:gs>
                <a:gs pos="59000">
                  <a:schemeClr val="accent1">
                    <a:alpha val="67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380352" y="1891941"/>
              <a:ext cx="3757961" cy="90000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IMSM/CICM</a:t>
              </a:r>
              <a:endParaRPr lang="en-GB" dirty="0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607619" y="3109685"/>
              <a:ext cx="1410004" cy="1364286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ITAUM.COBOL</a:t>
              </a: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4723756" y="3329403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ITAUM.JCL</a:t>
              </a: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923756" y="3329403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ITAUM.LOAD</a:t>
              </a: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484060" y="189156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>
                  <a:latin typeface="Consolas" panose="020B0609020204030204" pitchFamily="49" charset="0"/>
                </a:rPr>
                <a:t>ITAUM.IMS.LOAD</a:t>
              </a: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4933020" y="189156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>
                  <a:latin typeface="Consolas" panose="020B0609020204030204" pitchFamily="49" charset="0"/>
                </a:rPr>
                <a:t>ITAUM.CICS.LOAD</a:t>
              </a: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2927097" y="4766865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ITAUM.DBRM</a:t>
              </a: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6380353" y="4779290"/>
              <a:ext cx="3757961" cy="90000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DB2M</a:t>
              </a:r>
              <a:endParaRPr lang="en-GB" dirty="0"/>
            </a:p>
          </p:txBody>
        </p:sp>
        <p:sp>
          <p:nvSpPr>
            <p:cNvPr id="81" name="Flowchart: Magnetic Disk 80"/>
            <p:cNvSpPr/>
            <p:nvPr/>
          </p:nvSpPr>
          <p:spPr>
            <a:xfrm>
              <a:off x="6478858" y="3958683"/>
              <a:ext cx="780585" cy="642736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PDSE</a:t>
              </a:r>
            </a:p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ITAUM.*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sp>
          <p:nvSpPr>
            <p:cNvPr id="82" name="Flowchart: Magnetic Disk 81"/>
            <p:cNvSpPr/>
            <p:nvPr/>
          </p:nvSpPr>
          <p:spPr>
            <a:xfrm>
              <a:off x="7478749" y="3958683"/>
              <a:ext cx="780585" cy="642736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VSAM</a:t>
              </a:r>
            </a:p>
            <a:p>
              <a:pPr algn="ctr"/>
              <a:r>
                <a:rPr lang="en-GB" sz="1200" dirty="0">
                  <a:latin typeface="Consolas" panose="020B0609020204030204" pitchFamily="49" charset="0"/>
                </a:rPr>
                <a:t>ITAUM.*</a:t>
              </a:r>
            </a:p>
          </p:txBody>
        </p:sp>
        <p:sp>
          <p:nvSpPr>
            <p:cNvPr id="83" name="Flowchart: Magnetic Disk 82"/>
            <p:cNvSpPr/>
            <p:nvPr/>
          </p:nvSpPr>
          <p:spPr>
            <a:xfrm>
              <a:off x="8474920" y="3958683"/>
              <a:ext cx="780585" cy="642736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PS</a:t>
              </a:r>
            </a:p>
            <a:p>
              <a:pPr algn="ctr"/>
              <a:r>
                <a:rPr lang="en-GB" sz="1200" dirty="0">
                  <a:latin typeface="Consolas" panose="020B0609020204030204" pitchFamily="49" charset="0"/>
                </a:rPr>
                <a:t>ITAUM.*</a:t>
              </a:r>
            </a:p>
          </p:txBody>
        </p:sp>
        <p:cxnSp>
          <p:nvCxnSpPr>
            <p:cNvPr id="84" name="Straight Arrow Connector 83"/>
            <p:cNvCxnSpPr>
              <a:stCxn id="71" idx="3"/>
              <a:endCxn id="75" idx="1"/>
            </p:cNvCxnSpPr>
            <p:nvPr/>
          </p:nvCxnSpPr>
          <p:spPr>
            <a:xfrm flipV="1">
              <a:off x="2017623" y="3779403"/>
              <a:ext cx="906133" cy="124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77" idx="1"/>
            </p:cNvCxnSpPr>
            <p:nvPr/>
          </p:nvCxnSpPr>
          <p:spPr>
            <a:xfrm>
              <a:off x="2470689" y="2335219"/>
              <a:ext cx="1013371" cy="63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2485110" y="5229291"/>
              <a:ext cx="4474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2476262" y="2335600"/>
              <a:ext cx="0" cy="2893691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9" idx="3"/>
              <a:endCxn id="80" idx="1"/>
            </p:cNvCxnSpPr>
            <p:nvPr/>
          </p:nvCxnSpPr>
          <p:spPr>
            <a:xfrm>
              <a:off x="4367097" y="5216865"/>
              <a:ext cx="2013256" cy="124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74" idx="3"/>
            </p:cNvCxnSpPr>
            <p:nvPr/>
          </p:nvCxnSpPr>
          <p:spPr>
            <a:xfrm>
              <a:off x="6163756" y="3779403"/>
              <a:ext cx="2690312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83" idx="1"/>
            </p:cNvCxnSpPr>
            <p:nvPr/>
          </p:nvCxnSpPr>
          <p:spPr>
            <a:xfrm>
              <a:off x="8865213" y="3766979"/>
              <a:ext cx="0" cy="19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7869041" y="3791828"/>
              <a:ext cx="11145" cy="1895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6869150" y="3779403"/>
              <a:ext cx="14865" cy="2101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9656956" y="2791942"/>
              <a:ext cx="11151" cy="19873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75" idx="3"/>
              <a:endCxn id="74" idx="1"/>
            </p:cNvCxnSpPr>
            <p:nvPr/>
          </p:nvCxnSpPr>
          <p:spPr>
            <a:xfrm>
              <a:off x="4363756" y="3779403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70" idx="2"/>
            </p:cNvCxnSpPr>
            <p:nvPr/>
          </p:nvCxnSpPr>
          <p:spPr>
            <a:xfrm flipH="1">
              <a:off x="8259332" y="2791942"/>
              <a:ext cx="1" cy="999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74" idx="2"/>
            </p:cNvCxnSpPr>
            <p:nvPr/>
          </p:nvCxnSpPr>
          <p:spPr>
            <a:xfrm>
              <a:off x="5443756" y="4229403"/>
              <a:ext cx="0" cy="758234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5443756" y="4985861"/>
              <a:ext cx="929264" cy="17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590182" y="4473971"/>
            <a:ext cx="1440000" cy="1205319"/>
            <a:chOff x="590182" y="4473971"/>
            <a:chExt cx="1440000" cy="1205319"/>
          </a:xfrm>
        </p:grpSpPr>
        <p:sp>
          <p:nvSpPr>
            <p:cNvPr id="120" name="Rounded Rectangle 119"/>
            <p:cNvSpPr/>
            <p:nvPr/>
          </p:nvSpPr>
          <p:spPr>
            <a:xfrm>
              <a:off x="590182" y="477929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ITAUM.COPY</a:t>
              </a:r>
            </a:p>
          </p:txBody>
        </p:sp>
        <p:cxnSp>
          <p:nvCxnSpPr>
            <p:cNvPr id="121" name="Straight Arrow Connector 120"/>
            <p:cNvCxnSpPr>
              <a:endCxn id="120" idx="0"/>
            </p:cNvCxnSpPr>
            <p:nvPr/>
          </p:nvCxnSpPr>
          <p:spPr>
            <a:xfrm flipH="1">
              <a:off x="1310182" y="4473971"/>
              <a:ext cx="2439" cy="30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05144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</a:t>
            </a:r>
            <a:r>
              <a:rPr lang="en-US" dirty="0" smtClean="0"/>
              <a:t>ITAU </a:t>
            </a:r>
            <a:r>
              <a:rPr lang="en-US" dirty="0"/>
              <a:t>Application Cloning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Clone Whole Application System &amp; Infrastructure – Same LPAR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237989" y="2641961"/>
            <a:ext cx="5776327" cy="2957295"/>
            <a:chOff x="157942" y="1205345"/>
            <a:chExt cx="11687694" cy="5428211"/>
          </a:xfrm>
        </p:grpSpPr>
        <p:sp>
          <p:nvSpPr>
            <p:cNvPr id="69" name="Oval 68"/>
            <p:cNvSpPr/>
            <p:nvPr/>
          </p:nvSpPr>
          <p:spPr>
            <a:xfrm>
              <a:off x="157942" y="1205345"/>
              <a:ext cx="11687694" cy="542821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75000"/>
                  </a:schemeClr>
                </a:gs>
                <a:gs pos="100000">
                  <a:schemeClr val="accent1">
                    <a:alpha val="0"/>
                  </a:schemeClr>
                </a:gs>
                <a:gs pos="59000">
                  <a:schemeClr val="accent1">
                    <a:alpha val="67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400" b="1" dirty="0">
                <a:latin typeface="Consolas" panose="020B0609020204030204" pitchFamily="49" charset="0"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380352" y="1891941"/>
              <a:ext cx="3757961" cy="90000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IMSM/CICM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607619" y="3109685"/>
              <a:ext cx="1410004" cy="1364286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ITAUM.COBOL</a:t>
              </a: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4723756" y="3329403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ITAUM.JCL</a:t>
              </a: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923756" y="3329403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ITAUM.LOAD</a:t>
              </a: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484060" y="189156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ITAUM.IMS.LOAD</a:t>
              </a: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4933020" y="189156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ITAUM.CICS.LOAD</a:t>
              </a: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2927097" y="4766865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ITAUM.DBRM</a:t>
              </a: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6380353" y="4779290"/>
              <a:ext cx="3757961" cy="90000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DB2M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81" name="Flowchart: Magnetic Disk 80"/>
            <p:cNvSpPr/>
            <p:nvPr/>
          </p:nvSpPr>
          <p:spPr>
            <a:xfrm>
              <a:off x="6478858" y="3958683"/>
              <a:ext cx="780585" cy="642736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PDSE</a:t>
              </a:r>
            </a:p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ITAUM.*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82" name="Flowchart: Magnetic Disk 81"/>
            <p:cNvSpPr/>
            <p:nvPr/>
          </p:nvSpPr>
          <p:spPr>
            <a:xfrm>
              <a:off x="7478749" y="3958683"/>
              <a:ext cx="780585" cy="642736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VSAM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</a:p>
          </p:txBody>
        </p:sp>
        <p:sp>
          <p:nvSpPr>
            <p:cNvPr id="83" name="Flowchart: Magnetic Disk 82"/>
            <p:cNvSpPr/>
            <p:nvPr/>
          </p:nvSpPr>
          <p:spPr>
            <a:xfrm>
              <a:off x="8474920" y="3958683"/>
              <a:ext cx="780585" cy="642736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PS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</a:p>
          </p:txBody>
        </p:sp>
        <p:cxnSp>
          <p:nvCxnSpPr>
            <p:cNvPr id="84" name="Straight Arrow Connector 83"/>
            <p:cNvCxnSpPr>
              <a:stCxn id="71" idx="3"/>
              <a:endCxn id="75" idx="1"/>
            </p:cNvCxnSpPr>
            <p:nvPr/>
          </p:nvCxnSpPr>
          <p:spPr>
            <a:xfrm flipV="1">
              <a:off x="2017623" y="3779403"/>
              <a:ext cx="906133" cy="124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77" idx="1"/>
            </p:cNvCxnSpPr>
            <p:nvPr/>
          </p:nvCxnSpPr>
          <p:spPr>
            <a:xfrm>
              <a:off x="2470689" y="2335219"/>
              <a:ext cx="1013371" cy="63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2485110" y="5229291"/>
              <a:ext cx="4474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2476262" y="2335600"/>
              <a:ext cx="0" cy="2893691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9" idx="3"/>
              <a:endCxn id="80" idx="1"/>
            </p:cNvCxnSpPr>
            <p:nvPr/>
          </p:nvCxnSpPr>
          <p:spPr>
            <a:xfrm>
              <a:off x="4367097" y="5216865"/>
              <a:ext cx="2013256" cy="124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74" idx="3"/>
            </p:cNvCxnSpPr>
            <p:nvPr/>
          </p:nvCxnSpPr>
          <p:spPr>
            <a:xfrm>
              <a:off x="6163756" y="3779403"/>
              <a:ext cx="2690312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83" idx="1"/>
            </p:cNvCxnSpPr>
            <p:nvPr/>
          </p:nvCxnSpPr>
          <p:spPr>
            <a:xfrm>
              <a:off x="8865213" y="3766979"/>
              <a:ext cx="0" cy="19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7869041" y="3791828"/>
              <a:ext cx="11145" cy="1895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6869150" y="3779403"/>
              <a:ext cx="14865" cy="2101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9656956" y="2791942"/>
              <a:ext cx="11151" cy="19873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75" idx="3"/>
              <a:endCxn id="74" idx="1"/>
            </p:cNvCxnSpPr>
            <p:nvPr/>
          </p:nvCxnSpPr>
          <p:spPr>
            <a:xfrm>
              <a:off x="4363756" y="3779403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70" idx="2"/>
            </p:cNvCxnSpPr>
            <p:nvPr/>
          </p:nvCxnSpPr>
          <p:spPr>
            <a:xfrm flipH="1">
              <a:off x="8259332" y="2791942"/>
              <a:ext cx="1" cy="999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74" idx="2"/>
            </p:cNvCxnSpPr>
            <p:nvPr/>
          </p:nvCxnSpPr>
          <p:spPr>
            <a:xfrm>
              <a:off x="5443756" y="4229403"/>
              <a:ext cx="0" cy="758234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5443756" y="4985861"/>
              <a:ext cx="929264" cy="17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9" name="Oval 58"/>
          <p:cNvSpPr/>
          <p:nvPr/>
        </p:nvSpPr>
        <p:spPr>
          <a:xfrm>
            <a:off x="6034680" y="2622902"/>
            <a:ext cx="5776327" cy="2957295"/>
          </a:xfrm>
          <a:prstGeom prst="ellipse">
            <a:avLst/>
          </a:prstGeom>
          <a:gradFill flip="none" rotWithShape="1">
            <a:gsLst>
              <a:gs pos="0">
                <a:srgbClr val="FFC000">
                  <a:alpha val="75000"/>
                </a:srgbClr>
              </a:gs>
              <a:gs pos="100000">
                <a:srgbClr val="FFC000">
                  <a:alpha val="0"/>
                </a:srgbClr>
              </a:gs>
              <a:gs pos="59000">
                <a:srgbClr val="FFC000">
                  <a:alpha val="67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400" b="1" dirty="0">
              <a:latin typeface="Consolas" panose="020B0609020204030204" pitchFamily="49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9109938" y="2996960"/>
            <a:ext cx="1857271" cy="49032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IMS1/CIC1</a:t>
            </a:r>
            <a:endParaRPr lang="en-GB" sz="400" dirty="0">
              <a:latin typeface="Consolas" panose="020B0609020204030204" pitchFamily="49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256921" y="3660388"/>
            <a:ext cx="696856" cy="743264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ITAU1.COBOL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8291210" y="3780091"/>
            <a:ext cx="711681" cy="49032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ITAU1.JCL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7401609" y="3780091"/>
            <a:ext cx="711681" cy="49032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ITAU1.LOAD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7678524" y="2996753"/>
            <a:ext cx="711681" cy="49032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ITAU1.IMS.LOAD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8394633" y="2996753"/>
            <a:ext cx="711681" cy="49032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ITAU1.CICS.LOAD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7403260" y="4563222"/>
            <a:ext cx="711681" cy="49032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ITAU1.DBRM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9109939" y="4569991"/>
            <a:ext cx="1857271" cy="49032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DB21</a:t>
            </a:r>
            <a:endParaRPr lang="en-GB" sz="400" dirty="0">
              <a:latin typeface="Consolas" panose="020B0609020204030204" pitchFamily="49" charset="0"/>
            </a:endParaRPr>
          </a:p>
        </p:txBody>
      </p:sp>
      <p:sp>
        <p:nvSpPr>
          <p:cNvPr id="72" name="Flowchart: Magnetic Disk 71"/>
          <p:cNvSpPr/>
          <p:nvPr/>
        </p:nvSpPr>
        <p:spPr>
          <a:xfrm>
            <a:off x="9158622" y="4122923"/>
            <a:ext cx="385783" cy="350163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PDSE</a:t>
            </a:r>
          </a:p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ITAU1.*</a:t>
            </a:r>
            <a:endParaRPr lang="en-GB" sz="400" dirty="0">
              <a:latin typeface="Consolas" panose="020B0609020204030204" pitchFamily="49" charset="0"/>
            </a:endParaRPr>
          </a:p>
        </p:txBody>
      </p:sp>
      <p:sp>
        <p:nvSpPr>
          <p:cNvPr id="73" name="Flowchart: Magnetic Disk 72"/>
          <p:cNvSpPr/>
          <p:nvPr/>
        </p:nvSpPr>
        <p:spPr>
          <a:xfrm>
            <a:off x="9652791" y="4122923"/>
            <a:ext cx="385783" cy="350163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VSAM</a:t>
            </a:r>
          </a:p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ITAU1.*</a:t>
            </a:r>
            <a:endParaRPr lang="en-GB" sz="400" dirty="0">
              <a:latin typeface="Consolas" panose="020B0609020204030204" pitchFamily="49" charset="0"/>
            </a:endParaRPr>
          </a:p>
        </p:txBody>
      </p:sp>
      <p:sp>
        <p:nvSpPr>
          <p:cNvPr id="76" name="Flowchart: Magnetic Disk 75"/>
          <p:cNvSpPr/>
          <p:nvPr/>
        </p:nvSpPr>
        <p:spPr>
          <a:xfrm>
            <a:off x="10145122" y="4122923"/>
            <a:ext cx="385783" cy="350163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PS</a:t>
            </a:r>
          </a:p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ITAU1.*</a:t>
            </a:r>
            <a:endParaRPr lang="en-GB" sz="400" dirty="0">
              <a:latin typeface="Consolas" panose="020B0609020204030204" pitchFamily="49" charset="0"/>
            </a:endParaRPr>
          </a:p>
        </p:txBody>
      </p:sp>
      <p:cxnSp>
        <p:nvCxnSpPr>
          <p:cNvPr id="98" name="Straight Arrow Connector 97"/>
          <p:cNvCxnSpPr>
            <a:stCxn id="61" idx="3"/>
            <a:endCxn id="63" idx="1"/>
          </p:cNvCxnSpPr>
          <p:nvPr/>
        </p:nvCxnSpPr>
        <p:spPr>
          <a:xfrm flipV="1">
            <a:off x="6953777" y="4025251"/>
            <a:ext cx="447832" cy="6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64" idx="1"/>
          </p:cNvCxnSpPr>
          <p:nvPr/>
        </p:nvCxnSpPr>
        <p:spPr>
          <a:xfrm>
            <a:off x="7177693" y="3238459"/>
            <a:ext cx="500831" cy="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7184820" y="4815152"/>
            <a:ext cx="2211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7180447" y="3238666"/>
            <a:ext cx="0" cy="1576486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66" idx="3"/>
            <a:endCxn id="67" idx="1"/>
          </p:cNvCxnSpPr>
          <p:nvPr/>
        </p:nvCxnSpPr>
        <p:spPr>
          <a:xfrm>
            <a:off x="8114941" y="4808382"/>
            <a:ext cx="994997" cy="67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62" idx="3"/>
          </p:cNvCxnSpPr>
          <p:nvPr/>
        </p:nvCxnSpPr>
        <p:spPr>
          <a:xfrm>
            <a:off x="9002891" y="4025251"/>
            <a:ext cx="1329614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76" idx="1"/>
          </p:cNvCxnSpPr>
          <p:nvPr/>
        </p:nvCxnSpPr>
        <p:spPr>
          <a:xfrm>
            <a:off x="10338013" y="4018483"/>
            <a:ext cx="0" cy="1044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845682" y="4032021"/>
            <a:ext cx="5508" cy="103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9351513" y="4025251"/>
            <a:ext cx="7347" cy="114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10729311" y="3487282"/>
            <a:ext cx="5511" cy="1082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63" idx="3"/>
            <a:endCxn id="62" idx="1"/>
          </p:cNvCxnSpPr>
          <p:nvPr/>
        </p:nvCxnSpPr>
        <p:spPr>
          <a:xfrm>
            <a:off x="8113290" y="4025251"/>
            <a:ext cx="1779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60" idx="2"/>
          </p:cNvCxnSpPr>
          <p:nvPr/>
        </p:nvCxnSpPr>
        <p:spPr>
          <a:xfrm flipH="1">
            <a:off x="10038573" y="3487282"/>
            <a:ext cx="0" cy="544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62" idx="2"/>
          </p:cNvCxnSpPr>
          <p:nvPr/>
        </p:nvCxnSpPr>
        <p:spPr>
          <a:xfrm>
            <a:off x="8647051" y="4270412"/>
            <a:ext cx="0" cy="413087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8647051" y="4682531"/>
            <a:ext cx="459264" cy="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Right Arrow 1"/>
          <p:cNvSpPr/>
          <p:nvPr/>
        </p:nvSpPr>
        <p:spPr>
          <a:xfrm>
            <a:off x="5486400" y="3865419"/>
            <a:ext cx="609600" cy="293371"/>
          </a:xfrm>
          <a:prstGeom prst="rightArrow">
            <a:avLst/>
          </a:prstGeom>
          <a:solidFill>
            <a:schemeClr val="tx2"/>
          </a:solidFill>
          <a:ln w="12700" cap="rnd">
            <a:solidFill>
              <a:schemeClr val="bg1"/>
            </a:solidFill>
            <a:prstDash val="solid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3" name="Group 112"/>
          <p:cNvGrpSpPr/>
          <p:nvPr/>
        </p:nvGrpSpPr>
        <p:grpSpPr>
          <a:xfrm>
            <a:off x="447228" y="4446085"/>
            <a:ext cx="727513" cy="616113"/>
            <a:chOff x="590182" y="4473971"/>
            <a:chExt cx="1440000" cy="1205319"/>
          </a:xfrm>
        </p:grpSpPr>
        <p:sp>
          <p:nvSpPr>
            <p:cNvPr id="114" name="Rounded Rectangle 113"/>
            <p:cNvSpPr/>
            <p:nvPr/>
          </p:nvSpPr>
          <p:spPr>
            <a:xfrm>
              <a:off x="590182" y="477929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ITAUM.COPY</a:t>
              </a:r>
            </a:p>
          </p:txBody>
        </p:sp>
        <p:cxnSp>
          <p:nvCxnSpPr>
            <p:cNvPr id="115" name="Straight Arrow Connector 114"/>
            <p:cNvCxnSpPr>
              <a:endCxn id="114" idx="0"/>
            </p:cNvCxnSpPr>
            <p:nvPr/>
          </p:nvCxnSpPr>
          <p:spPr>
            <a:xfrm flipH="1">
              <a:off x="1310182" y="4473971"/>
              <a:ext cx="2439" cy="30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6261658" y="4437430"/>
            <a:ext cx="727513" cy="616113"/>
            <a:chOff x="590182" y="4473971"/>
            <a:chExt cx="1440000" cy="1205319"/>
          </a:xfrm>
        </p:grpSpPr>
        <p:sp>
          <p:nvSpPr>
            <p:cNvPr id="117" name="Rounded Rectangle 116"/>
            <p:cNvSpPr/>
            <p:nvPr/>
          </p:nvSpPr>
          <p:spPr>
            <a:xfrm>
              <a:off x="590182" y="477929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ITAU1.COPY</a:t>
              </a:r>
            </a:p>
          </p:txBody>
        </p:sp>
        <p:cxnSp>
          <p:nvCxnSpPr>
            <p:cNvPr id="118" name="Straight Arrow Connector 117"/>
            <p:cNvCxnSpPr>
              <a:endCxn id="117" idx="0"/>
            </p:cNvCxnSpPr>
            <p:nvPr/>
          </p:nvCxnSpPr>
          <p:spPr>
            <a:xfrm flipH="1">
              <a:off x="1310182" y="4473971"/>
              <a:ext cx="2439" cy="30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38811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</a:t>
            </a:r>
            <a:r>
              <a:rPr lang="en-US" dirty="0" smtClean="0"/>
              <a:t>ITAU </a:t>
            </a:r>
            <a:r>
              <a:rPr lang="en-US" dirty="0"/>
              <a:t>Application Cloning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/>
          <a:lstStyle/>
          <a:p>
            <a:r>
              <a:rPr lang="en-US" dirty="0" smtClean="0"/>
              <a:t>Same LPAR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613129"/>
              </p:ext>
            </p:extLst>
          </p:nvPr>
        </p:nvGraphicFramePr>
        <p:xfrm>
          <a:off x="413002" y="1584189"/>
          <a:ext cx="7136373" cy="4677680"/>
        </p:xfrm>
        <a:graphic>
          <a:graphicData uri="http://schemas.openxmlformats.org/drawingml/2006/table">
            <a:tbl>
              <a:tblPr firstRow="1" bandRow="1">
                <a:tableStyleId>{28B8A746-B920-412C-AE1B-312E8C66682B}</a:tableStyleId>
              </a:tblPr>
              <a:tblGrid>
                <a:gridCol w="2064470">
                  <a:extLst>
                    <a:ext uri="{9D8B030D-6E8A-4147-A177-3AD203B41FA5}">
                      <a16:colId xmlns:a16="http://schemas.microsoft.com/office/drawing/2014/main" val="1181948483"/>
                    </a:ext>
                  </a:extLst>
                </a:gridCol>
                <a:gridCol w="1922137">
                  <a:extLst>
                    <a:ext uri="{9D8B030D-6E8A-4147-A177-3AD203B41FA5}">
                      <a16:colId xmlns:a16="http://schemas.microsoft.com/office/drawing/2014/main" val="3872032850"/>
                    </a:ext>
                  </a:extLst>
                </a:gridCol>
                <a:gridCol w="3149766">
                  <a:extLst>
                    <a:ext uri="{9D8B030D-6E8A-4147-A177-3AD203B41FA5}">
                      <a16:colId xmlns:a16="http://schemas.microsoft.com/office/drawing/2014/main" val="978990593"/>
                    </a:ext>
                  </a:extLst>
                </a:gridCol>
              </a:tblGrid>
              <a:tr h="441760">
                <a:tc>
                  <a:txBody>
                    <a:bodyPr/>
                    <a:lstStyle/>
                    <a:p>
                      <a:r>
                        <a:rPr lang="en-GB" dirty="0" smtClean="0"/>
                        <a:t>ITAUM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ITAU1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Action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957772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ITAUM.COBOL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ITAU1.COBOL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library &amp; Copy Source Programs. 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627751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ITAUM.COPY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ITAU1.COPY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library &amp; Copy Copybooks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609221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ITAU1.LOAD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library</a:t>
                      </a:r>
                      <a:r>
                        <a:rPr lang="en-GB" sz="1200" baseline="0" dirty="0" smtClean="0"/>
                        <a:t> &amp; Copy Load Objects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27652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ITAUM.IMS.LOAD</a:t>
                      </a:r>
                    </a:p>
                    <a:p>
                      <a:r>
                        <a:rPr lang="en-GB" sz="1200" dirty="0" smtClean="0"/>
                        <a:t>ITAUM.CICS.LOAD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ITAU1.IMS.LOAD</a:t>
                      </a:r>
                    </a:p>
                    <a:p>
                      <a:r>
                        <a:rPr lang="en-GB" sz="1200" dirty="0" smtClean="0"/>
                        <a:t>ITAU1.CICS.LOAD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library</a:t>
                      </a:r>
                      <a:r>
                        <a:rPr lang="en-GB" sz="1200" baseline="0" dirty="0" smtClean="0"/>
                        <a:t> &amp; Copy Load Modules</a:t>
                      </a:r>
                      <a:endParaRPr lang="en-GB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99346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ITAUM.JCL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ITAU1.JCL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library</a:t>
                      </a:r>
                      <a:r>
                        <a:rPr lang="en-GB" sz="1200" baseline="0" dirty="0" smtClean="0"/>
                        <a:t>, copy &amp; rename destination libraries from ITAUM.* to ITAU1.</a:t>
                      </a:r>
                    </a:p>
                    <a:p>
                      <a:r>
                        <a:rPr lang="en-GB" sz="1200" baseline="0" dirty="0" smtClean="0"/>
                        <a:t>Point to DB21 instead DB2M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554043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ITAUM.DBRM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ITAU1.DBRM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library</a:t>
                      </a:r>
                      <a:r>
                        <a:rPr lang="en-GB" sz="1200" baseline="0" dirty="0" smtClean="0"/>
                        <a:t> &amp;</a:t>
                      </a:r>
                      <a:r>
                        <a:rPr lang="en-GB" sz="1200" dirty="0" smtClean="0"/>
                        <a:t> Copy DBRMs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398997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ITAUM.*</a:t>
                      </a:r>
                    </a:p>
                    <a:p>
                      <a:r>
                        <a:rPr lang="en-GB" sz="1200" dirty="0" smtClean="0"/>
                        <a:t>PDSE / VSAM / PS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ITAU1.*</a:t>
                      </a:r>
                    </a:p>
                    <a:p>
                      <a:r>
                        <a:rPr lang="en-GB" sz="1200" dirty="0" smtClean="0"/>
                        <a:t>PDSE</a:t>
                      </a:r>
                      <a:r>
                        <a:rPr lang="en-GB" sz="1200" baseline="0" dirty="0" smtClean="0"/>
                        <a:t> / </a:t>
                      </a:r>
                      <a:r>
                        <a:rPr lang="en-GB" sz="1200" dirty="0" smtClean="0"/>
                        <a:t>VSAM / PS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files Copy/Repro &amp; Rename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371598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DB2M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DB21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new DB2 Subsystem;</a:t>
                      </a:r>
                      <a:r>
                        <a:rPr lang="en-GB" sz="1200" baseline="0" dirty="0" smtClean="0"/>
                        <a:t> Export Import Tables; Rebind to DB21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357078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IMSM/CICM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IMS1/CIC1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Define &amp;</a:t>
                      </a:r>
                      <a:r>
                        <a:rPr lang="en-GB" sz="1200" baseline="0" dirty="0" smtClean="0"/>
                        <a:t> Install Transactions. Define RCT entries for DB21</a:t>
                      </a:r>
                      <a:endParaRPr lang="en-GB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133988"/>
                  </a:ext>
                </a:extLst>
              </a:tr>
            </a:tbl>
          </a:graphicData>
        </a:graphic>
      </p:graphicFrame>
      <p:sp>
        <p:nvSpPr>
          <p:cNvPr id="11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06611" y="551313"/>
            <a:ext cx="3543854" cy="7381508"/>
          </a:xfrm>
        </p:spPr>
        <p:txBody>
          <a:bodyPr/>
          <a:lstStyle/>
          <a:p>
            <a:r>
              <a:rPr lang="en-US" sz="2000" dirty="0" smtClean="0"/>
              <a:t>Pros</a:t>
            </a:r>
            <a:endParaRPr lang="en-US" sz="2000" dirty="0"/>
          </a:p>
          <a:p>
            <a:pPr lvl="1"/>
            <a:r>
              <a:rPr lang="en-US" sz="1800" dirty="0" smtClean="0"/>
              <a:t>Easy to achieve Clone creation</a:t>
            </a:r>
          </a:p>
          <a:p>
            <a:pPr lvl="1"/>
            <a:r>
              <a:rPr lang="en-US" sz="1800" dirty="0" smtClean="0"/>
              <a:t>Easy to maintain</a:t>
            </a:r>
          </a:p>
          <a:p>
            <a:pPr lvl="1"/>
            <a:r>
              <a:rPr lang="en-US" sz="1800" dirty="0" smtClean="0"/>
              <a:t>Transparent for developers: same names for programs, transaction, tables, JCLs…</a:t>
            </a:r>
          </a:p>
          <a:p>
            <a:pPr lvl="1"/>
            <a:r>
              <a:rPr lang="en-US" sz="1800" dirty="0" smtClean="0"/>
              <a:t>Isolated environments</a:t>
            </a:r>
          </a:p>
          <a:p>
            <a:pPr lvl="1"/>
            <a:r>
              <a:rPr lang="en-US" sz="1800" dirty="0" smtClean="0"/>
              <a:t>Most changes on infrastructure but easy to automatize</a:t>
            </a:r>
          </a:p>
          <a:p>
            <a:pPr lvl="1"/>
            <a:r>
              <a:rPr lang="en-US" sz="1800" dirty="0" smtClean="0"/>
              <a:t>No changes in Programs, Tables, Transactions, Definitions</a:t>
            </a:r>
          </a:p>
          <a:p>
            <a:pPr lvl="1"/>
            <a:r>
              <a:rPr lang="en-US" sz="1800" dirty="0" smtClean="0"/>
              <a:t>Customize Compilation &amp;  Deployment process to target ITAU1 data sets &amp; libraries and BIND with DB21</a:t>
            </a:r>
          </a:p>
          <a:p>
            <a:r>
              <a:rPr lang="en-US" sz="2000" dirty="0" smtClean="0"/>
              <a:t>Cons</a:t>
            </a:r>
          </a:p>
          <a:p>
            <a:pPr lvl="1"/>
            <a:r>
              <a:rPr lang="en-US" sz="1800" dirty="0" smtClean="0"/>
              <a:t>++Resources needed:</a:t>
            </a:r>
          </a:p>
          <a:p>
            <a:pPr lvl="2"/>
            <a:r>
              <a:rPr lang="en-US" sz="1600" dirty="0" smtClean="0"/>
              <a:t>Subsystems Management</a:t>
            </a:r>
          </a:p>
          <a:p>
            <a:pPr lvl="2"/>
            <a:endParaRPr lang="en-US" dirty="0" smtClean="0"/>
          </a:p>
          <a:p>
            <a:pPr marL="62865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5484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</a:t>
            </a:r>
            <a:r>
              <a:rPr lang="en-US" dirty="0" smtClean="0"/>
              <a:t>ITAU </a:t>
            </a:r>
            <a:r>
              <a:rPr lang="en-US" dirty="0"/>
              <a:t>Application Cloning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/>
          <a:lstStyle/>
          <a:p>
            <a:r>
              <a:rPr lang="en-US" dirty="0" smtClean="0"/>
              <a:t>Clone </a:t>
            </a:r>
            <a:r>
              <a:rPr lang="en-US" dirty="0"/>
              <a:t>Whole Application System &amp; </a:t>
            </a:r>
            <a:r>
              <a:rPr lang="en-US" dirty="0" smtClean="0"/>
              <a:t>Infrastructure – Same LPAR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237989" y="2641961"/>
            <a:ext cx="5776327" cy="2957295"/>
            <a:chOff x="157942" y="1205345"/>
            <a:chExt cx="11687694" cy="5428211"/>
          </a:xfrm>
        </p:grpSpPr>
        <p:sp>
          <p:nvSpPr>
            <p:cNvPr id="69" name="Oval 68"/>
            <p:cNvSpPr/>
            <p:nvPr/>
          </p:nvSpPr>
          <p:spPr>
            <a:xfrm>
              <a:off x="157942" y="1205345"/>
              <a:ext cx="11687694" cy="542821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75000"/>
                  </a:schemeClr>
                </a:gs>
                <a:gs pos="100000">
                  <a:schemeClr val="accent1">
                    <a:alpha val="0"/>
                  </a:schemeClr>
                </a:gs>
                <a:gs pos="59000">
                  <a:schemeClr val="accent1">
                    <a:alpha val="67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400" b="1" dirty="0">
                <a:latin typeface="Consolas" panose="020B0609020204030204" pitchFamily="49" charset="0"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380352" y="1891941"/>
              <a:ext cx="3757961" cy="90000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IMSM/CICM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607619" y="3109685"/>
              <a:ext cx="1410004" cy="1364286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ITAUM.COBOL</a:t>
              </a: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4723756" y="3329403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ITAUM.JCL</a:t>
              </a: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923756" y="3329403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ITAUM.LOAD</a:t>
              </a: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484060" y="189156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ITAUM.IMS.LOAD</a:t>
              </a: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4933020" y="189156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ITAUM.CICS.LOAD</a:t>
              </a: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2927097" y="4766865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ITAUM.DBRM</a:t>
              </a: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6380353" y="4779290"/>
              <a:ext cx="3757961" cy="90000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DB2M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81" name="Flowchart: Magnetic Disk 80"/>
            <p:cNvSpPr/>
            <p:nvPr/>
          </p:nvSpPr>
          <p:spPr>
            <a:xfrm>
              <a:off x="6478858" y="3958683"/>
              <a:ext cx="780585" cy="642736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PDSE</a:t>
              </a:r>
            </a:p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ITAUM.*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82" name="Flowchart: Magnetic Disk 81"/>
            <p:cNvSpPr/>
            <p:nvPr/>
          </p:nvSpPr>
          <p:spPr>
            <a:xfrm>
              <a:off x="7478749" y="3958683"/>
              <a:ext cx="780585" cy="642736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VSAM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</a:p>
          </p:txBody>
        </p:sp>
        <p:sp>
          <p:nvSpPr>
            <p:cNvPr id="83" name="Flowchart: Magnetic Disk 82"/>
            <p:cNvSpPr/>
            <p:nvPr/>
          </p:nvSpPr>
          <p:spPr>
            <a:xfrm>
              <a:off x="8474920" y="3958683"/>
              <a:ext cx="780585" cy="642736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PS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</a:p>
          </p:txBody>
        </p:sp>
        <p:cxnSp>
          <p:nvCxnSpPr>
            <p:cNvPr id="84" name="Straight Arrow Connector 83"/>
            <p:cNvCxnSpPr>
              <a:stCxn id="71" idx="3"/>
              <a:endCxn id="75" idx="1"/>
            </p:cNvCxnSpPr>
            <p:nvPr/>
          </p:nvCxnSpPr>
          <p:spPr>
            <a:xfrm flipV="1">
              <a:off x="2017623" y="3779403"/>
              <a:ext cx="906133" cy="124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77" idx="1"/>
            </p:cNvCxnSpPr>
            <p:nvPr/>
          </p:nvCxnSpPr>
          <p:spPr>
            <a:xfrm>
              <a:off x="2470689" y="2335219"/>
              <a:ext cx="1013371" cy="63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2485110" y="5229291"/>
              <a:ext cx="4474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2476262" y="2335600"/>
              <a:ext cx="0" cy="2893691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9" idx="3"/>
              <a:endCxn id="80" idx="1"/>
            </p:cNvCxnSpPr>
            <p:nvPr/>
          </p:nvCxnSpPr>
          <p:spPr>
            <a:xfrm>
              <a:off x="4367097" y="5216865"/>
              <a:ext cx="2013256" cy="124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74" idx="3"/>
            </p:cNvCxnSpPr>
            <p:nvPr/>
          </p:nvCxnSpPr>
          <p:spPr>
            <a:xfrm>
              <a:off x="6163756" y="3779403"/>
              <a:ext cx="2690312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83" idx="1"/>
            </p:cNvCxnSpPr>
            <p:nvPr/>
          </p:nvCxnSpPr>
          <p:spPr>
            <a:xfrm>
              <a:off x="8865213" y="3766979"/>
              <a:ext cx="0" cy="19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7869041" y="3791828"/>
              <a:ext cx="11145" cy="1895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6869150" y="3779403"/>
              <a:ext cx="14865" cy="2101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9656956" y="2791942"/>
              <a:ext cx="11151" cy="19873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75" idx="3"/>
              <a:endCxn id="74" idx="1"/>
            </p:cNvCxnSpPr>
            <p:nvPr/>
          </p:nvCxnSpPr>
          <p:spPr>
            <a:xfrm>
              <a:off x="4363756" y="3779403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70" idx="2"/>
            </p:cNvCxnSpPr>
            <p:nvPr/>
          </p:nvCxnSpPr>
          <p:spPr>
            <a:xfrm flipH="1">
              <a:off x="8259332" y="2791942"/>
              <a:ext cx="1" cy="999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74" idx="2"/>
            </p:cNvCxnSpPr>
            <p:nvPr/>
          </p:nvCxnSpPr>
          <p:spPr>
            <a:xfrm>
              <a:off x="5443756" y="4229403"/>
              <a:ext cx="0" cy="758234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5443756" y="4985861"/>
              <a:ext cx="929264" cy="17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170518" y="1441485"/>
            <a:ext cx="4110442" cy="1780750"/>
            <a:chOff x="6034680" y="2622902"/>
            <a:chExt cx="5776327" cy="2957295"/>
          </a:xfrm>
        </p:grpSpPr>
        <p:sp>
          <p:nvSpPr>
            <p:cNvPr id="59" name="Oval 58"/>
            <p:cNvSpPr/>
            <p:nvPr/>
          </p:nvSpPr>
          <p:spPr>
            <a:xfrm>
              <a:off x="6034680" y="2622902"/>
              <a:ext cx="5776327" cy="2957295"/>
            </a:xfrm>
            <a:prstGeom prst="ellipse">
              <a:avLst/>
            </a:prstGeom>
            <a:gradFill flip="none" rotWithShape="1">
              <a:gsLst>
                <a:gs pos="0">
                  <a:srgbClr val="92D050">
                    <a:alpha val="75000"/>
                  </a:srgbClr>
                </a:gs>
                <a:gs pos="100000">
                  <a:srgbClr val="92D050">
                    <a:alpha val="0"/>
                  </a:srgbClr>
                </a:gs>
                <a:gs pos="59000">
                  <a:srgbClr val="92D050">
                    <a:alpha val="67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400" b="1" dirty="0">
                <a:latin typeface="Consolas" panose="020B0609020204030204" pitchFamily="49" charset="0"/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9109938" y="2996960"/>
              <a:ext cx="185727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IMSM/CICM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6256921" y="3660388"/>
              <a:ext cx="696856" cy="743264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ITAUM.COBOL</a:t>
              </a: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8291210" y="3780091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ITAUM.JCL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7401609" y="3780091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ITAUM.LOAD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7678524" y="2996753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ITAUM.IMS.LOAD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8394633" y="2996753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ITAUM.CICS.LOAD</a:t>
              </a: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7403260" y="4563222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ITAUM.DBRM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9109939" y="4569991"/>
              <a:ext cx="185727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DB2M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72" name="Flowchart: Magnetic Disk 71"/>
            <p:cNvSpPr/>
            <p:nvPr/>
          </p:nvSpPr>
          <p:spPr>
            <a:xfrm>
              <a:off x="9158622" y="4122923"/>
              <a:ext cx="385783" cy="350163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PDSE</a:t>
              </a:r>
            </a:p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ITAUM.*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73" name="Flowchart: Magnetic Disk 72"/>
            <p:cNvSpPr/>
            <p:nvPr/>
          </p:nvSpPr>
          <p:spPr>
            <a:xfrm>
              <a:off x="9652791" y="4122923"/>
              <a:ext cx="385783" cy="350163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VSAM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</a:p>
          </p:txBody>
        </p:sp>
        <p:sp>
          <p:nvSpPr>
            <p:cNvPr id="76" name="Flowchart: Magnetic Disk 75"/>
            <p:cNvSpPr/>
            <p:nvPr/>
          </p:nvSpPr>
          <p:spPr>
            <a:xfrm>
              <a:off x="10145122" y="4122923"/>
              <a:ext cx="385783" cy="350163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PS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</a:p>
          </p:txBody>
        </p:sp>
        <p:cxnSp>
          <p:nvCxnSpPr>
            <p:cNvPr id="98" name="Straight Arrow Connector 97"/>
            <p:cNvCxnSpPr>
              <a:stCxn id="61" idx="3"/>
              <a:endCxn id="63" idx="1"/>
            </p:cNvCxnSpPr>
            <p:nvPr/>
          </p:nvCxnSpPr>
          <p:spPr>
            <a:xfrm flipV="1">
              <a:off x="6953777" y="4025251"/>
              <a:ext cx="447832" cy="67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endCxn id="64" idx="1"/>
            </p:cNvCxnSpPr>
            <p:nvPr/>
          </p:nvCxnSpPr>
          <p:spPr>
            <a:xfrm>
              <a:off x="7177693" y="3238459"/>
              <a:ext cx="500831" cy="34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7184820" y="4815152"/>
              <a:ext cx="2211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7180447" y="3238666"/>
              <a:ext cx="0" cy="1576486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66" idx="3"/>
              <a:endCxn id="67" idx="1"/>
            </p:cNvCxnSpPr>
            <p:nvPr/>
          </p:nvCxnSpPr>
          <p:spPr>
            <a:xfrm>
              <a:off x="8114941" y="4808382"/>
              <a:ext cx="994997" cy="67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62" idx="3"/>
            </p:cNvCxnSpPr>
            <p:nvPr/>
          </p:nvCxnSpPr>
          <p:spPr>
            <a:xfrm>
              <a:off x="9002891" y="4025251"/>
              <a:ext cx="1329614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endCxn id="76" idx="1"/>
            </p:cNvCxnSpPr>
            <p:nvPr/>
          </p:nvCxnSpPr>
          <p:spPr>
            <a:xfrm>
              <a:off x="10338013" y="4018483"/>
              <a:ext cx="0" cy="1044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9845682" y="4032021"/>
              <a:ext cx="5508" cy="1032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9351513" y="4025251"/>
              <a:ext cx="7347" cy="114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10729311" y="3487282"/>
              <a:ext cx="5511" cy="10827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63" idx="3"/>
              <a:endCxn id="62" idx="1"/>
            </p:cNvCxnSpPr>
            <p:nvPr/>
          </p:nvCxnSpPr>
          <p:spPr>
            <a:xfrm>
              <a:off x="8113290" y="4025251"/>
              <a:ext cx="1779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60" idx="2"/>
            </p:cNvCxnSpPr>
            <p:nvPr/>
          </p:nvCxnSpPr>
          <p:spPr>
            <a:xfrm flipH="1">
              <a:off x="10038573" y="3487282"/>
              <a:ext cx="0" cy="5447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62" idx="2"/>
            </p:cNvCxnSpPr>
            <p:nvPr/>
          </p:nvCxnSpPr>
          <p:spPr>
            <a:xfrm>
              <a:off x="8647051" y="4270412"/>
              <a:ext cx="0" cy="413087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8647051" y="4682531"/>
              <a:ext cx="459264" cy="9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Right Arrow 1"/>
          <p:cNvSpPr/>
          <p:nvPr/>
        </p:nvSpPr>
        <p:spPr>
          <a:xfrm>
            <a:off x="5486400" y="3865419"/>
            <a:ext cx="609600" cy="293371"/>
          </a:xfrm>
          <a:prstGeom prst="rightArrow">
            <a:avLst/>
          </a:prstGeom>
          <a:solidFill>
            <a:schemeClr val="tx2"/>
          </a:solidFill>
          <a:ln w="12700" cap="rnd">
            <a:solidFill>
              <a:schemeClr val="bg1"/>
            </a:solidFill>
            <a:prstDash val="solid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2" name="Group 111"/>
          <p:cNvGrpSpPr/>
          <p:nvPr/>
        </p:nvGrpSpPr>
        <p:grpSpPr>
          <a:xfrm>
            <a:off x="7393939" y="3160705"/>
            <a:ext cx="4110442" cy="1780750"/>
            <a:chOff x="6034680" y="2622902"/>
            <a:chExt cx="5776327" cy="2957295"/>
          </a:xfrm>
        </p:grpSpPr>
        <p:sp>
          <p:nvSpPr>
            <p:cNvPr id="113" name="Oval 112"/>
            <p:cNvSpPr/>
            <p:nvPr/>
          </p:nvSpPr>
          <p:spPr>
            <a:xfrm>
              <a:off x="6034680" y="2622902"/>
              <a:ext cx="5776327" cy="2957295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alpha val="75000"/>
                  </a:srgbClr>
                </a:gs>
                <a:gs pos="100000">
                  <a:srgbClr val="FFC000">
                    <a:alpha val="0"/>
                  </a:srgbClr>
                </a:gs>
                <a:gs pos="59000">
                  <a:srgbClr val="FFC000">
                    <a:alpha val="67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400" b="1" dirty="0">
                <a:latin typeface="Consolas" panose="020B0609020204030204" pitchFamily="49" charset="0"/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9109938" y="2996960"/>
              <a:ext cx="185727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IMSM/CICM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6256921" y="3660388"/>
              <a:ext cx="696856" cy="743264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ITAUM.COBOL</a:t>
              </a: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8291210" y="3780091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ITAUM.JCL</a:t>
              </a: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7401609" y="3780091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ITAUM.LOAD</a:t>
              </a:r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7678524" y="2996753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ITAUM.IMS.LOAD</a:t>
              </a:r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8394633" y="2996753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ITAUM.CICS.LOAD</a:t>
              </a: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7403260" y="4563222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ITAUM.DBRM</a:t>
              </a:r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9109939" y="4569991"/>
              <a:ext cx="185727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DB2M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122" name="Flowchart: Magnetic Disk 121"/>
            <p:cNvSpPr/>
            <p:nvPr/>
          </p:nvSpPr>
          <p:spPr>
            <a:xfrm>
              <a:off x="9158622" y="4122923"/>
              <a:ext cx="385783" cy="350163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PDSE</a:t>
              </a:r>
            </a:p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ITAUM.*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123" name="Flowchart: Magnetic Disk 122"/>
            <p:cNvSpPr/>
            <p:nvPr/>
          </p:nvSpPr>
          <p:spPr>
            <a:xfrm>
              <a:off x="9652791" y="4122923"/>
              <a:ext cx="385783" cy="350163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VSAM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</a:p>
          </p:txBody>
        </p:sp>
        <p:sp>
          <p:nvSpPr>
            <p:cNvPr id="124" name="Flowchart: Magnetic Disk 123"/>
            <p:cNvSpPr/>
            <p:nvPr/>
          </p:nvSpPr>
          <p:spPr>
            <a:xfrm>
              <a:off x="10145122" y="4122923"/>
              <a:ext cx="385783" cy="350163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PS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</a:p>
          </p:txBody>
        </p:sp>
        <p:cxnSp>
          <p:nvCxnSpPr>
            <p:cNvPr id="125" name="Straight Arrow Connector 124"/>
            <p:cNvCxnSpPr>
              <a:stCxn id="115" idx="3"/>
              <a:endCxn id="117" idx="1"/>
            </p:cNvCxnSpPr>
            <p:nvPr/>
          </p:nvCxnSpPr>
          <p:spPr>
            <a:xfrm flipV="1">
              <a:off x="6953777" y="4025251"/>
              <a:ext cx="447832" cy="67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endCxn id="118" idx="1"/>
            </p:cNvCxnSpPr>
            <p:nvPr/>
          </p:nvCxnSpPr>
          <p:spPr>
            <a:xfrm>
              <a:off x="7177693" y="3238459"/>
              <a:ext cx="500831" cy="34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>
              <a:off x="7184820" y="4815152"/>
              <a:ext cx="2211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7180447" y="3238666"/>
              <a:ext cx="0" cy="1576486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20" idx="3"/>
              <a:endCxn id="121" idx="1"/>
            </p:cNvCxnSpPr>
            <p:nvPr/>
          </p:nvCxnSpPr>
          <p:spPr>
            <a:xfrm>
              <a:off x="8114941" y="4808382"/>
              <a:ext cx="994997" cy="67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116" idx="3"/>
            </p:cNvCxnSpPr>
            <p:nvPr/>
          </p:nvCxnSpPr>
          <p:spPr>
            <a:xfrm>
              <a:off x="9002891" y="4025251"/>
              <a:ext cx="1329614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endCxn id="124" idx="1"/>
            </p:cNvCxnSpPr>
            <p:nvPr/>
          </p:nvCxnSpPr>
          <p:spPr>
            <a:xfrm>
              <a:off x="10338013" y="4018483"/>
              <a:ext cx="0" cy="1044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9845682" y="4032021"/>
              <a:ext cx="5508" cy="1032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9351513" y="4025251"/>
              <a:ext cx="7347" cy="114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>
              <a:off x="10729311" y="3487282"/>
              <a:ext cx="5511" cy="10827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17" idx="3"/>
              <a:endCxn id="116" idx="1"/>
            </p:cNvCxnSpPr>
            <p:nvPr/>
          </p:nvCxnSpPr>
          <p:spPr>
            <a:xfrm>
              <a:off x="8113290" y="4025251"/>
              <a:ext cx="1779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14" idx="2"/>
            </p:cNvCxnSpPr>
            <p:nvPr/>
          </p:nvCxnSpPr>
          <p:spPr>
            <a:xfrm flipH="1">
              <a:off x="10038573" y="3487282"/>
              <a:ext cx="0" cy="5447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16" idx="2"/>
            </p:cNvCxnSpPr>
            <p:nvPr/>
          </p:nvCxnSpPr>
          <p:spPr>
            <a:xfrm>
              <a:off x="8647051" y="4270412"/>
              <a:ext cx="0" cy="413087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8647051" y="4682531"/>
              <a:ext cx="459264" cy="9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6" name="Group 165"/>
          <p:cNvGrpSpPr/>
          <p:nvPr/>
        </p:nvGrpSpPr>
        <p:grpSpPr>
          <a:xfrm>
            <a:off x="5170519" y="4872467"/>
            <a:ext cx="4110442" cy="1780750"/>
            <a:chOff x="6034680" y="2622902"/>
            <a:chExt cx="5776327" cy="2957295"/>
          </a:xfrm>
        </p:grpSpPr>
        <p:sp>
          <p:nvSpPr>
            <p:cNvPr id="167" name="Oval 166"/>
            <p:cNvSpPr/>
            <p:nvPr/>
          </p:nvSpPr>
          <p:spPr>
            <a:xfrm>
              <a:off x="6034680" y="2622902"/>
              <a:ext cx="5776327" cy="2957295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  <a:alpha val="75000"/>
                  </a:schemeClr>
                </a:gs>
                <a:gs pos="100000">
                  <a:schemeClr val="tx2">
                    <a:alpha val="0"/>
                    <a:lumMod val="100000"/>
                  </a:schemeClr>
                </a:gs>
                <a:gs pos="59000">
                  <a:schemeClr val="tx2">
                    <a:lumMod val="60000"/>
                    <a:lumOff val="40000"/>
                    <a:alpha val="67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400" b="1" dirty="0">
                <a:latin typeface="Consolas" panose="020B0609020204030204" pitchFamily="49" charset="0"/>
              </a:endParaRPr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9109938" y="2996960"/>
              <a:ext cx="185727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IMSM/CICM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6256921" y="3660388"/>
              <a:ext cx="696856" cy="743264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ITAUM.COBOL</a:t>
              </a: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8291210" y="3780091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ITAUM.JCL</a:t>
              </a: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7401609" y="3780091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ITAUM.LOAD</a:t>
              </a:r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7678524" y="2996753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ITAUM.IMS.LOAD</a:t>
              </a:r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8394633" y="2996753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ITAUM.CICS.LOAD</a:t>
              </a:r>
            </a:p>
          </p:txBody>
        </p:sp>
        <p:sp>
          <p:nvSpPr>
            <p:cNvPr id="174" name="Rounded Rectangle 173"/>
            <p:cNvSpPr/>
            <p:nvPr/>
          </p:nvSpPr>
          <p:spPr>
            <a:xfrm>
              <a:off x="7403260" y="4563222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ITAUM.DBRM</a:t>
              </a:r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9109939" y="4569991"/>
              <a:ext cx="185727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DB2M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176" name="Flowchart: Magnetic Disk 175"/>
            <p:cNvSpPr/>
            <p:nvPr/>
          </p:nvSpPr>
          <p:spPr>
            <a:xfrm>
              <a:off x="9158622" y="4122923"/>
              <a:ext cx="385783" cy="350163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PDSE</a:t>
              </a:r>
            </a:p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ITAUM.*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177" name="Flowchart: Magnetic Disk 176"/>
            <p:cNvSpPr/>
            <p:nvPr/>
          </p:nvSpPr>
          <p:spPr>
            <a:xfrm>
              <a:off x="9652791" y="4122923"/>
              <a:ext cx="385783" cy="350163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VSAM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</a:p>
          </p:txBody>
        </p:sp>
        <p:sp>
          <p:nvSpPr>
            <p:cNvPr id="178" name="Flowchart: Magnetic Disk 177"/>
            <p:cNvSpPr/>
            <p:nvPr/>
          </p:nvSpPr>
          <p:spPr>
            <a:xfrm>
              <a:off x="10145122" y="4122923"/>
              <a:ext cx="385783" cy="350163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PS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</a:p>
          </p:txBody>
        </p:sp>
        <p:cxnSp>
          <p:nvCxnSpPr>
            <p:cNvPr id="179" name="Straight Arrow Connector 178"/>
            <p:cNvCxnSpPr>
              <a:stCxn id="169" idx="3"/>
              <a:endCxn id="171" idx="1"/>
            </p:cNvCxnSpPr>
            <p:nvPr/>
          </p:nvCxnSpPr>
          <p:spPr>
            <a:xfrm flipV="1">
              <a:off x="6953777" y="4025251"/>
              <a:ext cx="447832" cy="67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>
              <a:endCxn id="172" idx="1"/>
            </p:cNvCxnSpPr>
            <p:nvPr/>
          </p:nvCxnSpPr>
          <p:spPr>
            <a:xfrm>
              <a:off x="7177693" y="3238459"/>
              <a:ext cx="500831" cy="34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7184820" y="4815152"/>
              <a:ext cx="2211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7180447" y="3238666"/>
              <a:ext cx="0" cy="1576486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>
              <a:stCxn id="174" idx="3"/>
              <a:endCxn id="175" idx="1"/>
            </p:cNvCxnSpPr>
            <p:nvPr/>
          </p:nvCxnSpPr>
          <p:spPr>
            <a:xfrm>
              <a:off x="8114941" y="4808382"/>
              <a:ext cx="994997" cy="67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>
              <a:stCxn id="170" idx="3"/>
            </p:cNvCxnSpPr>
            <p:nvPr/>
          </p:nvCxnSpPr>
          <p:spPr>
            <a:xfrm>
              <a:off x="9002891" y="4025251"/>
              <a:ext cx="1329614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78" idx="1"/>
            </p:cNvCxnSpPr>
            <p:nvPr/>
          </p:nvCxnSpPr>
          <p:spPr>
            <a:xfrm>
              <a:off x="10338013" y="4018483"/>
              <a:ext cx="0" cy="1044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>
            <a:xfrm>
              <a:off x="9845682" y="4032021"/>
              <a:ext cx="5508" cy="1032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9351513" y="4025251"/>
              <a:ext cx="7347" cy="114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>
              <a:off x="10729311" y="3487282"/>
              <a:ext cx="5511" cy="10827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>
              <a:stCxn id="171" idx="3"/>
              <a:endCxn id="170" idx="1"/>
            </p:cNvCxnSpPr>
            <p:nvPr/>
          </p:nvCxnSpPr>
          <p:spPr>
            <a:xfrm>
              <a:off x="8113290" y="4025251"/>
              <a:ext cx="1779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>
              <a:stCxn id="168" idx="2"/>
            </p:cNvCxnSpPr>
            <p:nvPr/>
          </p:nvCxnSpPr>
          <p:spPr>
            <a:xfrm flipH="1">
              <a:off x="10038573" y="3487282"/>
              <a:ext cx="0" cy="5447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>
              <a:stCxn id="170" idx="2"/>
            </p:cNvCxnSpPr>
            <p:nvPr/>
          </p:nvCxnSpPr>
          <p:spPr>
            <a:xfrm>
              <a:off x="8647051" y="4270412"/>
              <a:ext cx="0" cy="413087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>
              <a:off x="8647051" y="4682531"/>
              <a:ext cx="459264" cy="9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93" name="Right Arrow 192"/>
          <p:cNvSpPr/>
          <p:nvPr/>
        </p:nvSpPr>
        <p:spPr>
          <a:xfrm rot="19108474">
            <a:off x="5515297" y="3336203"/>
            <a:ext cx="609600" cy="293371"/>
          </a:xfrm>
          <a:prstGeom prst="rightArrow">
            <a:avLst/>
          </a:prstGeom>
          <a:solidFill>
            <a:schemeClr val="tx2"/>
          </a:solidFill>
          <a:ln w="12700" cap="rnd">
            <a:solidFill>
              <a:schemeClr val="bg1"/>
            </a:solidFill>
            <a:prstDash val="solid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Right Arrow 193"/>
          <p:cNvSpPr/>
          <p:nvPr/>
        </p:nvSpPr>
        <p:spPr>
          <a:xfrm rot="2529709">
            <a:off x="5548106" y="4467293"/>
            <a:ext cx="609600" cy="293371"/>
          </a:xfrm>
          <a:prstGeom prst="rightArrow">
            <a:avLst/>
          </a:prstGeom>
          <a:solidFill>
            <a:schemeClr val="tx2"/>
          </a:solidFill>
          <a:ln w="12700" cap="rnd">
            <a:solidFill>
              <a:schemeClr val="bg1"/>
            </a:solidFill>
            <a:prstDash val="solid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5" name="Group 194"/>
          <p:cNvGrpSpPr/>
          <p:nvPr/>
        </p:nvGrpSpPr>
        <p:grpSpPr>
          <a:xfrm>
            <a:off x="447228" y="4446085"/>
            <a:ext cx="727513" cy="616113"/>
            <a:chOff x="590182" y="4473971"/>
            <a:chExt cx="1440000" cy="1205319"/>
          </a:xfrm>
        </p:grpSpPr>
        <p:sp>
          <p:nvSpPr>
            <p:cNvPr id="196" name="Rounded Rectangle 195"/>
            <p:cNvSpPr/>
            <p:nvPr/>
          </p:nvSpPr>
          <p:spPr>
            <a:xfrm>
              <a:off x="590182" y="477929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ITAUM.COPY</a:t>
              </a:r>
            </a:p>
          </p:txBody>
        </p:sp>
        <p:cxnSp>
          <p:nvCxnSpPr>
            <p:cNvPr id="197" name="Straight Arrow Connector 196"/>
            <p:cNvCxnSpPr>
              <a:endCxn id="196" idx="0"/>
            </p:cNvCxnSpPr>
            <p:nvPr/>
          </p:nvCxnSpPr>
          <p:spPr>
            <a:xfrm flipH="1">
              <a:off x="1310182" y="4473971"/>
              <a:ext cx="2439" cy="30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98" name="Group 197"/>
          <p:cNvGrpSpPr/>
          <p:nvPr/>
        </p:nvGrpSpPr>
        <p:grpSpPr>
          <a:xfrm>
            <a:off x="5314453" y="2537297"/>
            <a:ext cx="540707" cy="339757"/>
            <a:chOff x="590182" y="4473971"/>
            <a:chExt cx="1440000" cy="1205319"/>
          </a:xfrm>
        </p:grpSpPr>
        <p:sp>
          <p:nvSpPr>
            <p:cNvPr id="199" name="Rounded Rectangle 198"/>
            <p:cNvSpPr/>
            <p:nvPr/>
          </p:nvSpPr>
          <p:spPr>
            <a:xfrm>
              <a:off x="590182" y="477929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ITAUM.COPY</a:t>
              </a:r>
            </a:p>
          </p:txBody>
        </p:sp>
        <p:cxnSp>
          <p:nvCxnSpPr>
            <p:cNvPr id="200" name="Straight Arrow Connector 199"/>
            <p:cNvCxnSpPr>
              <a:endCxn id="199" idx="0"/>
            </p:cNvCxnSpPr>
            <p:nvPr/>
          </p:nvCxnSpPr>
          <p:spPr>
            <a:xfrm flipH="1">
              <a:off x="1310182" y="4473971"/>
              <a:ext cx="2439" cy="30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01" name="Group 200"/>
          <p:cNvGrpSpPr/>
          <p:nvPr/>
        </p:nvGrpSpPr>
        <p:grpSpPr>
          <a:xfrm>
            <a:off x="7521031" y="4252832"/>
            <a:ext cx="540707" cy="339757"/>
            <a:chOff x="590182" y="4473971"/>
            <a:chExt cx="1440000" cy="1205319"/>
          </a:xfrm>
        </p:grpSpPr>
        <p:sp>
          <p:nvSpPr>
            <p:cNvPr id="202" name="Rounded Rectangle 201"/>
            <p:cNvSpPr/>
            <p:nvPr/>
          </p:nvSpPr>
          <p:spPr>
            <a:xfrm>
              <a:off x="590182" y="477929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ITAUM.COPY</a:t>
              </a:r>
            </a:p>
          </p:txBody>
        </p:sp>
        <p:cxnSp>
          <p:nvCxnSpPr>
            <p:cNvPr id="203" name="Straight Arrow Connector 202"/>
            <p:cNvCxnSpPr>
              <a:endCxn id="202" idx="0"/>
            </p:cNvCxnSpPr>
            <p:nvPr/>
          </p:nvCxnSpPr>
          <p:spPr>
            <a:xfrm flipH="1">
              <a:off x="1310182" y="4473971"/>
              <a:ext cx="2439" cy="30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04" name="Group 203"/>
          <p:cNvGrpSpPr/>
          <p:nvPr/>
        </p:nvGrpSpPr>
        <p:grpSpPr>
          <a:xfrm>
            <a:off x="5338571" y="5963395"/>
            <a:ext cx="540707" cy="339757"/>
            <a:chOff x="590182" y="4473971"/>
            <a:chExt cx="1440000" cy="1205319"/>
          </a:xfrm>
        </p:grpSpPr>
        <p:sp>
          <p:nvSpPr>
            <p:cNvPr id="205" name="Rounded Rectangle 204"/>
            <p:cNvSpPr/>
            <p:nvPr/>
          </p:nvSpPr>
          <p:spPr>
            <a:xfrm>
              <a:off x="590182" y="477929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ITAUM.COPY</a:t>
              </a:r>
            </a:p>
          </p:txBody>
        </p:sp>
        <p:cxnSp>
          <p:nvCxnSpPr>
            <p:cNvPr id="206" name="Straight Arrow Connector 205"/>
            <p:cNvCxnSpPr>
              <a:endCxn id="205" idx="0"/>
            </p:cNvCxnSpPr>
            <p:nvPr/>
          </p:nvCxnSpPr>
          <p:spPr>
            <a:xfrm flipH="1">
              <a:off x="1310182" y="4473971"/>
              <a:ext cx="2439" cy="30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79816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val 68"/>
          <p:cNvSpPr/>
          <p:nvPr/>
        </p:nvSpPr>
        <p:spPr>
          <a:xfrm>
            <a:off x="157942" y="1205345"/>
            <a:ext cx="11687694" cy="5428211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75000"/>
                </a:schemeClr>
              </a:gs>
              <a:gs pos="100000">
                <a:schemeClr val="accent1">
                  <a:alpha val="0"/>
                </a:schemeClr>
              </a:gs>
              <a:gs pos="59000">
                <a:schemeClr val="accent1">
                  <a:alpha val="67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baseline="-25000" dirty="0"/>
          </a:p>
        </p:txBody>
      </p:sp>
      <p:sp>
        <p:nvSpPr>
          <p:cNvPr id="70" name="Rounded Rectangle 69"/>
          <p:cNvSpPr/>
          <p:nvPr/>
        </p:nvSpPr>
        <p:spPr>
          <a:xfrm>
            <a:off x="6380352" y="1891941"/>
            <a:ext cx="3757961" cy="90000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IMSM/CICM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IM01 – ITAUM001	IM02 – ITAUM002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I#01 – ITAU#002	I#02 – ITAU#002</a:t>
            </a:r>
            <a:endParaRPr lang="en-GB" sz="1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607619" y="3109685"/>
            <a:ext cx="1410004" cy="1364286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ITAUM.COBOL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>
                <a:latin typeface="Consolas" panose="020B0609020204030204" pitchFamily="49" charset="0"/>
              </a:rPr>
              <a:t>ITAUM002</a:t>
            </a:r>
          </a:p>
          <a:p>
            <a:pPr algn="ctr"/>
            <a:r>
              <a:rPr lang="en-GB" sz="1000" dirty="0">
                <a:solidFill>
                  <a:srgbClr val="FF0000"/>
                </a:solidFill>
                <a:latin typeface="Consolas" panose="020B0609020204030204" pitchFamily="49" charset="0"/>
              </a:rPr>
              <a:t>ITAU#001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ITAU#002</a:t>
            </a:r>
            <a:endParaRPr lang="en-GB" sz="1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4723756" y="3329403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ITAUM.JCL</a:t>
            </a:r>
          </a:p>
          <a:p>
            <a:pPr algn="ctr"/>
            <a:r>
              <a:rPr lang="en-GB" sz="1000" dirty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>
                <a:latin typeface="Consolas" panose="020B0609020204030204" pitchFamily="49" charset="0"/>
              </a:rPr>
              <a:t>ITAUM002</a:t>
            </a:r>
          </a:p>
          <a:p>
            <a:pPr algn="ctr"/>
            <a:r>
              <a:rPr lang="en-GB" sz="1000" dirty="0">
                <a:solidFill>
                  <a:srgbClr val="FF0000"/>
                </a:solidFill>
                <a:latin typeface="Consolas" panose="020B0609020204030204" pitchFamily="49" charset="0"/>
              </a:rPr>
              <a:t>ITAU#001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ITAU#002</a:t>
            </a:r>
            <a:endParaRPr lang="en-GB" sz="1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2923756" y="3329403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ITAUM002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ITAU#001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ITAU#002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3484060" y="1891560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ITAUM.IMS.LOAD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ITAU#001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4933020" y="1891560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ITAUM.CICS.LOAD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ITAUM002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ITAU#002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2927097" y="4766865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ITAUM.DBRM</a:t>
            </a:r>
            <a:endParaRPr lang="en-GB" sz="1000" dirty="0" smtClean="0">
              <a:latin typeface="Consolas" panose="020B0609020204030204" pitchFamily="49" charset="0"/>
            </a:endParaRPr>
          </a:p>
          <a:p>
            <a:pPr algn="ctr"/>
            <a:r>
              <a:rPr lang="en-GB" sz="1000" dirty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>
                <a:latin typeface="Consolas" panose="020B0609020204030204" pitchFamily="49" charset="0"/>
              </a:rPr>
              <a:t>ITAUM002</a:t>
            </a:r>
          </a:p>
          <a:p>
            <a:pPr algn="ctr"/>
            <a:r>
              <a:rPr lang="en-GB" sz="1000" dirty="0">
                <a:solidFill>
                  <a:srgbClr val="FF0000"/>
                </a:solidFill>
                <a:latin typeface="Consolas" panose="020B0609020204030204" pitchFamily="49" charset="0"/>
              </a:rPr>
              <a:t>ITAU#001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ITAU#002</a:t>
            </a:r>
            <a:endParaRPr lang="en-GB" sz="1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380353" y="4779290"/>
            <a:ext cx="3757961" cy="90000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DB2M</a:t>
            </a:r>
            <a:endParaRPr lang="en-GB" dirty="0"/>
          </a:p>
        </p:txBody>
      </p:sp>
      <p:sp>
        <p:nvSpPr>
          <p:cNvPr id="81" name="Flowchart: Magnetic Disk 80"/>
          <p:cNvSpPr/>
          <p:nvPr/>
        </p:nvSpPr>
        <p:spPr>
          <a:xfrm>
            <a:off x="6478858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PDSE</a:t>
            </a:r>
          </a:p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ITAUM.*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2" name="Flowchart: Magnetic Disk 81"/>
          <p:cNvSpPr/>
          <p:nvPr/>
        </p:nvSpPr>
        <p:spPr>
          <a:xfrm>
            <a:off x="7478749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VSAM</a:t>
            </a:r>
          </a:p>
          <a:p>
            <a:pPr algn="ctr"/>
            <a:r>
              <a:rPr lang="en-GB" sz="1200" dirty="0">
                <a:latin typeface="Consolas" panose="020B0609020204030204" pitchFamily="49" charset="0"/>
              </a:rPr>
              <a:t>ITAUM.*</a:t>
            </a:r>
          </a:p>
        </p:txBody>
      </p:sp>
      <p:sp>
        <p:nvSpPr>
          <p:cNvPr id="83" name="Flowchart: Magnetic Disk 82"/>
          <p:cNvSpPr/>
          <p:nvPr/>
        </p:nvSpPr>
        <p:spPr>
          <a:xfrm>
            <a:off x="8474920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PS</a:t>
            </a:r>
          </a:p>
          <a:p>
            <a:pPr algn="ctr"/>
            <a:r>
              <a:rPr lang="en-GB" sz="1200" dirty="0">
                <a:latin typeface="Consolas" panose="020B0609020204030204" pitchFamily="49" charset="0"/>
              </a:rPr>
              <a:t>ITAUM.*</a:t>
            </a:r>
          </a:p>
        </p:txBody>
      </p:sp>
      <p:cxnSp>
        <p:nvCxnSpPr>
          <p:cNvPr id="84" name="Straight Arrow Connector 83"/>
          <p:cNvCxnSpPr>
            <a:stCxn id="71" idx="3"/>
            <a:endCxn id="75" idx="1"/>
          </p:cNvCxnSpPr>
          <p:nvPr/>
        </p:nvCxnSpPr>
        <p:spPr>
          <a:xfrm flipV="1">
            <a:off x="2017623" y="3779403"/>
            <a:ext cx="906133" cy="12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77" idx="1"/>
          </p:cNvCxnSpPr>
          <p:nvPr/>
        </p:nvCxnSpPr>
        <p:spPr>
          <a:xfrm>
            <a:off x="2470689" y="2335219"/>
            <a:ext cx="1013371" cy="6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85110" y="5229291"/>
            <a:ext cx="4474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476262" y="2335600"/>
            <a:ext cx="0" cy="2893691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9" idx="3"/>
            <a:endCxn id="80" idx="1"/>
          </p:cNvCxnSpPr>
          <p:nvPr/>
        </p:nvCxnSpPr>
        <p:spPr>
          <a:xfrm>
            <a:off x="4367097" y="5216865"/>
            <a:ext cx="2013256" cy="12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4" idx="3"/>
          </p:cNvCxnSpPr>
          <p:nvPr/>
        </p:nvCxnSpPr>
        <p:spPr>
          <a:xfrm>
            <a:off x="6163756" y="3779403"/>
            <a:ext cx="2690312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83" idx="1"/>
          </p:cNvCxnSpPr>
          <p:nvPr/>
        </p:nvCxnSpPr>
        <p:spPr>
          <a:xfrm>
            <a:off x="8865213" y="3766979"/>
            <a:ext cx="0" cy="191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869041" y="3791828"/>
            <a:ext cx="11145" cy="189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869150" y="3779403"/>
            <a:ext cx="14865" cy="210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9656956" y="2791942"/>
            <a:ext cx="11151" cy="1987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5" idx="3"/>
            <a:endCxn id="74" idx="1"/>
          </p:cNvCxnSpPr>
          <p:nvPr/>
        </p:nvCxnSpPr>
        <p:spPr>
          <a:xfrm>
            <a:off x="4363756" y="3779403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8342460" y="2791942"/>
            <a:ext cx="1" cy="999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74" idx="2"/>
          </p:cNvCxnSpPr>
          <p:nvPr/>
        </p:nvCxnSpPr>
        <p:spPr>
          <a:xfrm>
            <a:off x="5443756" y="4229403"/>
            <a:ext cx="0" cy="758234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5443756" y="4985861"/>
            <a:ext cx="929264" cy="1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</a:t>
            </a:r>
            <a:r>
              <a:rPr lang="en-US" dirty="0" smtClean="0"/>
              <a:t>ITAU </a:t>
            </a:r>
            <a:r>
              <a:rPr lang="en-US" dirty="0"/>
              <a:t>Application Cloning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/>
          <a:lstStyle/>
          <a:p>
            <a:r>
              <a:rPr lang="en-US" dirty="0"/>
              <a:t>Clone Whole </a:t>
            </a:r>
            <a:r>
              <a:rPr lang="en-US" dirty="0" smtClean="0"/>
              <a:t>Application Same LPAR – </a:t>
            </a:r>
            <a:r>
              <a:rPr lang="en-US" dirty="0" smtClean="0">
                <a:solidFill>
                  <a:srgbClr val="FF0000"/>
                </a:solidFill>
              </a:rPr>
              <a:t>Shared</a:t>
            </a:r>
            <a:r>
              <a:rPr lang="en-US" dirty="0" smtClean="0"/>
              <a:t> IMS/CICS + DB2 </a:t>
            </a:r>
            <a:r>
              <a:rPr lang="en-US" dirty="0" smtClean="0">
                <a:solidFill>
                  <a:srgbClr val="FF0000"/>
                </a:solidFill>
              </a:rPr>
              <a:t>&amp;</a:t>
            </a:r>
            <a:r>
              <a:rPr lang="en-US" dirty="0" smtClean="0"/>
              <a:t> Shared Libraries</a:t>
            </a:r>
            <a:endParaRPr lang="en-US" dirty="0"/>
          </a:p>
        </p:txBody>
      </p:sp>
      <p:sp>
        <p:nvSpPr>
          <p:cNvPr id="2" name="Flowchart: Multidocument 1"/>
          <p:cNvSpPr/>
          <p:nvPr/>
        </p:nvSpPr>
        <p:spPr>
          <a:xfrm>
            <a:off x="6575366" y="4958569"/>
            <a:ext cx="1255223" cy="602646"/>
          </a:xfrm>
          <a:prstGeom prst="flowChartMultidocument">
            <a:avLst/>
          </a:prstGeom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34" name="Flowchart: Multidocument 33"/>
          <p:cNvSpPr/>
          <p:nvPr/>
        </p:nvSpPr>
        <p:spPr>
          <a:xfrm>
            <a:off x="8767185" y="4915542"/>
            <a:ext cx="1255223" cy="602646"/>
          </a:xfrm>
          <a:prstGeom prst="flowChartMultidocumen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</a:t>
            </a:r>
            <a:endParaRPr lang="en-GB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Flowchart: Magnetic Disk 34"/>
          <p:cNvSpPr/>
          <p:nvPr/>
        </p:nvSpPr>
        <p:spPr>
          <a:xfrm>
            <a:off x="6478858" y="2954352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PDSE</a:t>
            </a:r>
          </a:p>
          <a:p>
            <a:pPr algn="ctr"/>
            <a:r>
              <a:rPr lang="en-GB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ITAU#.*</a:t>
            </a:r>
            <a:endParaRPr lang="en-GB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Flowchart: Magnetic Disk 35"/>
          <p:cNvSpPr/>
          <p:nvPr/>
        </p:nvSpPr>
        <p:spPr>
          <a:xfrm>
            <a:off x="7478749" y="2954352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VSAM</a:t>
            </a:r>
          </a:p>
          <a:p>
            <a:pPr algn="ctr"/>
            <a:r>
              <a:rPr lang="en-GB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ITAU#.*</a:t>
            </a:r>
            <a:endParaRPr lang="en-GB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Flowchart: Magnetic Disk 36"/>
          <p:cNvSpPr/>
          <p:nvPr/>
        </p:nvSpPr>
        <p:spPr>
          <a:xfrm>
            <a:off x="8474920" y="2954352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PS</a:t>
            </a:r>
          </a:p>
          <a:p>
            <a:pPr algn="ctr"/>
            <a:r>
              <a:rPr lang="en-GB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ITAU#.*</a:t>
            </a:r>
            <a:endParaRPr lang="en-GB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>
            <a:endCxn id="35" idx="3"/>
          </p:cNvCxnSpPr>
          <p:nvPr/>
        </p:nvCxnSpPr>
        <p:spPr>
          <a:xfrm flipH="1" flipV="1">
            <a:off x="6869151" y="3597088"/>
            <a:ext cx="7738" cy="177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7869041" y="3581627"/>
            <a:ext cx="7738" cy="177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8853727" y="3576684"/>
            <a:ext cx="7738" cy="177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590182" y="4473971"/>
            <a:ext cx="1440000" cy="1205319"/>
            <a:chOff x="590182" y="4473971"/>
            <a:chExt cx="1440000" cy="1205319"/>
          </a:xfrm>
        </p:grpSpPr>
        <p:sp>
          <p:nvSpPr>
            <p:cNvPr id="45" name="Rounded Rectangle 44"/>
            <p:cNvSpPr/>
            <p:nvPr/>
          </p:nvSpPr>
          <p:spPr>
            <a:xfrm>
              <a:off x="590182" y="477929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ITAUM.COPY</a:t>
              </a:r>
            </a:p>
            <a:p>
              <a:pPr algn="ctr"/>
              <a:r>
                <a:rPr lang="en-GB" sz="1000" dirty="0" smtClean="0">
                  <a:latin typeface="Consolas" panose="020B0609020204030204" pitchFamily="49" charset="0"/>
                </a:rPr>
                <a:t>ITAUM001</a:t>
              </a:r>
            </a:p>
            <a:p>
              <a:pPr algn="ctr"/>
              <a:r>
                <a:rPr lang="en-GB" sz="1000" dirty="0" smtClean="0">
                  <a:latin typeface="Consolas" panose="020B0609020204030204" pitchFamily="49" charset="0"/>
                </a:rPr>
                <a:t>ITAUM002</a:t>
              </a:r>
            </a:p>
            <a:p>
              <a:pPr algn="ctr"/>
              <a:r>
                <a:rPr lang="en-GB" sz="100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ITAU#001</a:t>
              </a:r>
            </a:p>
            <a:p>
              <a:pPr algn="ctr"/>
              <a:r>
                <a:rPr lang="en-GB" sz="100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ITAU#002</a:t>
              </a:r>
            </a:p>
          </p:txBody>
        </p:sp>
        <p:cxnSp>
          <p:nvCxnSpPr>
            <p:cNvPr id="46" name="Straight Arrow Connector 45"/>
            <p:cNvCxnSpPr>
              <a:endCxn id="45" idx="0"/>
            </p:cNvCxnSpPr>
            <p:nvPr/>
          </p:nvCxnSpPr>
          <p:spPr>
            <a:xfrm flipH="1">
              <a:off x="1310182" y="4473971"/>
              <a:ext cx="2439" cy="30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55423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</a:t>
            </a:r>
            <a:r>
              <a:rPr lang="en-US" dirty="0" smtClean="0"/>
              <a:t>ITAU </a:t>
            </a:r>
            <a:r>
              <a:rPr lang="en-US" dirty="0"/>
              <a:t>Application Cloning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060383"/>
              </p:ext>
            </p:extLst>
          </p:nvPr>
        </p:nvGraphicFramePr>
        <p:xfrm>
          <a:off x="521067" y="1151872"/>
          <a:ext cx="7136373" cy="5327035"/>
        </p:xfrm>
        <a:graphic>
          <a:graphicData uri="http://schemas.openxmlformats.org/drawingml/2006/table">
            <a:tbl>
              <a:tblPr firstRow="1" bandRow="1">
                <a:tableStyleId>{28B8A746-B920-412C-AE1B-312E8C66682B}</a:tableStyleId>
              </a:tblPr>
              <a:tblGrid>
                <a:gridCol w="2064470">
                  <a:extLst>
                    <a:ext uri="{9D8B030D-6E8A-4147-A177-3AD203B41FA5}">
                      <a16:colId xmlns:a16="http://schemas.microsoft.com/office/drawing/2014/main" val="1181948483"/>
                    </a:ext>
                  </a:extLst>
                </a:gridCol>
                <a:gridCol w="1922137">
                  <a:extLst>
                    <a:ext uri="{9D8B030D-6E8A-4147-A177-3AD203B41FA5}">
                      <a16:colId xmlns:a16="http://schemas.microsoft.com/office/drawing/2014/main" val="3872032850"/>
                    </a:ext>
                  </a:extLst>
                </a:gridCol>
                <a:gridCol w="3149766">
                  <a:extLst>
                    <a:ext uri="{9D8B030D-6E8A-4147-A177-3AD203B41FA5}">
                      <a16:colId xmlns:a16="http://schemas.microsoft.com/office/drawing/2014/main" val="978990593"/>
                    </a:ext>
                  </a:extLst>
                </a:gridCol>
              </a:tblGrid>
              <a:tr h="335132">
                <a:tc>
                  <a:txBody>
                    <a:bodyPr/>
                    <a:lstStyle/>
                    <a:p>
                      <a:r>
                        <a:rPr lang="en-GB" dirty="0" smtClean="0"/>
                        <a:t>ITAUM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ITAU1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Action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957772"/>
                  </a:ext>
                </a:extLst>
              </a:tr>
              <a:tr h="815113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ITAUM.COBOL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Same library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Copy &amp; Rename Source Programs</a:t>
                      </a:r>
                    </a:p>
                    <a:p>
                      <a:r>
                        <a:rPr lang="en-GB" sz="1200" dirty="0" smtClean="0"/>
                        <a:t>from</a:t>
                      </a:r>
                      <a:r>
                        <a:rPr lang="en-GB" sz="1200" baseline="0" dirty="0" smtClean="0"/>
                        <a:t> ITAUM* to ITAU#</a:t>
                      </a:r>
                    </a:p>
                    <a:p>
                      <a:r>
                        <a:rPr lang="en-GB" sz="1200" baseline="0" dirty="0" smtClean="0"/>
                        <a:t>Attention with calls to subprograms: static or dynamic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627751"/>
                  </a:ext>
                </a:extLst>
              </a:tr>
              <a:tr h="33513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ITAUM.COPY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Same</a:t>
                      </a:r>
                      <a:r>
                        <a:rPr lang="en-GB" sz="1200" baseline="0" dirty="0" smtClean="0"/>
                        <a:t> library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Copy &amp; Rename Copybooks. Update</a:t>
                      </a:r>
                      <a:r>
                        <a:rPr lang="en-GB" sz="1200" baseline="0" dirty="0" smtClean="0"/>
                        <a:t> programs with modified copybook names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170034"/>
                  </a:ext>
                </a:extLst>
              </a:tr>
              <a:tr h="33513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Same</a:t>
                      </a:r>
                      <a:r>
                        <a:rPr lang="en-GB" sz="1200" baseline="0" dirty="0" smtClean="0"/>
                        <a:t> library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Compile all ITAU# programs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27652"/>
                  </a:ext>
                </a:extLst>
              </a:tr>
              <a:tr h="446997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ITAUM.IMS.LOAD</a:t>
                      </a:r>
                    </a:p>
                    <a:p>
                      <a:r>
                        <a:rPr lang="en-GB" sz="1200" dirty="0" smtClean="0"/>
                        <a:t>ITAUM.CICS.LOAD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Same</a:t>
                      </a:r>
                      <a:r>
                        <a:rPr lang="en-GB" sz="1200" baseline="0" dirty="0" smtClean="0"/>
                        <a:t> libraries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Compile all ITAU# programs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99346"/>
                  </a:ext>
                </a:extLst>
              </a:tr>
              <a:tr h="999171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ITAUM.JCL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Same</a:t>
                      </a:r>
                      <a:r>
                        <a:rPr lang="en-GB" sz="1200" baseline="0" dirty="0" smtClean="0"/>
                        <a:t> libraries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aseline="0" dirty="0" smtClean="0"/>
                        <a:t>Copy &amp; rename JCLs. Change destination libraries from ITAUM.* to ITAU#.</a:t>
                      </a:r>
                    </a:p>
                    <a:p>
                      <a:r>
                        <a:rPr lang="en-GB" sz="1200" baseline="0" dirty="0" smtClean="0"/>
                        <a:t>Point to DB2# instead DB2M</a:t>
                      </a:r>
                    </a:p>
                    <a:p>
                      <a:r>
                        <a:rPr lang="en-GB" sz="1200" baseline="0" dirty="0" smtClean="0"/>
                        <a:t>Modify names of programs.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554043"/>
                  </a:ext>
                </a:extLst>
              </a:tr>
              <a:tr h="33513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ITAUM.DBRM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Same</a:t>
                      </a:r>
                      <a:r>
                        <a:rPr lang="en-GB" sz="1200" baseline="0" dirty="0" smtClean="0"/>
                        <a:t> libraries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Generated</a:t>
                      </a:r>
                      <a:r>
                        <a:rPr lang="en-GB" sz="1200" baseline="0" dirty="0" smtClean="0"/>
                        <a:t> when compiled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398997"/>
                  </a:ext>
                </a:extLst>
              </a:tr>
              <a:tr h="446997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ITAUM.*</a:t>
                      </a:r>
                    </a:p>
                    <a:p>
                      <a:r>
                        <a:rPr lang="en-GB" sz="1200" dirty="0" smtClean="0"/>
                        <a:t>PDSE / VSAM / PS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ITAU#.*</a:t>
                      </a:r>
                    </a:p>
                    <a:p>
                      <a:r>
                        <a:rPr lang="en-GB" sz="1200" dirty="0" smtClean="0"/>
                        <a:t>PDSE</a:t>
                      </a:r>
                      <a:r>
                        <a:rPr lang="en-GB" sz="1200" baseline="0" dirty="0" smtClean="0"/>
                        <a:t> / </a:t>
                      </a:r>
                      <a:r>
                        <a:rPr lang="en-GB" sz="1200" dirty="0" smtClean="0"/>
                        <a:t>VSAM / PS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Copy/Repro &amp; Rename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371598"/>
                  </a:ext>
                </a:extLst>
              </a:tr>
              <a:tr h="446997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DB2M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DB2#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new DB2 Tables;</a:t>
                      </a:r>
                      <a:r>
                        <a:rPr lang="en-GB" sz="1200" baseline="0" dirty="0" smtClean="0"/>
                        <a:t> Export Import Tables; Rebind to DB2#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357078"/>
                  </a:ext>
                </a:extLst>
              </a:tr>
              <a:tr h="631055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IMSM/CICM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Same Subsystems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Define &amp;</a:t>
                      </a:r>
                      <a:r>
                        <a:rPr lang="en-GB" sz="1200" baseline="0" dirty="0" smtClean="0"/>
                        <a:t> Install Transactions &amp; RCT entries for DB21</a:t>
                      </a:r>
                      <a:endParaRPr lang="en-GB" sz="1200" dirty="0" smtClean="0"/>
                    </a:p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133988"/>
                  </a:ext>
                </a:extLst>
              </a:tr>
            </a:tbl>
          </a:graphicData>
        </a:graphic>
      </p:graphicFrame>
      <p:sp>
        <p:nvSpPr>
          <p:cNvPr id="11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06611" y="551313"/>
            <a:ext cx="3543854" cy="7255320"/>
          </a:xfrm>
        </p:spPr>
        <p:txBody>
          <a:bodyPr/>
          <a:lstStyle/>
          <a:p>
            <a:r>
              <a:rPr lang="en-US" sz="2000" dirty="0" smtClean="0"/>
              <a:t>Pros</a:t>
            </a:r>
            <a:endParaRPr lang="en-US" sz="2000" dirty="0"/>
          </a:p>
          <a:p>
            <a:pPr lvl="1"/>
            <a:r>
              <a:rPr lang="en-US" sz="1800" dirty="0" smtClean="0"/>
              <a:t>No need for creation infrastructure (share same subsystems)</a:t>
            </a:r>
          </a:p>
          <a:p>
            <a:pPr lvl="1"/>
            <a:r>
              <a:rPr lang="en-US" sz="1800" dirty="0" smtClean="0"/>
              <a:t>No changes at all in IMS/CICS infrastructure</a:t>
            </a:r>
          </a:p>
          <a:p>
            <a:pPr lvl="1"/>
            <a:r>
              <a:rPr lang="en-US" sz="1800" dirty="0" smtClean="0"/>
              <a:t>Customize Compilation &amp;  Deployment process to target ITAU# data sets and BIND with DB2#</a:t>
            </a:r>
          </a:p>
          <a:p>
            <a:r>
              <a:rPr lang="en-US" sz="2000" dirty="0" smtClean="0"/>
              <a:t>Cons</a:t>
            </a:r>
          </a:p>
          <a:p>
            <a:pPr lvl="1"/>
            <a:r>
              <a:rPr lang="en-US" sz="1800" dirty="0" smtClean="0"/>
              <a:t>Difficult when deploying to </a:t>
            </a:r>
            <a:r>
              <a:rPr lang="en-US" sz="1800" dirty="0"/>
              <a:t>Production (rename of programs &amp; recompile)</a:t>
            </a:r>
          </a:p>
          <a:p>
            <a:pPr lvl="1"/>
            <a:r>
              <a:rPr lang="en-US" sz="1800" dirty="0"/>
              <a:t>Extra work for developers: Need to manage different names for programs, transaction, tables, JCLs… than the Master application</a:t>
            </a:r>
          </a:p>
          <a:p>
            <a:pPr lvl="1"/>
            <a:r>
              <a:rPr lang="en-US" sz="1800" dirty="0"/>
              <a:t>Changes may be required for static calls in Programs</a:t>
            </a:r>
          </a:p>
          <a:p>
            <a:pPr lvl="2"/>
            <a:endParaRPr lang="en-US" dirty="0" smtClean="0"/>
          </a:p>
          <a:p>
            <a:pPr marL="62865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2867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</a:t>
            </a:r>
            <a:r>
              <a:rPr lang="en-US" dirty="0" smtClean="0"/>
              <a:t>ITAU </a:t>
            </a:r>
            <a:r>
              <a:rPr lang="en-US" dirty="0"/>
              <a:t>Application Cloning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3" y="1005840"/>
            <a:ext cx="11778997" cy="664797"/>
          </a:xfrm>
        </p:spPr>
        <p:txBody>
          <a:bodyPr/>
          <a:lstStyle/>
          <a:p>
            <a:r>
              <a:rPr lang="en-US" dirty="0"/>
              <a:t>Clone Whole </a:t>
            </a:r>
            <a:r>
              <a:rPr lang="en-US" dirty="0" smtClean="0"/>
              <a:t>Application Same LPAR– </a:t>
            </a:r>
            <a:r>
              <a:rPr lang="en-US" dirty="0" smtClean="0">
                <a:solidFill>
                  <a:srgbClr val="FF0000"/>
                </a:solidFill>
              </a:rPr>
              <a:t>Shared</a:t>
            </a:r>
            <a:r>
              <a:rPr lang="en-US" dirty="0" smtClean="0"/>
              <a:t> IMS/CICS + DB2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Shared Libraries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157942" y="1205345"/>
            <a:ext cx="11687694" cy="5428211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75000"/>
                </a:schemeClr>
              </a:gs>
              <a:gs pos="100000">
                <a:schemeClr val="accent1">
                  <a:alpha val="0"/>
                </a:schemeClr>
              </a:gs>
              <a:gs pos="59000">
                <a:schemeClr val="accent1">
                  <a:alpha val="67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baseline="-25000" dirty="0"/>
          </a:p>
        </p:txBody>
      </p:sp>
      <p:sp>
        <p:nvSpPr>
          <p:cNvPr id="70" name="Rounded Rectangle 69"/>
          <p:cNvSpPr/>
          <p:nvPr/>
        </p:nvSpPr>
        <p:spPr>
          <a:xfrm>
            <a:off x="6380352" y="1891941"/>
            <a:ext cx="3757961" cy="90000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IMSM/CICM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IM01 – ITAUM001	IM02 – ITAUM002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I101 – ITAU1002	I102 – ITAU1002</a:t>
            </a:r>
          </a:p>
          <a:p>
            <a:pPr algn="ctr"/>
            <a:r>
              <a:rPr lang="en-GB" sz="1000" dirty="0" smtClean="0">
                <a:solidFill>
                  <a:srgbClr val="009999"/>
                </a:solidFill>
                <a:latin typeface="Consolas" panose="020B0609020204030204" pitchFamily="49" charset="0"/>
              </a:rPr>
              <a:t>I201 – ITAU2001	I202 – ITAU2002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4723756" y="3576683"/>
            <a:ext cx="1440000" cy="404733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ITAUM.JCL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2923756" y="3576683"/>
            <a:ext cx="1440000" cy="423109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3484060" y="2123362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ITAUM.IMS.LOAD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4933020" y="2123362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ITAUM.CICS.LOAD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ITAUM002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2927097" y="4987637"/>
            <a:ext cx="1440000" cy="43226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ITAUM.DBRM</a:t>
            </a:r>
            <a:endParaRPr lang="en-GB" sz="1000" dirty="0" smtClean="0">
              <a:latin typeface="Consolas" panose="020B0609020204030204" pitchFamily="49" charset="0"/>
            </a:endParaRP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  <a:endParaRPr lang="en-GB" sz="1000" dirty="0">
              <a:latin typeface="Consolas" panose="020B0609020204030204" pitchFamily="49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380353" y="4779290"/>
            <a:ext cx="3757961" cy="1620557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DB2M</a:t>
            </a:r>
            <a:endParaRPr lang="en-GB" dirty="0"/>
          </a:p>
        </p:txBody>
      </p:sp>
      <p:sp>
        <p:nvSpPr>
          <p:cNvPr id="81" name="Flowchart: Magnetic Disk 80"/>
          <p:cNvSpPr/>
          <p:nvPr/>
        </p:nvSpPr>
        <p:spPr>
          <a:xfrm>
            <a:off x="6495484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PDSE</a:t>
            </a:r>
          </a:p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ITAUM.*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2" name="Flowchart: Magnetic Disk 81"/>
          <p:cNvSpPr/>
          <p:nvPr/>
        </p:nvSpPr>
        <p:spPr>
          <a:xfrm>
            <a:off x="7495375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VSAM</a:t>
            </a:r>
          </a:p>
          <a:p>
            <a:pPr algn="ctr"/>
            <a:r>
              <a:rPr lang="en-GB" sz="1200" dirty="0">
                <a:latin typeface="Consolas" panose="020B0609020204030204" pitchFamily="49" charset="0"/>
              </a:rPr>
              <a:t>ITAUM.*</a:t>
            </a:r>
          </a:p>
        </p:txBody>
      </p:sp>
      <p:sp>
        <p:nvSpPr>
          <p:cNvPr id="83" name="Flowchart: Magnetic Disk 82"/>
          <p:cNvSpPr/>
          <p:nvPr/>
        </p:nvSpPr>
        <p:spPr>
          <a:xfrm>
            <a:off x="8491546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PS</a:t>
            </a:r>
          </a:p>
          <a:p>
            <a:pPr algn="ctr"/>
            <a:r>
              <a:rPr lang="en-GB" sz="1200" dirty="0">
                <a:latin typeface="Consolas" panose="020B0609020204030204" pitchFamily="49" charset="0"/>
              </a:rPr>
              <a:t>ITAUM.*</a:t>
            </a:r>
          </a:p>
        </p:txBody>
      </p:sp>
      <p:cxnSp>
        <p:nvCxnSpPr>
          <p:cNvPr id="84" name="Straight Arrow Connector 83"/>
          <p:cNvCxnSpPr>
            <a:stCxn id="71" idx="3"/>
            <a:endCxn id="75" idx="1"/>
          </p:cNvCxnSpPr>
          <p:nvPr/>
        </p:nvCxnSpPr>
        <p:spPr>
          <a:xfrm flipV="1">
            <a:off x="2017623" y="3779403"/>
            <a:ext cx="906133" cy="12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77" idx="1"/>
          </p:cNvCxnSpPr>
          <p:nvPr/>
        </p:nvCxnSpPr>
        <p:spPr>
          <a:xfrm>
            <a:off x="2470689" y="2335219"/>
            <a:ext cx="1013371" cy="6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85110" y="5229291"/>
            <a:ext cx="4474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476262" y="2335600"/>
            <a:ext cx="0" cy="2893691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9" idx="3"/>
            <a:endCxn id="80" idx="1"/>
          </p:cNvCxnSpPr>
          <p:nvPr/>
        </p:nvCxnSpPr>
        <p:spPr>
          <a:xfrm>
            <a:off x="4367097" y="5216865"/>
            <a:ext cx="2013256" cy="12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180382" y="3779403"/>
            <a:ext cx="2690312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83" idx="1"/>
          </p:cNvCxnSpPr>
          <p:nvPr/>
        </p:nvCxnSpPr>
        <p:spPr>
          <a:xfrm>
            <a:off x="8881839" y="3766979"/>
            <a:ext cx="0" cy="191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885667" y="3791828"/>
            <a:ext cx="11145" cy="189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885776" y="3779403"/>
            <a:ext cx="14865" cy="210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9656956" y="2791942"/>
            <a:ext cx="11151" cy="1987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5" idx="3"/>
            <a:endCxn id="74" idx="1"/>
          </p:cNvCxnSpPr>
          <p:nvPr/>
        </p:nvCxnSpPr>
        <p:spPr>
          <a:xfrm>
            <a:off x="4363756" y="3779403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8342460" y="2791942"/>
            <a:ext cx="1" cy="999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74" idx="2"/>
          </p:cNvCxnSpPr>
          <p:nvPr/>
        </p:nvCxnSpPr>
        <p:spPr>
          <a:xfrm>
            <a:off x="5443756" y="3981416"/>
            <a:ext cx="0" cy="1006221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5443756" y="4985861"/>
            <a:ext cx="929264" cy="1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607619" y="3576684"/>
            <a:ext cx="1410004" cy="412852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ITAUM.COBOL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</p:txBody>
      </p:sp>
      <p:sp>
        <p:nvSpPr>
          <p:cNvPr id="2" name="Flowchart: Multidocument 1"/>
          <p:cNvSpPr/>
          <p:nvPr/>
        </p:nvSpPr>
        <p:spPr>
          <a:xfrm>
            <a:off x="6575366" y="4958569"/>
            <a:ext cx="1255223" cy="602646"/>
          </a:xfrm>
          <a:prstGeom prst="flowChartMultidocument">
            <a:avLst/>
          </a:prstGeom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34" name="Flowchart: Multidocument 33"/>
          <p:cNvSpPr/>
          <p:nvPr/>
        </p:nvSpPr>
        <p:spPr>
          <a:xfrm>
            <a:off x="8767185" y="4915542"/>
            <a:ext cx="1255223" cy="602646"/>
          </a:xfrm>
          <a:prstGeom prst="flowChartMultidocumen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</a:t>
            </a:r>
            <a:endParaRPr lang="en-GB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Flowchart: Magnetic Disk 34"/>
          <p:cNvSpPr/>
          <p:nvPr/>
        </p:nvSpPr>
        <p:spPr>
          <a:xfrm>
            <a:off x="6478858" y="2954352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PDSE</a:t>
            </a:r>
          </a:p>
          <a:p>
            <a:pPr algn="ctr"/>
            <a:r>
              <a:rPr lang="en-GB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ITAU1.*</a:t>
            </a:r>
            <a:endParaRPr lang="en-GB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Flowchart: Magnetic Disk 35"/>
          <p:cNvSpPr/>
          <p:nvPr/>
        </p:nvSpPr>
        <p:spPr>
          <a:xfrm>
            <a:off x="7478749" y="2954352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VSAM</a:t>
            </a:r>
          </a:p>
          <a:p>
            <a:pPr algn="ctr"/>
            <a:r>
              <a:rPr lang="en-GB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ITAU1.*</a:t>
            </a:r>
            <a:endParaRPr lang="en-GB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Flowchart: Magnetic Disk 36"/>
          <p:cNvSpPr/>
          <p:nvPr/>
        </p:nvSpPr>
        <p:spPr>
          <a:xfrm>
            <a:off x="8474920" y="2954352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PS</a:t>
            </a:r>
          </a:p>
          <a:p>
            <a:pPr algn="ctr"/>
            <a:r>
              <a:rPr lang="en-GB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ITAU1.*</a:t>
            </a:r>
            <a:endParaRPr lang="en-GB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>
            <a:endCxn id="35" idx="3"/>
          </p:cNvCxnSpPr>
          <p:nvPr/>
        </p:nvCxnSpPr>
        <p:spPr>
          <a:xfrm flipH="1" flipV="1">
            <a:off x="6869151" y="3597088"/>
            <a:ext cx="7738" cy="177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7869041" y="3581627"/>
            <a:ext cx="7738" cy="177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8853727" y="3576684"/>
            <a:ext cx="7738" cy="177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601036" y="3148084"/>
            <a:ext cx="1410004" cy="412852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ITAU1.COBOL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ITAU1001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616159" y="4002881"/>
            <a:ext cx="1410004" cy="412852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ITAU2.COBOL</a:t>
            </a:r>
          </a:p>
          <a:p>
            <a:pPr algn="ctr"/>
            <a:r>
              <a:rPr lang="en-GB" sz="1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ITAU2001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475100" y="1634783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ITAU1.IMS.LOAD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ITAU1001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4924060" y="1634783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ITAU1.CICS.LOAD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ITAU1002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3484655" y="2602744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ITAU2.IMS.LOAD</a:t>
            </a:r>
          </a:p>
          <a:p>
            <a:pPr algn="ctr"/>
            <a:r>
              <a:rPr lang="en-GB" sz="1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ITAU2001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4933615" y="2602744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ITAU2.CICS.LOAD</a:t>
            </a:r>
          </a:p>
          <a:p>
            <a:pPr algn="ctr"/>
            <a:r>
              <a:rPr lang="en-GB" sz="1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ITAU2002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2912610" y="3147116"/>
            <a:ext cx="1440000" cy="423109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ITAU1.LOAD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ITAU1001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2934902" y="4002881"/>
            <a:ext cx="1440000" cy="423109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ITAU2.LOAD</a:t>
            </a:r>
          </a:p>
          <a:p>
            <a:pPr algn="ctr"/>
            <a:r>
              <a:rPr lang="en-GB" sz="1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ITAU2001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4715627" y="3155529"/>
            <a:ext cx="1440000" cy="404733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ITAU1.JCL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ITAU1001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4715627" y="3989536"/>
            <a:ext cx="1440000" cy="404733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ITAU2.JCL</a:t>
            </a:r>
          </a:p>
          <a:p>
            <a:pPr algn="ctr"/>
            <a:r>
              <a:rPr lang="en-GB" sz="1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ITAU2001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2919692" y="4541423"/>
            <a:ext cx="1440000" cy="432261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ITAU1.DBRM</a:t>
            </a:r>
            <a:endParaRPr lang="en-GB" sz="1000" dirty="0" smtClean="0">
              <a:latin typeface="Consolas" panose="020B0609020204030204" pitchFamily="49" charset="0"/>
            </a:endParaRP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ITAU1001</a:t>
            </a:r>
            <a:endParaRPr lang="en-GB" sz="1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937122" y="5429997"/>
            <a:ext cx="1440000" cy="432261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ITAU2.DBRM</a:t>
            </a:r>
            <a:endParaRPr lang="en-GB" sz="1000" dirty="0" smtClean="0">
              <a:latin typeface="Consolas" panose="020B0609020204030204" pitchFamily="49" charset="0"/>
            </a:endParaRPr>
          </a:p>
          <a:p>
            <a:pPr algn="ctr"/>
            <a:r>
              <a:rPr lang="en-GB" sz="1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ITAU2001</a:t>
            </a:r>
            <a:endParaRPr lang="en-GB" sz="10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Flowchart: Multidocument 59"/>
          <p:cNvSpPr/>
          <p:nvPr/>
        </p:nvSpPr>
        <p:spPr>
          <a:xfrm>
            <a:off x="8767185" y="5630347"/>
            <a:ext cx="1255223" cy="602646"/>
          </a:xfrm>
          <a:prstGeom prst="flowChartMultidocumen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</a:t>
            </a:r>
            <a:endParaRPr lang="en-GB" sz="12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Flowchart: Magnetic Disk 60"/>
          <p:cNvSpPr/>
          <p:nvPr/>
        </p:nvSpPr>
        <p:spPr>
          <a:xfrm>
            <a:off x="9355061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PDSE</a:t>
            </a:r>
          </a:p>
          <a:p>
            <a:pPr algn="ctr"/>
            <a:r>
              <a:rPr lang="en-GB" sz="12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ITAU2.*</a:t>
            </a:r>
            <a:endParaRPr lang="en-GB" sz="12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Flowchart: Magnetic Disk 61"/>
          <p:cNvSpPr/>
          <p:nvPr/>
        </p:nvSpPr>
        <p:spPr>
          <a:xfrm>
            <a:off x="10354952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VSAM</a:t>
            </a:r>
          </a:p>
          <a:p>
            <a:pPr algn="ctr"/>
            <a:r>
              <a:rPr lang="en-GB" sz="12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</a:t>
            </a:r>
            <a:r>
              <a:rPr lang="en-GB" sz="1200" dirty="0" smtClean="0">
                <a:latin typeface="Consolas" panose="020B0609020204030204" pitchFamily="49" charset="0"/>
              </a:rPr>
              <a:t>.*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63" name="Flowchart: Magnetic Disk 62"/>
          <p:cNvSpPr/>
          <p:nvPr/>
        </p:nvSpPr>
        <p:spPr>
          <a:xfrm>
            <a:off x="11351123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PS</a:t>
            </a:r>
          </a:p>
          <a:p>
            <a:pPr algn="ctr"/>
            <a:r>
              <a:rPr lang="en-GB" sz="12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ITAU2.*</a:t>
            </a:r>
            <a:endParaRPr lang="en-GB" sz="12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8861465" y="3779403"/>
            <a:ext cx="2868806" cy="12425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63" idx="1"/>
          </p:cNvCxnSpPr>
          <p:nvPr/>
        </p:nvCxnSpPr>
        <p:spPr>
          <a:xfrm>
            <a:off x="11741416" y="3766979"/>
            <a:ext cx="0" cy="191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0745244" y="3791828"/>
            <a:ext cx="11145" cy="189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9745353" y="3779403"/>
            <a:ext cx="14865" cy="210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610225" y="5102489"/>
            <a:ext cx="1410004" cy="412852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ITAUM.COPY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603642" y="5552294"/>
            <a:ext cx="1410004" cy="412852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ITAU1.COPY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ITAU1001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10225" y="4667216"/>
            <a:ext cx="1410004" cy="412852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ITAU2.COPY</a:t>
            </a:r>
          </a:p>
          <a:p>
            <a:pPr algn="ctr"/>
            <a:r>
              <a:rPr lang="en-GB" sz="1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ITAU2001</a:t>
            </a:r>
          </a:p>
        </p:txBody>
      </p:sp>
      <p:cxnSp>
        <p:nvCxnSpPr>
          <p:cNvPr id="98" name="Elbow Connector 97"/>
          <p:cNvCxnSpPr>
            <a:endCxn id="76" idx="1"/>
          </p:cNvCxnSpPr>
          <p:nvPr/>
        </p:nvCxnSpPr>
        <p:spPr>
          <a:xfrm rot="10800000" flipV="1">
            <a:off x="610225" y="4209306"/>
            <a:ext cx="5934" cy="664335"/>
          </a:xfrm>
          <a:prstGeom prst="bentConnector3">
            <a:avLst>
              <a:gd name="adj1" fmla="val 3952376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endCxn id="72" idx="1"/>
          </p:cNvCxnSpPr>
          <p:nvPr/>
        </p:nvCxnSpPr>
        <p:spPr>
          <a:xfrm rot="10800000" flipH="1" flipV="1">
            <a:off x="607619" y="3783109"/>
            <a:ext cx="2606" cy="1525805"/>
          </a:xfrm>
          <a:prstGeom prst="bentConnector3">
            <a:avLst>
              <a:gd name="adj1" fmla="val -12918841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endCxn id="73" idx="1"/>
          </p:cNvCxnSpPr>
          <p:nvPr/>
        </p:nvCxnSpPr>
        <p:spPr>
          <a:xfrm rot="10800000" flipH="1" flipV="1">
            <a:off x="601036" y="3354510"/>
            <a:ext cx="2606" cy="2404210"/>
          </a:xfrm>
          <a:prstGeom prst="bentConnector3">
            <a:avLst>
              <a:gd name="adj1" fmla="val -1674666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6180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oadcom_Theme">
  <a:themeElements>
    <a:clrScheme name="Broadcom_Ltd">
      <a:dk1>
        <a:sysClr val="windowText" lastClr="000000"/>
      </a:dk1>
      <a:lt1>
        <a:sysClr val="window" lastClr="FFFFFF"/>
      </a:lt1>
      <a:dk2>
        <a:srgbClr val="CC092F"/>
      </a:dk2>
      <a:lt2>
        <a:srgbClr val="5A5A5A"/>
      </a:lt2>
      <a:accent1>
        <a:srgbClr val="0098C7"/>
      </a:accent1>
      <a:accent2>
        <a:srgbClr val="007B8C"/>
      </a:accent2>
      <a:accent3>
        <a:srgbClr val="F3BA16"/>
      </a:accent3>
      <a:accent4>
        <a:srgbClr val="6C4B94"/>
      </a:accent4>
      <a:accent5>
        <a:srgbClr val="97999B"/>
      </a:accent5>
      <a:accent6>
        <a:srgbClr val="9DA03C"/>
      </a:accent6>
      <a:hlink>
        <a:srgbClr val="0098C7"/>
      </a:hlink>
      <a:folHlink>
        <a:srgbClr val="E68C28"/>
      </a:folHlink>
    </a:clrScheme>
    <a:fontScheme name="Broadcom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12700" cap="rnd">
          <a:solidFill>
            <a:schemeClr val="bg1"/>
          </a:solidFill>
          <a:prstDash val="solid"/>
          <a:tailEnd type="oval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t">
        <a:spAutoFit/>
      </a:bodyPr>
      <a:lstStyle>
        <a:defPPr>
          <a:lnSpc>
            <a:spcPct val="90000"/>
          </a:lnSpc>
          <a:spcBef>
            <a:spcPts val="600"/>
          </a:spcBef>
          <a:defRPr sz="2000" dirty="0" err="1" smtClean="0"/>
        </a:defPPr>
      </a:lstStyle>
    </a:txDef>
  </a:objectDefaults>
  <a:extraClrSchemeLst>
    <a:extraClrScheme>
      <a:clrScheme name="Broadcom_Ltd">
        <a:dk1>
          <a:sysClr val="windowText" lastClr="000000"/>
        </a:dk1>
        <a:lt1>
          <a:sysClr val="window" lastClr="FFFFFF"/>
        </a:lt1>
        <a:dk2>
          <a:srgbClr val="CC092F"/>
        </a:dk2>
        <a:lt2>
          <a:srgbClr val="5A5A5A"/>
        </a:lt2>
        <a:accent1>
          <a:srgbClr val="0098C7"/>
        </a:accent1>
        <a:accent2>
          <a:srgbClr val="007B8C"/>
        </a:accent2>
        <a:accent3>
          <a:srgbClr val="F3BA16"/>
        </a:accent3>
        <a:accent4>
          <a:srgbClr val="6C4B94"/>
        </a:accent4>
        <a:accent5>
          <a:srgbClr val="97999B"/>
        </a:accent5>
        <a:accent6>
          <a:srgbClr val="9DA03C"/>
        </a:accent6>
        <a:hlink>
          <a:srgbClr val="0098C7"/>
        </a:hlink>
        <a:folHlink>
          <a:srgbClr val="E68C28"/>
        </a:folHlink>
      </a:clrScheme>
    </a:extraClrScheme>
  </a:extraClrSchemeLst>
  <a:custClrLst>
    <a:custClr name="Secondary Red 187">
      <a:srgbClr val="A6192E"/>
    </a:custClr>
    <a:custClr name="Secondary Red 188">
      <a:srgbClr val="79242F"/>
    </a:custClr>
    <a:custClr name="Secondary Gray 6">
      <a:srgbClr val="A7A8AA"/>
    </a:custClr>
    <a:custClr name="Gray 4">
      <a:srgbClr val="BBBCBC"/>
    </a:custClr>
    <a:custClr name="Broadcom Gray">
      <a:srgbClr val="E2E3E4"/>
    </a:custClr>
    <a:custClr name="Tertiary Orange 138">
      <a:srgbClr val="E68C28"/>
    </a:custClr>
    <a:custClr name="Tertiary Olive 458">
      <a:srgbClr val="E0D160"/>
    </a:custClr>
    <a:custClr name="Tertiary Beige 7402">
      <a:srgbClr val="F1E19B"/>
    </a:custClr>
  </a:custClrLst>
  <a:extLst>
    <a:ext uri="{05A4C25C-085E-4340-85A3-A5531E510DB2}">
      <thm15:themeFamily xmlns:thm15="http://schemas.microsoft.com/office/thememl/2012/main" name="Presentation3" id="{82F89C63-E120-4810-88B0-AB7C62A7075D}" vid="{3DC0CDB1-A4C2-4BDA-B835-2F48C424E9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Broadcom_16x9</Template>
  <TotalTime>10295</TotalTime>
  <Words>1847</Words>
  <Application>Microsoft Office PowerPoint</Application>
  <PresentationFormat>Widescreen</PresentationFormat>
  <Paragraphs>634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Consolas</vt:lpstr>
      <vt:lpstr>Broadcom_Theme</vt:lpstr>
      <vt:lpstr>PowerPoint Presentation</vt:lpstr>
      <vt:lpstr>Zowe Featuring ITAU Application Cloning</vt:lpstr>
      <vt:lpstr>Zowe Featuring ITAU Application Cloning</vt:lpstr>
      <vt:lpstr>Zowe Featuring ITAU Application Cloning</vt:lpstr>
      <vt:lpstr>Zowe Featuring ITAU Application Cloning</vt:lpstr>
      <vt:lpstr>Zowe Featuring ITAU Application Cloning</vt:lpstr>
      <vt:lpstr>Zowe Featuring ITAU Application Cloning</vt:lpstr>
      <vt:lpstr>Zowe Featuring ITAU Application Cloning</vt:lpstr>
      <vt:lpstr>Zowe Featuring ITAU Application Cloning</vt:lpstr>
      <vt:lpstr>Zowe Featuring ITAU Application Cloning</vt:lpstr>
      <vt:lpstr>Zowe Featuring ITAU Application Cloning</vt:lpstr>
      <vt:lpstr>Zowe Featuring ITAU Application Cloning – CA-Brightside</vt:lpstr>
      <vt:lpstr>PowerPoint Presentation</vt:lpstr>
      <vt:lpstr>Zowe Featuring ITAU Application Cloning</vt:lpstr>
      <vt:lpstr>Zowe Featuring ITAU Application Cloning</vt:lpstr>
      <vt:lpstr>Zowe Featuring ITAU Application Cloning</vt:lpstr>
      <vt:lpstr>PowerPoint Presentation</vt:lpstr>
      <vt:lpstr>Zowe Featuring ITAU Application Cloning</vt:lpstr>
      <vt:lpstr>Zowe Featuring ITAU Application Cloning</vt:lpstr>
      <vt:lpstr>Zowe Plug-in’s documentation – CA-Brightside</vt:lpstr>
      <vt:lpstr>Zowe Plug-in’s documentation – CA-Brightside</vt:lpstr>
      <vt:lpstr>Zowe Featuring ITAU Application Cloning</vt:lpstr>
      <vt:lpstr>PowerPoint Presentation</vt:lpstr>
      <vt:lpstr>PowerPoint Presentation</vt:lpstr>
    </vt:vector>
  </TitlesOfParts>
  <Company>Broadcom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Red 16x9</dc:subject>
  <dc:creator>Diego Rodríguez</dc:creator>
  <cp:keywords>Template</cp:keywords>
  <cp:lastModifiedBy>Diego Rodríguez</cp:lastModifiedBy>
  <cp:revision>190</cp:revision>
  <dcterms:created xsi:type="dcterms:W3CDTF">2020-04-24T14:16:43Z</dcterms:created>
  <dcterms:modified xsi:type="dcterms:W3CDTF">2020-05-05T14:32:45Z</dcterms:modified>
</cp:coreProperties>
</file>