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9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8" r:id="rId3"/>
    <p:sldId id="289" r:id="rId4"/>
    <p:sldId id="290" r:id="rId5"/>
    <p:sldId id="291" r:id="rId6"/>
    <p:sldId id="293" r:id="rId7"/>
    <p:sldId id="294" r:id="rId8"/>
    <p:sldId id="296" r:id="rId9"/>
    <p:sldId id="295" r:id="rId10"/>
    <p:sldId id="297" r:id="rId11"/>
    <p:sldId id="301" r:id="rId12"/>
    <p:sldId id="302" r:id="rId13"/>
    <p:sldId id="298" r:id="rId14"/>
    <p:sldId id="300" r:id="rId15"/>
    <p:sldId id="299" r:id="rId16"/>
    <p:sldId id="303" r:id="rId17"/>
    <p:sldId id="304" r:id="rId18"/>
    <p:sldId id="284" r:id="rId19"/>
    <p:sldId id="279" r:id="rId20"/>
  </p:sldIdLst>
  <p:sldSz cx="12192000" cy="6858000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9999"/>
    <a:srgbClr val="F9DBDF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E2E3E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2E3E4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rgbClr val="BBBCBC">
              <a:alpha val="80000"/>
            </a:srgb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2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>
                <a:latin typeface="Arial" panose="020B0604020202020204" pitchFamily="34" charset="0"/>
              </a:rPr>
              <a:t>5/1/2020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20BAC53A-F092-42C8-9364-10E62332E740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4FF0A437-926C-4CA3-A06C-CCC97DC4B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d Bkgd">
            <a:extLst>
              <a:ext uri="{FF2B5EF4-FFF2-40B4-BE49-F238E27FC236}">
                <a16:creationId xmlns:a16="http://schemas.microsoft.com/office/drawing/2014/main" id="{071781FD-B185-494D-9211-320AF07103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b="-1"/>
          <a:stretch/>
        </p:blipFill>
        <p:spPr>
          <a:xfrm>
            <a:off x="0" y="0"/>
            <a:ext cx="12192000" cy="4992656"/>
          </a:xfrm>
          <a:prstGeom prst="rect">
            <a:avLst/>
          </a:prstGeom>
        </p:spPr>
      </p:pic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37549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325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863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roadcom Logo CE" descr="G:\_55906_Brand_Integration\_55998_Broadcom_Limited_Logo\_Final\01_Red-Black\PNG\Broadcom_Ltd_Logo_Red-Black_w-t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2537429"/>
            <a:ext cx="987552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15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hite block"/>
          <p:cNvSpPr/>
          <p:nvPr/>
        </p:nvSpPr>
        <p:spPr bwMode="white">
          <a:xfrm>
            <a:off x="0" y="5010150"/>
            <a:ext cx="12192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1" y="5557209"/>
            <a:ext cx="2676524" cy="362717"/>
          </a:xfrm>
          <a:prstGeom prst="rect">
            <a:avLst/>
          </a:prstGeom>
        </p:spPr>
      </p:pic>
      <p:grpSp>
        <p:nvGrpSpPr>
          <p:cNvPr id="13" name="Two-tone Gray">
            <a:extLst>
              <a:ext uri="{FF2B5EF4-FFF2-40B4-BE49-F238E27FC236}">
                <a16:creationId xmlns:a16="http://schemas.microsoft.com/office/drawing/2014/main" id="{251FF67C-ABFE-4CA8-8822-F4373148E6BA}"/>
              </a:ext>
            </a:extLst>
          </p:cNvPr>
          <p:cNvGrpSpPr/>
          <p:nvPr userDrawn="1"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1124FB-DE44-44F1-AC49-D687577C3225}"/>
                </a:ext>
              </a:extLst>
            </p:cNvPr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07A22E-B7B5-4276-9EA1-4344827C0D25}"/>
                </a:ext>
              </a:extLst>
            </p:cNvPr>
            <p:cNvCxnSpPr/>
            <p:nvPr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rgbClr val="A619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17109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12192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143296"/>
            <a:ext cx="7452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411480" y="5628417"/>
            <a:ext cx="745236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11480" y="5199599"/>
            <a:ext cx="745236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>
                    <a:lumMod val="95000"/>
                  </a:schemeClr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4" name="White Mask"/>
          <p:cNvSpPr/>
          <p:nvPr/>
        </p:nvSpPr>
        <p:spPr bwMode="white">
          <a:xfrm>
            <a:off x="1" y="0"/>
            <a:ext cx="12191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57200"/>
            <a:ext cx="32004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/>
        </p:nvGrpSpPr>
        <p:grpSpPr bwMode="ltGray">
          <a:xfrm>
            <a:off x="0" y="5010150"/>
            <a:ext cx="12192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1450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bkgd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1479" y="5420897"/>
            <a:ext cx="7132320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4992079"/>
            <a:ext cx="7132320" cy="3323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2578608"/>
            <a:ext cx="713232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pic>
        <p:nvPicPr>
          <p:cNvPr id="13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23" y="4378200"/>
            <a:ext cx="3417878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/>
        </p:nvGrpSpPr>
        <p:grpSpPr bwMode="gray">
          <a:xfrm>
            <a:off x="0" y="4662176"/>
            <a:ext cx="7653791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41266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5"/>
            <a:ext cx="12192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White Mask"/>
          <p:cNvSpPr/>
          <p:nvPr/>
        </p:nvSpPr>
        <p:spPr bwMode="white">
          <a:xfrm flipV="1">
            <a:off x="0" y="0"/>
            <a:ext cx="12192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4701279"/>
            <a:ext cx="8595360" cy="523220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914400" rtl="0" eaLnBrk="1" latinLnBrk="0" hangingPunct="1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4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/>
        </p:nvSpPr>
        <p:spPr bwMode="white"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22" name="Gray Bar"/>
          <p:cNvGrpSpPr/>
          <p:nvPr/>
        </p:nvGrpSpPr>
        <p:grpSpPr bwMode="ltGray">
          <a:xfrm>
            <a:off x="-1" y="5424175"/>
            <a:ext cx="12192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Broadcom Logo" descr="G:\_55906_Brand_Integration\_55998_Broadcom_Limited_Logo\_Final\04_White\PNG\Broadcom_Ltd_Logo_White_no-t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5923396"/>
            <a:ext cx="32004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4178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bkgd">
            <a:extLst>
              <a:ext uri="{FF2B5EF4-FFF2-40B4-BE49-F238E27FC236}">
                <a16:creationId xmlns:a16="http://schemas.microsoft.com/office/drawing/2014/main" id="{7A82D792-6138-4518-BB6C-18AF9EB547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0"/>
            <a:ext cx="12188949" cy="499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/>
        </p:nvSpPr>
        <p:spPr>
          <a:xfrm>
            <a:off x="411480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grpSp>
        <p:nvGrpSpPr>
          <p:cNvPr id="17" name="Two-tone Red Rouded"/>
          <p:cNvGrpSpPr/>
          <p:nvPr/>
        </p:nvGrpSpPr>
        <p:grpSpPr bwMode="gray">
          <a:xfrm>
            <a:off x="0" y="5424175"/>
            <a:ext cx="9344025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5" y="5269924"/>
            <a:ext cx="1990725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11480" y="3408399"/>
            <a:ext cx="86868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4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512200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371600"/>
            <a:ext cx="11365992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169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3004" y="1600200"/>
            <a:ext cx="11365992" cy="1507079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3004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96307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11480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1480" y="551311"/>
            <a:ext cx="11365992" cy="366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9632" y="1371600"/>
            <a:ext cx="5577840" cy="1479379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 marL="514350" indent="-227013">
              <a:buFont typeface="Arial" panose="020B0604020202020204" pitchFamily="34" charset="0"/>
              <a:buChar char="–"/>
              <a:defRPr/>
            </a:lvl2pPr>
            <a:lvl3pPr marL="857250" indent="-228600">
              <a:buFont typeface="Arial" panose="020B0604020202020204" pitchFamily="34" charset="0"/>
              <a:buChar char="–"/>
              <a:defRPr sz="1800"/>
            </a:lvl3pPr>
            <a:lvl4pPr marL="1143000" indent="-228600">
              <a:buFont typeface="Arial" panose="020B0604020202020204" pitchFamily="34" charset="0"/>
              <a:buChar char="–"/>
              <a:defRPr/>
            </a:lvl4pPr>
            <a:lvl5pPr marL="1428750" indent="-228600">
              <a:buFont typeface="Arial" panose="020B0604020202020204" pitchFamily="34" charset="0"/>
              <a:buChar char="–"/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0059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13004" y="551311"/>
            <a:ext cx="11365992" cy="36625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004" y="1371600"/>
            <a:ext cx="11365992" cy="150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Page Number"/>
          <p:cNvSpPr txBox="1">
            <a:spLocks/>
          </p:cNvSpPr>
          <p:nvPr/>
        </p:nvSpPr>
        <p:spPr>
          <a:xfrm>
            <a:off x="411480" y="6629400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8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8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832766" y="6629400"/>
            <a:ext cx="7320915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4D4D4F"/>
                </a:solidFill>
              </a:rPr>
              <a:t>Broadcom Proprietary and Confidential.  Copyright © 2020 Broadcom.  All Rights Reserved. The term “Broadcom” refers to Broadcom Inc.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671014" y="6629400"/>
            <a:ext cx="27252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0" y="6511510"/>
            <a:ext cx="1511300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12192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37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102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9" r:id="rId10"/>
    <p:sldLayoutId id="2147484100" r:id="rId11"/>
    <p:sldLayoutId id="2147484101" r:id="rId12"/>
  </p:sldLayoutIdLst>
  <p:transition spd="med">
    <p:fade/>
  </p:transition>
  <p:hf sldNum="0" hdr="0" ftr="0" dt="0"/>
  <p:txStyles>
    <p:titleStyle>
      <a:lvl1pPr marL="0" marR="0" indent="0" algn="l" defTabSz="9144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14350" marR="0" indent="-227013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572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14300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28750" marR="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1479" y="4143296"/>
            <a:ext cx="7903845" cy="523220"/>
          </a:xfrm>
        </p:spPr>
        <p:txBody>
          <a:bodyPr/>
          <a:lstStyle/>
          <a:p>
            <a:r>
              <a:rPr lang="en-US" dirty="0" smtClean="0"/>
              <a:t>ITAÚ Application Cloning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May</a:t>
            </a:r>
            <a:r>
              <a:rPr lang="en-US" dirty="0" smtClean="0"/>
              <a:t>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Diego Rodríguez </a:t>
            </a:r>
            <a:r>
              <a:rPr lang="en-US" dirty="0" smtClean="0"/>
              <a:t>Bravo – EMEA CSC - Madrid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950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97024"/>
              </p:ext>
            </p:extLst>
          </p:nvPr>
        </p:nvGraphicFramePr>
        <p:xfrm>
          <a:off x="521067" y="1151872"/>
          <a:ext cx="7136373" cy="565384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library, 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46980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ITAU#.IMS.LOAD</a:t>
                      </a:r>
                    </a:p>
                    <a:p>
                      <a:r>
                        <a:rPr lang="en-GB" sz="1200" dirty="0" smtClean="0"/>
                        <a:t>ITAU#.CICS.LOAD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libraries &amp; 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Create library, 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library. DBRMs will be 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 RCT entries for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441043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Same as before </a:t>
            </a:r>
          </a:p>
          <a:p>
            <a:pPr lvl="1"/>
            <a:r>
              <a:rPr lang="en-US" sz="1800" dirty="0" smtClean="0"/>
              <a:t>+more isolated libraries. Different Development teams don’t share.</a:t>
            </a:r>
          </a:p>
          <a:p>
            <a:pPr lvl="1"/>
            <a:r>
              <a:rPr lang="en-US" sz="1800" dirty="0" smtClean="0"/>
              <a:t>Probably easier Scheduler Management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Same as before</a:t>
            </a:r>
          </a:p>
          <a:p>
            <a:pPr lvl="1"/>
            <a:r>
              <a:rPr lang="en-US" sz="1800" dirty="0" smtClean="0"/>
              <a:t>More libraries to manage (not more storage, it is the same).</a:t>
            </a:r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27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8082603" cy="4315907"/>
          </a:xfrm>
        </p:spPr>
        <p:txBody>
          <a:bodyPr/>
          <a:lstStyle/>
          <a:p>
            <a:r>
              <a:rPr lang="en-US" sz="2000" dirty="0" smtClean="0"/>
              <a:t>All of them. It all depends on:</a:t>
            </a:r>
          </a:p>
          <a:p>
            <a:pPr lvl="1"/>
            <a:r>
              <a:rPr lang="en-US" sz="1600" dirty="0" smtClean="0"/>
              <a:t>Number of application clones</a:t>
            </a:r>
          </a:p>
          <a:p>
            <a:pPr lvl="1"/>
            <a:r>
              <a:rPr lang="en-US" sz="1600" dirty="0" smtClean="0"/>
              <a:t>Number of different applications involved</a:t>
            </a:r>
          </a:p>
          <a:p>
            <a:pPr lvl="1"/>
            <a:r>
              <a:rPr lang="en-US" sz="1600" dirty="0" smtClean="0"/>
              <a:t>Infrastructure constraints and limitations</a:t>
            </a:r>
          </a:p>
          <a:p>
            <a:pPr lvl="1"/>
            <a:r>
              <a:rPr lang="en-US" sz="1600" dirty="0" smtClean="0"/>
              <a:t>Teams involved</a:t>
            </a:r>
          </a:p>
          <a:p>
            <a:pPr lvl="1"/>
            <a:r>
              <a:rPr lang="en-US" sz="1600" dirty="0" smtClean="0"/>
              <a:t>There are many possible solutions besides the ones just presented:</a:t>
            </a:r>
          </a:p>
          <a:p>
            <a:pPr lvl="2"/>
            <a:r>
              <a:rPr lang="en-US" sz="1400" dirty="0" smtClean="0"/>
              <a:t>Clone only changing artifacts: i.e. playing with STEPLIBs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//STEPLIB  DD DSN=ITAU#.LOAD,DISP=SHR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//         DD DSN=ITAUM.LOAD,DISP=SHR</a:t>
            </a:r>
          </a:p>
          <a:p>
            <a:pPr lvl="3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2"/>
            <a:r>
              <a:rPr lang="en-US" sz="1400" dirty="0" smtClean="0"/>
              <a:t>Playing with different DB2 Collections, Plans, ..</a:t>
            </a:r>
          </a:p>
          <a:p>
            <a:pPr lvl="2"/>
            <a:r>
              <a:rPr lang="en-US" sz="1400" dirty="0" smtClean="0"/>
              <a:t>Use temporary data files cloned from Master just for execution and deleted right after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What method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3" y="1587731"/>
            <a:ext cx="10568110" cy="6675674"/>
          </a:xfrm>
        </p:spPr>
        <p:txBody>
          <a:bodyPr/>
          <a:lstStyle/>
          <a:p>
            <a:r>
              <a:rPr lang="en-US" sz="2000" dirty="0" smtClean="0"/>
              <a:t>The same as in the z/OS environment, there are several ways to involve </a:t>
            </a:r>
            <a:r>
              <a:rPr lang="en-US" sz="2000" dirty="0" err="1" smtClean="0"/>
              <a:t>zowe</a:t>
            </a:r>
            <a:endParaRPr lang="en-US" sz="2000" dirty="0" smtClean="0"/>
          </a:p>
          <a:p>
            <a:pPr lvl="1"/>
            <a:r>
              <a:rPr lang="en-US" sz="1600" dirty="0" smtClean="0"/>
              <a:t>For file creation:</a:t>
            </a:r>
          </a:p>
          <a:p>
            <a:pPr lvl="2"/>
            <a:r>
              <a:rPr lang="en-US" sz="1400" dirty="0"/>
              <a:t>Execute: </a:t>
            </a:r>
            <a:endParaRPr lang="en-US" sz="1400" dirty="0" smtClean="0"/>
          </a:p>
          <a:p>
            <a:pPr lvl="3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zos-files create ITAU1.LOAD bin ITAU1.LOAD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rf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U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27998 --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sz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10CYL --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10</a:t>
            </a:r>
          </a:p>
          <a:p>
            <a:pPr lvl="2"/>
            <a:r>
              <a:rPr lang="en-US" sz="1400" dirty="0" smtClean="0"/>
              <a:t>Create a customized JCL with the help of a script and:</a:t>
            </a:r>
          </a:p>
          <a:p>
            <a:pPr lvl="3"/>
            <a:r>
              <a:rPr lang="en-US" sz="1200" dirty="0" smtClean="0"/>
              <a:t>Submit it locally from our </a:t>
            </a:r>
            <a:r>
              <a:rPr lang="en-US" sz="1200" dirty="0" err="1" smtClean="0"/>
              <a:t>zowe</a:t>
            </a:r>
            <a:r>
              <a:rPr lang="en-US" sz="1200" dirty="0" smtClean="0"/>
              <a:t> workstation client: </a:t>
            </a:r>
          </a:p>
          <a:p>
            <a:pPr lvl="4"/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zos-jobs submit local-file ./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--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vasp</a:t>
            </a:r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200" dirty="0" smtClean="0"/>
              <a:t>Upload the JCL to the mainframe &amp; submit it remotely: </a:t>
            </a:r>
          </a:p>
          <a:p>
            <a:pPr lvl="4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file-to-data-set "./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jcls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create_libs.jcl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 "ITAU1.JCL(CREALIB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)“</a:t>
            </a:r>
          </a:p>
          <a:p>
            <a:pPr lvl="4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zos-jobs submit data-set "ITAU1.JCL(CREALIB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)“ 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–</a:t>
            </a:r>
            <a:r>
              <a:rPr lang="en-GB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vasc</a:t>
            </a:r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/>
              <a:t> To rename the program members: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list all-members “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ITAU.COBOL“</a:t>
            </a:r>
          </a:p>
          <a:p>
            <a:pPr lvl="2"/>
            <a:r>
              <a:rPr lang="en-US" sz="1400" dirty="0" smtClean="0"/>
              <a:t>Get </a:t>
            </a:r>
            <a:r>
              <a:rPr lang="en-US" sz="1400" dirty="0"/>
              <a:t>all </a:t>
            </a:r>
            <a:r>
              <a:rPr lang="en-US" sz="1400" dirty="0" smtClean="0"/>
              <a:t>member names </a:t>
            </a:r>
            <a:r>
              <a:rPr lang="en-US" sz="1400" dirty="0"/>
              <a:t>and issue as much commands as member in the file:</a:t>
            </a:r>
            <a:endParaRPr lang="en-US" sz="1400" dirty="0"/>
          </a:p>
          <a:p>
            <a:pPr lvl="2"/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zos-files rename data-set-member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“ITAU1.COBOL" “ITAUM001" “ITAU1001”</a:t>
            </a:r>
          </a:p>
          <a:p>
            <a:pPr lvl="2"/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sz="1400" dirty="0" smtClean="0"/>
              <a:t>But we could also download the data set, rename the files &amp; upload it again via built-in script functions:</a:t>
            </a:r>
          </a:p>
          <a:p>
            <a:pPr lvl="2"/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download all-members "</a:t>
            </a:r>
            <a:r>
              <a:rPr lang="en-GB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ITAU1.COBOL“</a:t>
            </a:r>
            <a:endParaRPr lang="en-GB" sz="1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1200" dirty="0" smtClean="0"/>
              <a:t>Locally rename the files</a:t>
            </a:r>
          </a:p>
          <a:p>
            <a:pPr lvl="2"/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zowe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zos-files upload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dir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-to-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pds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"./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itau1/</a:t>
            </a:r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cobol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/"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ITAU1.COBOL"</a:t>
            </a:r>
            <a:endParaRPr lang="en-GB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sz="12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7337" lvl="1" indent="0">
              <a:buNone/>
            </a:pPr>
            <a:endParaRPr lang="en-US" sz="16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How can we use </a:t>
            </a:r>
            <a:r>
              <a:rPr lang="en-US" dirty="0" err="1" smtClean="0"/>
              <a:t>zowe</a:t>
            </a:r>
            <a:r>
              <a:rPr lang="en-US" dirty="0" smtClean="0"/>
              <a:t> to manage the process of cloning a Master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99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5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6838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209" name="Oval 208"/>
          <p:cNvSpPr/>
          <p:nvPr/>
        </p:nvSpPr>
        <p:spPr>
          <a:xfrm>
            <a:off x="5127666" y="1836234"/>
            <a:ext cx="7109244" cy="4949722"/>
          </a:xfrm>
          <a:prstGeom prst="ellipse">
            <a:avLst/>
          </a:prstGeom>
          <a:gradFill flip="none" rotWithShape="1">
            <a:gsLst>
              <a:gs pos="0">
                <a:srgbClr val="FF9933">
                  <a:alpha val="75000"/>
                </a:srgbClr>
              </a:gs>
              <a:gs pos="100000">
                <a:srgbClr val="FF9933">
                  <a:alpha val="0"/>
                </a:srgbClr>
              </a:gs>
              <a:gs pos="59000">
                <a:srgbClr val="FF9933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achieved with </a:t>
            </a:r>
            <a:r>
              <a:rPr lang="en-US" dirty="0" err="1" smtClean="0"/>
              <a:t>zowe</a:t>
            </a:r>
            <a:r>
              <a:rPr lang="en-US" dirty="0" smtClean="0"/>
              <a:t>, ooRexx &amp; Jenkins - IMS/CICS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931494" y="2108379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IM02 – ITAUM002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491494" y="4309200"/>
            <a:ext cx="1440000" cy="88354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ITAUMCMP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91494" y="3456876"/>
            <a:ext cx="1440000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503156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503156" y="258133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491494" y="5625488"/>
            <a:ext cx="1440000" cy="66713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99807" y="5507408"/>
            <a:ext cx="3757961" cy="89340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89231"/>
            <a:ext cx="4738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43148" y="5941685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456877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4392195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6663696" y="5625488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34716" y="4307047"/>
            <a:ext cx="1410004" cy="67881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ITAUMC02</a:t>
            </a:r>
          </a:p>
        </p:txBody>
      </p:sp>
      <p:cxnSp>
        <p:nvCxnSpPr>
          <p:cNvPr id="10" name="Elbow Connector 9"/>
          <p:cNvCxnSpPr>
            <a:stCxn id="71" idx="1"/>
            <a:endCxn id="68" idx="1"/>
          </p:cNvCxnSpPr>
          <p:nvPr/>
        </p:nvCxnSpPr>
        <p:spPr>
          <a:xfrm rot="10800000" flipH="1" flipV="1">
            <a:off x="607618" y="3789232"/>
            <a:ext cx="27097" cy="857222"/>
          </a:xfrm>
          <a:prstGeom prst="bentConnector3">
            <a:avLst>
              <a:gd name="adj1" fmla="val -84363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7" idx="1"/>
            <a:endCxn id="79" idx="1"/>
          </p:cNvCxnSpPr>
          <p:nvPr/>
        </p:nvCxnSpPr>
        <p:spPr>
          <a:xfrm rot="10800000" flipV="1">
            <a:off x="2491494" y="2356099"/>
            <a:ext cx="11662" cy="3602957"/>
          </a:xfrm>
          <a:prstGeom prst="bentConnector3">
            <a:avLst>
              <a:gd name="adj1" fmla="val 20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8" idx="1"/>
          </p:cNvCxnSpPr>
          <p:nvPr/>
        </p:nvCxnSpPr>
        <p:spPr>
          <a:xfrm>
            <a:off x="2254558" y="2809524"/>
            <a:ext cx="248598" cy="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10800000">
            <a:off x="8067828" y="5954111"/>
            <a:ext cx="358253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8410065" y="3456877"/>
            <a:ext cx="1440000" cy="66470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8421727" y="2150661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8421727" y="2608630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1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0065" y="5625488"/>
            <a:ext cx="1440000" cy="66713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.DBRM</a:t>
            </a:r>
            <a:endParaRPr lang="en-GB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  <a:endParaRPr lang="en-GB" sz="1000" dirty="0"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 rot="10800000">
            <a:off x="9843337" y="3831940"/>
            <a:ext cx="473871" cy="5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45" idx="3"/>
            <a:endCxn id="147" idx="3"/>
          </p:cNvCxnSpPr>
          <p:nvPr/>
        </p:nvCxnSpPr>
        <p:spPr>
          <a:xfrm flipH="1">
            <a:off x="9850065" y="2383399"/>
            <a:ext cx="11662" cy="3575658"/>
          </a:xfrm>
          <a:prstGeom prst="bentConnector3">
            <a:avLst>
              <a:gd name="adj1" fmla="val -1960213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6" idx="3"/>
          </p:cNvCxnSpPr>
          <p:nvPr/>
        </p:nvCxnSpPr>
        <p:spPr>
          <a:xfrm flipH="1">
            <a:off x="9861727" y="2834355"/>
            <a:ext cx="228975" cy="7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10314602" y="3456876"/>
            <a:ext cx="1410004" cy="6647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0317208" y="4309201"/>
            <a:ext cx="1410004" cy="676660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C01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C02</a:t>
            </a:r>
          </a:p>
        </p:txBody>
      </p:sp>
      <p:cxnSp>
        <p:nvCxnSpPr>
          <p:cNvPr id="153" name="Elbow Connector 152"/>
          <p:cNvCxnSpPr>
            <a:stCxn id="152" idx="3"/>
            <a:endCxn id="151" idx="3"/>
          </p:cNvCxnSpPr>
          <p:nvPr/>
        </p:nvCxnSpPr>
        <p:spPr>
          <a:xfrm flipH="1" flipV="1">
            <a:off x="11724606" y="3789231"/>
            <a:ext cx="2606" cy="858300"/>
          </a:xfrm>
          <a:prstGeom prst="bentConnector3">
            <a:avLst>
              <a:gd name="adj1" fmla="val -877206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6827739" y="2123362"/>
            <a:ext cx="1588157" cy="938428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IMS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r>
              <a:rPr lang="en-GB" dirty="0" smtClean="0">
                <a:solidFill>
                  <a:schemeClr val="tx1"/>
                </a:solidFill>
              </a:rPr>
              <a:t>/CIC</a:t>
            </a:r>
            <a:r>
              <a:rPr lang="en-GB" dirty="0" smtClean="0">
                <a:solidFill>
                  <a:srgbClr val="FF0000"/>
                </a:solidFill>
              </a:rPr>
              <a:t>#</a:t>
            </a:r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01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02 – 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endParaRPr lang="en-GB" sz="1000" dirty="0" smtClean="0">
              <a:solidFill>
                <a:srgbClr val="009999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8427828" y="4307047"/>
            <a:ext cx="1440000" cy="885697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ITAU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002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CMP</a:t>
            </a:r>
          </a:p>
        </p:txBody>
      </p:sp>
      <p:cxnSp>
        <p:nvCxnSpPr>
          <p:cNvPr id="49" name="Straight Arrow Connector 48"/>
          <p:cNvCxnSpPr>
            <a:stCxn id="75" idx="2"/>
            <a:endCxn id="74" idx="0"/>
          </p:cNvCxnSpPr>
          <p:nvPr/>
        </p:nvCxnSpPr>
        <p:spPr>
          <a:xfrm>
            <a:off x="3211494" y="4121585"/>
            <a:ext cx="0" cy="18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6" idx="0"/>
          </p:cNvCxnSpPr>
          <p:nvPr/>
        </p:nvCxnSpPr>
        <p:spPr>
          <a:xfrm>
            <a:off x="9130065" y="4121584"/>
            <a:ext cx="17763" cy="18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70" idx="3"/>
            <a:endCxn id="154" idx="1"/>
          </p:cNvCxnSpPr>
          <p:nvPr/>
        </p:nvCxnSpPr>
        <p:spPr>
          <a:xfrm>
            <a:off x="5519651" y="2577593"/>
            <a:ext cx="1308088" cy="1498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80" idx="0"/>
          </p:cNvCxnSpPr>
          <p:nvPr/>
        </p:nvCxnSpPr>
        <p:spPr>
          <a:xfrm flipH="1">
            <a:off x="6178788" y="2592576"/>
            <a:ext cx="21290" cy="291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1" name="Flowchart: Magnetic Disk 210"/>
          <p:cNvSpPr/>
          <p:nvPr/>
        </p:nvSpPr>
        <p:spPr>
          <a:xfrm>
            <a:off x="4338290" y="3456876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ITAUM.VSAM1</a:t>
            </a:r>
          </a:p>
        </p:txBody>
      </p:sp>
      <p:sp>
        <p:nvSpPr>
          <p:cNvPr id="212" name="Flowchart: Magnetic Disk 211"/>
          <p:cNvSpPr/>
          <p:nvPr/>
        </p:nvSpPr>
        <p:spPr>
          <a:xfrm>
            <a:off x="6602992" y="3416665"/>
            <a:ext cx="1459965" cy="1735867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.PDS2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.PS2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latin typeface="Consolas" panose="020B0609020204030204" pitchFamily="49" charset="0"/>
              </a:rPr>
              <a:t>ITAU</a:t>
            </a:r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GB" sz="1000" dirty="0" smtClean="0">
                <a:latin typeface="Consolas" panose="020B0609020204030204" pitchFamily="49" charset="0"/>
              </a:rPr>
              <a:t>.VSAM1</a:t>
            </a:r>
          </a:p>
        </p:txBody>
      </p:sp>
    </p:spTree>
    <p:extLst>
      <p:ext uri="{BB962C8B-B14F-4D97-AF65-F5344CB8AC3E}">
        <p14:creationId xmlns:p14="http://schemas.microsoft.com/office/powerpoint/2010/main" val="3537576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922169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ITAU#.COBOL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Copy programs from Master ITAUM.COBOL</a:t>
            </a:r>
          </a:p>
          <a:p>
            <a:pPr lvl="2"/>
            <a:r>
              <a:rPr lang="en-US" sz="1600" dirty="0" smtClean="0"/>
              <a:t>Rename members from ITAUM* to ITAU#*</a:t>
            </a:r>
          </a:p>
          <a:p>
            <a:pPr lvl="2"/>
            <a:r>
              <a:rPr lang="en-US" sz="1600" dirty="0" smtClean="0"/>
              <a:t>Search &amp; Update chars ITAUM to ITAU# (will update program name, copybooks and static calls)</a:t>
            </a:r>
          </a:p>
          <a:p>
            <a:pPr lvl="1"/>
            <a:r>
              <a:rPr lang="en-US" sz="1800" dirty="0" smtClean="0"/>
              <a:t>ITAU#.COPY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2"/>
            <a:r>
              <a:rPr lang="en-US" sz="1600" dirty="0"/>
              <a:t>Rename members from </a:t>
            </a:r>
            <a:r>
              <a:rPr lang="en-US" sz="1600" dirty="0" smtClean="0"/>
              <a:t>ITAUMC* </a:t>
            </a:r>
            <a:r>
              <a:rPr lang="en-US" sz="1600" dirty="0"/>
              <a:t>to </a:t>
            </a:r>
            <a:r>
              <a:rPr lang="en-US" sz="1600" dirty="0" smtClean="0"/>
              <a:t>ITAU#C*</a:t>
            </a:r>
            <a:endParaRPr lang="en-US" sz="1600" dirty="0"/>
          </a:p>
          <a:p>
            <a:pPr lvl="1"/>
            <a:r>
              <a:rPr lang="en-US" sz="1800" dirty="0" smtClean="0"/>
              <a:t>ITAU#.DBRM</a:t>
            </a:r>
          </a:p>
          <a:p>
            <a:pPr lvl="2"/>
            <a:r>
              <a:rPr lang="en-US" sz="1600" dirty="0" smtClean="0"/>
              <a:t>Create like MASTER</a:t>
            </a:r>
          </a:p>
          <a:p>
            <a:pPr lvl="1"/>
            <a:r>
              <a:rPr lang="en-US" sz="1800" dirty="0" smtClean="0"/>
              <a:t>ITAU#.JCL</a:t>
            </a:r>
          </a:p>
          <a:p>
            <a:pPr lvl="2"/>
            <a:r>
              <a:rPr lang="en-US" sz="1600" dirty="0" smtClean="0"/>
              <a:t>Create Library like MASTER</a:t>
            </a:r>
          </a:p>
          <a:p>
            <a:pPr lvl="2"/>
            <a:r>
              <a:rPr lang="en-US" sz="1600" dirty="0" smtClean="0"/>
              <a:t>Create &amp; load a Generic JCL for compilation + LNK + Deploy + BIND + CICS Refresh</a:t>
            </a:r>
          </a:p>
          <a:p>
            <a:pPr lvl="1"/>
            <a:r>
              <a:rPr lang="en-US" sz="1800" dirty="0" smtClean="0"/>
              <a:t>ITAU#.LOAD – ITAU#.IMS.LOAD – ITAU#.CICS.LOAD</a:t>
            </a:r>
          </a:p>
          <a:p>
            <a:pPr lvl="2"/>
            <a:r>
              <a:rPr lang="en-US" sz="1600" dirty="0" smtClean="0"/>
              <a:t>Create Libraries Like Master</a:t>
            </a:r>
          </a:p>
          <a:p>
            <a:pPr lvl="2"/>
            <a:r>
              <a:rPr lang="en-US" sz="1600" dirty="0" smtClean="0"/>
              <a:t>Compile Programs from ITAU#.COBOL to generate objects &amp; DBRMs</a:t>
            </a:r>
          </a:p>
          <a:p>
            <a:pPr lvl="1"/>
            <a:endParaRPr lang="en-US" sz="18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952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Use Case for ITAU - Process </a:t>
            </a:r>
            <a:endParaRPr lang="en-US" dirty="0"/>
          </a:p>
        </p:txBody>
      </p:sp>
      <p:sp>
        <p:nvSpPr>
          <p:cNvPr id="10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3004" y="1426513"/>
            <a:ext cx="11016996" cy="7059368"/>
          </a:xfrm>
        </p:spPr>
        <p:txBody>
          <a:bodyPr/>
          <a:lstStyle/>
          <a:p>
            <a:r>
              <a:rPr lang="en-US" sz="2000" dirty="0" smtClean="0"/>
              <a:t>Application Libraries</a:t>
            </a:r>
            <a:endParaRPr lang="en-US" sz="2000" dirty="0"/>
          </a:p>
          <a:p>
            <a:pPr lvl="1"/>
            <a:r>
              <a:rPr lang="en-US" sz="1800" dirty="0" smtClean="0"/>
              <a:t>Create like Master and copy/repro data:</a:t>
            </a:r>
          </a:p>
          <a:p>
            <a:pPr lvl="2"/>
            <a:r>
              <a:rPr lang="en-US" sz="1600" dirty="0"/>
              <a:t>ITAU#.PDS1</a:t>
            </a:r>
          </a:p>
          <a:p>
            <a:pPr lvl="2"/>
            <a:r>
              <a:rPr lang="en-US" sz="1600" dirty="0"/>
              <a:t>ITAU#.PDS2</a:t>
            </a:r>
          </a:p>
          <a:p>
            <a:pPr lvl="2"/>
            <a:r>
              <a:rPr lang="en-US" sz="1600" dirty="0"/>
              <a:t>ITAU#.PS1</a:t>
            </a:r>
          </a:p>
          <a:p>
            <a:pPr lvl="2"/>
            <a:r>
              <a:rPr lang="en-US" sz="1600" dirty="0"/>
              <a:t>ITAU#.PS2</a:t>
            </a:r>
          </a:p>
          <a:p>
            <a:pPr lvl="2"/>
            <a:r>
              <a:rPr lang="en-US" sz="1600" dirty="0"/>
              <a:t>ITAU#.VSAM1</a:t>
            </a:r>
          </a:p>
          <a:p>
            <a:pPr lvl="2"/>
            <a:endParaRPr lang="en-US" sz="1600" dirty="0" smtClean="0"/>
          </a:p>
          <a:p>
            <a:r>
              <a:rPr lang="en-US" sz="2200" dirty="0" smtClean="0"/>
              <a:t>IMS/CICS</a:t>
            </a:r>
          </a:p>
          <a:p>
            <a:pPr lvl="1"/>
            <a:r>
              <a:rPr lang="en-US" sz="1800" dirty="0" smtClean="0"/>
              <a:t>System Programmer to set environments, define transactions, RCTs …</a:t>
            </a:r>
          </a:p>
          <a:p>
            <a:pPr lvl="1"/>
            <a:r>
              <a:rPr lang="en-US" sz="1800" dirty="0" smtClean="0"/>
              <a:t>Link ITAU#.IMS.LOAD &amp; ITAU#.CICS.LOAD libraries to subsystems</a:t>
            </a:r>
          </a:p>
          <a:p>
            <a:pPr lvl="1"/>
            <a:endParaRPr lang="en-US" sz="1800" dirty="0"/>
          </a:p>
          <a:p>
            <a:r>
              <a:rPr lang="en-US" sz="2200" dirty="0" smtClean="0"/>
              <a:t>DB2</a:t>
            </a:r>
          </a:p>
          <a:p>
            <a:pPr lvl="1"/>
            <a:r>
              <a:rPr lang="en-US" sz="1800" dirty="0" smtClean="0"/>
              <a:t>DBA to set environment for ITAU# </a:t>
            </a:r>
            <a:r>
              <a:rPr lang="en-US" sz="1800" dirty="0" err="1" smtClean="0"/>
              <a:t>tablespaces</a:t>
            </a:r>
            <a:r>
              <a:rPr lang="en-US" sz="1800" dirty="0" smtClean="0"/>
              <a:t>. Copy data from ITAUM tables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176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Show process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563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8A6BB-6100-4875-9F0B-561263C294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Obrigado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6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296896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IMS/CICS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Cobol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Source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Code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JCLs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Batch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IMS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latin typeface="Consolas" panose="020B0609020204030204" pitchFamily="49" charset="0"/>
              </a:rPr>
              <a:t>CICS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Objects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DBRMs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</a:t>
            </a:r>
            <a:endParaRPr lang="en-GB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7" name="Flowchart: Magnetic Disk 46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50" name="Flowchart: Magnetic Disk 49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51" name="Straight Arrow Connector 50"/>
          <p:cNvCxnSpPr>
            <a:stCxn id="37" idx="3"/>
            <a:endCxn id="39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0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3"/>
            <a:endCxn id="44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8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3"/>
            <a:endCxn id="38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5" idx="2"/>
          </p:cNvCxnSpPr>
          <p:nvPr/>
        </p:nvCxnSpPr>
        <p:spPr>
          <a:xfrm flipH="1">
            <a:off x="8259332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8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08584" y="3184778"/>
            <a:ext cx="1017036" cy="289249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PGMO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4813" y="1780921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560646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09255" y="198525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473029" y="1997706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022692" y="4883444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478858" y="4883445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92456" y="5301673"/>
            <a:ext cx="1670179" cy="166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Bind Package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32814" y="1343524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Define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Install </a:t>
            </a:r>
            <a:r>
              <a:rPr lang="en-GB" sz="1200" dirty="0" err="1" smtClean="0">
                <a:latin typeface="Consolas" panose="020B0609020204030204" pitchFamily="49" charset="0"/>
              </a:rPr>
              <a:t>Txn</a:t>
            </a:r>
            <a:r>
              <a:rPr lang="en-GB" sz="1200" dirty="0" smtClean="0">
                <a:latin typeface="Consolas" panose="020B0609020204030204" pitchFamily="49" charset="0"/>
              </a:rPr>
              <a:t> +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Refresh </a:t>
            </a:r>
            <a:r>
              <a:rPr lang="en-GB" sz="1200" dirty="0" err="1" smtClean="0">
                <a:latin typeface="Consolas" panose="020B0609020204030204" pitchFamily="49" charset="0"/>
              </a:rPr>
              <a:t>Pgm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12117" y="4084778"/>
            <a:ext cx="1017036" cy="28924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PGMB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506847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505810" y="4185558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504773" y="4171689"/>
            <a:ext cx="179603" cy="208384"/>
          </a:xfrm>
          <a:prstGeom prst="roundRect">
            <a:avLst/>
          </a:prstGeom>
          <a:solidFill>
            <a:srgbClr val="FFC000"/>
          </a:solidFill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90024" y="2780809"/>
            <a:ext cx="167017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Compile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Link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200" dirty="0" smtClean="0">
                <a:latin typeface="Consolas" panose="020B0609020204030204" pitchFamily="49" charset="0"/>
              </a:rPr>
              <a:t>Deploy</a:t>
            </a:r>
            <a:endParaRPr lang="en-GB" sz="1200" dirty="0" smtClean="0">
              <a:latin typeface="Consolas" panose="020B0609020204030204" pitchFamily="49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003894" y="3390755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081143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5189" y="3403552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762251" y="4883444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050942" y="4165643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049201" y="4164867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039645" y="4164091"/>
            <a:ext cx="179603" cy="20838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latin typeface="Consolas" panose="020B0609020204030204" pitchFamily="49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92" name="Rounded Rectangle 9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latin typeface="Consolas" panose="020B0609020204030204" pitchFamily="49" charset="0"/>
                </a:rPr>
                <a:t>CopyBooks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cxnSp>
          <p:nvCxnSpPr>
            <p:cNvPr id="93" name="Straight Arrow Connector 92"/>
            <p:cNvCxnSpPr>
              <a:stCxn id="37" idx="2"/>
              <a:endCxn id="9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081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68" grpId="0" animBg="1"/>
      <p:bldP spid="69" grpId="0" animBg="1"/>
      <p:bldP spid="70" grpId="0" animBg="1"/>
      <p:bldP spid="71" grpId="0" animBg="1"/>
      <p:bldP spid="74" grpId="0" animBg="1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Master Schema – ITAU MASTER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57942" y="1205345"/>
            <a:ext cx="11687694" cy="5428211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2000" b="1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IMSM/CICM</a:t>
              </a:r>
              <a:endParaRPr lang="en-GB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ITAUM.COBOL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ITAUM.JCL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ITAUM.IMS.LOAD</a:t>
              </a:r>
              <a:endParaRPr lang="en-GB" sz="11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latin typeface="Consolas" panose="020B0609020204030204" pitchFamily="49" charset="0"/>
                </a:rPr>
                <a:t>ITAUM.CICS.LOAD</a:t>
              </a:r>
              <a:endParaRPr lang="en-GB" sz="11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ITAUM.DBRM</a:t>
              </a:r>
              <a:endParaRPr lang="en-GB" sz="12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DB2M</a:t>
              </a:r>
              <a:endParaRPr lang="en-GB" dirty="0"/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ITAUM.*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1200" dirty="0">
                  <a:latin typeface="Consolas" panose="020B0609020204030204" pitchFamily="49" charset="0"/>
                </a:rPr>
                <a:t>ITAUM.*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120" name="Rounded Rectangle 119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21" name="Straight Arrow Connector 120"/>
            <p:cNvCxnSpPr>
              <a:endCxn id="120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514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Clone Whole Application System &amp; 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6034680" y="2622902"/>
            <a:ext cx="5776327" cy="295729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75000"/>
                </a:srgbClr>
              </a:gs>
              <a:gs pos="100000">
                <a:srgbClr val="FFC000">
                  <a:alpha val="0"/>
                </a:srgbClr>
              </a:gs>
              <a:gs pos="59000">
                <a:srgbClr val="FFC000">
                  <a:alpha val="67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400" b="1" dirty="0">
              <a:latin typeface="Consolas" panose="020B0609020204030204" pitchFamily="49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109938" y="2996960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IMS1/CIC1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256921" y="3660388"/>
            <a:ext cx="696856" cy="743264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ITAU1.COBOL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91210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ITAU1.JCL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401609" y="3780091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ITAU1.LOAD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7678524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ITAU1.IMS.LOAD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394633" y="2996753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ITAU1.CICS.LOAD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403260" y="4563222"/>
            <a:ext cx="71168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ITAU1.DBRM</a:t>
            </a:r>
            <a:endParaRPr lang="en-GB" sz="400" dirty="0" smtClean="0">
              <a:latin typeface="Consolas" panose="020B0609020204030204" pitchFamily="49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109939" y="4569991"/>
            <a:ext cx="1857271" cy="49032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DB21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2" name="Flowchart: Magnetic Disk 71"/>
          <p:cNvSpPr/>
          <p:nvPr/>
        </p:nvSpPr>
        <p:spPr>
          <a:xfrm>
            <a:off x="91586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3" name="Flowchart: Magnetic Disk 72"/>
          <p:cNvSpPr/>
          <p:nvPr/>
        </p:nvSpPr>
        <p:spPr>
          <a:xfrm>
            <a:off x="9652791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sp>
        <p:nvSpPr>
          <p:cNvPr id="76" name="Flowchart: Magnetic Disk 75"/>
          <p:cNvSpPr/>
          <p:nvPr/>
        </p:nvSpPr>
        <p:spPr>
          <a:xfrm>
            <a:off x="10145122" y="4122923"/>
            <a:ext cx="385783" cy="350163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400" dirty="0" smtClean="0">
                <a:latin typeface="Consolas" panose="020B0609020204030204" pitchFamily="49" charset="0"/>
              </a:rPr>
              <a:t>ITAU1.*</a:t>
            </a:r>
            <a:endParaRPr lang="en-GB" sz="400" dirty="0">
              <a:latin typeface="Consolas" panose="020B0609020204030204" pitchFamily="49" charset="0"/>
            </a:endParaRPr>
          </a:p>
        </p:txBody>
      </p:sp>
      <p:cxnSp>
        <p:nvCxnSpPr>
          <p:cNvPr id="98" name="Straight Arrow Connector 97"/>
          <p:cNvCxnSpPr>
            <a:stCxn id="61" idx="3"/>
            <a:endCxn id="63" idx="1"/>
          </p:cNvCxnSpPr>
          <p:nvPr/>
        </p:nvCxnSpPr>
        <p:spPr>
          <a:xfrm flipV="1">
            <a:off x="6953777" y="4025251"/>
            <a:ext cx="447832" cy="6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4" idx="1"/>
          </p:cNvCxnSpPr>
          <p:nvPr/>
        </p:nvCxnSpPr>
        <p:spPr>
          <a:xfrm>
            <a:off x="7177693" y="3238459"/>
            <a:ext cx="500831" cy="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184820" y="4815152"/>
            <a:ext cx="221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180447" y="3238666"/>
            <a:ext cx="0" cy="157648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6" idx="3"/>
            <a:endCxn id="67" idx="1"/>
          </p:cNvCxnSpPr>
          <p:nvPr/>
        </p:nvCxnSpPr>
        <p:spPr>
          <a:xfrm>
            <a:off x="8114941" y="4808382"/>
            <a:ext cx="994997" cy="6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62" idx="3"/>
          </p:cNvCxnSpPr>
          <p:nvPr/>
        </p:nvCxnSpPr>
        <p:spPr>
          <a:xfrm>
            <a:off x="9002891" y="4025251"/>
            <a:ext cx="1329614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76" idx="1"/>
          </p:cNvCxnSpPr>
          <p:nvPr/>
        </p:nvCxnSpPr>
        <p:spPr>
          <a:xfrm>
            <a:off x="10338013" y="4018483"/>
            <a:ext cx="0" cy="10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845682" y="4032021"/>
            <a:ext cx="5508" cy="10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351513" y="4025251"/>
            <a:ext cx="7347" cy="11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729311" y="3487282"/>
            <a:ext cx="5511" cy="1082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3" idx="3"/>
            <a:endCxn id="62" idx="1"/>
          </p:cNvCxnSpPr>
          <p:nvPr/>
        </p:nvCxnSpPr>
        <p:spPr>
          <a:xfrm>
            <a:off x="8113290" y="4025251"/>
            <a:ext cx="177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0" idx="2"/>
          </p:cNvCxnSpPr>
          <p:nvPr/>
        </p:nvCxnSpPr>
        <p:spPr>
          <a:xfrm flipH="1">
            <a:off x="10038573" y="3487282"/>
            <a:ext cx="0" cy="544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2" idx="2"/>
          </p:cNvCxnSpPr>
          <p:nvPr/>
        </p:nvCxnSpPr>
        <p:spPr>
          <a:xfrm>
            <a:off x="8647051" y="4270412"/>
            <a:ext cx="0" cy="413087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647051" y="4682531"/>
            <a:ext cx="459264" cy="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oup 112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14" name="Rounded Rectangle 113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15" name="Straight Arrow Connector 114"/>
            <p:cNvCxnSpPr>
              <a:endCxn id="114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261658" y="4437430"/>
            <a:ext cx="727513" cy="616113"/>
            <a:chOff x="590182" y="4473971"/>
            <a:chExt cx="1440000" cy="1205319"/>
          </a:xfrm>
        </p:grpSpPr>
        <p:sp>
          <p:nvSpPr>
            <p:cNvPr id="117" name="Rounded Rectangle 116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ITAU1.COPY</a:t>
              </a:r>
            </a:p>
          </p:txBody>
        </p:sp>
        <p:cxnSp>
          <p:nvCxnSpPr>
            <p:cNvPr id="118" name="Straight Arrow Connector 117"/>
            <p:cNvCxnSpPr>
              <a:endCxn id="117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8811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Same LPAR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13129"/>
              </p:ext>
            </p:extLst>
          </p:nvPr>
        </p:nvGraphicFramePr>
        <p:xfrm>
          <a:off x="413002" y="1584189"/>
          <a:ext cx="7136373" cy="4677680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441760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Source Programs. 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 &amp; Copy Copybooks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609221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Objects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ITAU1.IMS.LOAD</a:t>
                      </a:r>
                    </a:p>
                    <a:p>
                      <a:r>
                        <a:rPr lang="en-GB" sz="1200" dirty="0" smtClean="0"/>
                        <a:t>ITAU1.CICS.LOAD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 Copy Load Modules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, copy &amp; rename destination libraries from ITAUM.* to ITAU1.</a:t>
                      </a:r>
                    </a:p>
                    <a:p>
                      <a:r>
                        <a:rPr lang="en-GB" sz="1200" baseline="0" dirty="0" smtClean="0"/>
                        <a:t>Point to DB21 instead DB2M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library</a:t>
                      </a:r>
                      <a:r>
                        <a:rPr lang="en-GB" sz="1200" baseline="0" dirty="0" smtClean="0"/>
                        <a:t> &amp;</a:t>
                      </a:r>
                      <a:r>
                        <a:rPr lang="en-GB" sz="1200" dirty="0" smtClean="0"/>
                        <a:t> Copy DBRMs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ITAU1.*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files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Subsystem;</a:t>
                      </a:r>
                      <a:r>
                        <a:rPr lang="en-GB" sz="1200" baseline="0" dirty="0" smtClean="0"/>
                        <a:t> Export Import Tables; Rebind to DB21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4417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IMS1/CIC1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Transactions. </a:t>
                      </a:r>
                      <a:r>
                        <a:rPr lang="en-GB" sz="1200" baseline="0" dirty="0" smtClean="0"/>
                        <a:t>Define RCT entries for DB21</a:t>
                      </a:r>
                      <a:endParaRPr lang="en-GB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381508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Easy to achieve Clone creation</a:t>
            </a:r>
          </a:p>
          <a:p>
            <a:pPr lvl="1"/>
            <a:r>
              <a:rPr lang="en-US" sz="1800" dirty="0" smtClean="0"/>
              <a:t>Easy to maintain</a:t>
            </a:r>
          </a:p>
          <a:p>
            <a:pPr lvl="1"/>
            <a:r>
              <a:rPr lang="en-US" sz="1800" dirty="0" smtClean="0"/>
              <a:t>Transparent for developers: same names for programs, transaction, tables, JCLs…</a:t>
            </a:r>
          </a:p>
          <a:p>
            <a:pPr lvl="1"/>
            <a:r>
              <a:rPr lang="en-US" sz="1800" dirty="0" smtClean="0"/>
              <a:t>Isolated environments</a:t>
            </a:r>
          </a:p>
          <a:p>
            <a:pPr lvl="1"/>
            <a:r>
              <a:rPr lang="en-US" sz="1800" dirty="0" smtClean="0"/>
              <a:t>Most changes on infrastructure but easy to automatize</a:t>
            </a:r>
          </a:p>
          <a:p>
            <a:pPr lvl="1"/>
            <a:r>
              <a:rPr lang="en-US" sz="1800" dirty="0" smtClean="0"/>
              <a:t>No changes in Programs, Tables, Transactions, Definitions</a:t>
            </a:r>
          </a:p>
          <a:p>
            <a:pPr lvl="1"/>
            <a:r>
              <a:rPr lang="en-US" sz="1800" dirty="0" smtClean="0"/>
              <a:t>Customize Compilation &amp;  Deployment process to target ITAU1 data sets &amp; libraries and BIND with DB21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++Resources needed:</a:t>
            </a:r>
          </a:p>
          <a:p>
            <a:pPr lvl="2"/>
            <a:r>
              <a:rPr lang="en-US" sz="1600" dirty="0" smtClean="0"/>
              <a:t>Subsystems Management</a:t>
            </a:r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48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 smtClean="0"/>
              <a:t>Clone </a:t>
            </a:r>
            <a:r>
              <a:rPr lang="en-US" dirty="0"/>
              <a:t>Whole Application System &amp; </a:t>
            </a:r>
            <a:r>
              <a:rPr lang="en-US" dirty="0" smtClean="0"/>
              <a:t>Infrastructure – Same LPAR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37989" y="2641961"/>
            <a:ext cx="5776327" cy="2957295"/>
            <a:chOff x="157942" y="1205345"/>
            <a:chExt cx="11687694" cy="5428211"/>
          </a:xfrm>
        </p:grpSpPr>
        <p:sp>
          <p:nvSpPr>
            <p:cNvPr id="69" name="Oval 68"/>
            <p:cNvSpPr/>
            <p:nvPr/>
          </p:nvSpPr>
          <p:spPr>
            <a:xfrm>
              <a:off x="157942" y="1205345"/>
              <a:ext cx="11687694" cy="542821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alpha val="0"/>
                  </a:schemeClr>
                </a:gs>
                <a:gs pos="59000">
                  <a:schemeClr val="accent1"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80352" y="1891941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07619" y="3109685"/>
              <a:ext cx="1410004" cy="1364286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7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23756" y="3329403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48406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933020" y="189156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2927097" y="4766865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6380353" y="4779290"/>
              <a:ext cx="3757961" cy="90000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1" name="Flowchart: Magnetic Disk 80"/>
            <p:cNvSpPr/>
            <p:nvPr/>
          </p:nvSpPr>
          <p:spPr>
            <a:xfrm>
              <a:off x="6478858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owchart: Magnetic Disk 81"/>
            <p:cNvSpPr/>
            <p:nvPr/>
          </p:nvSpPr>
          <p:spPr>
            <a:xfrm>
              <a:off x="7478749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83" name="Flowchart: Magnetic Disk 82"/>
            <p:cNvSpPr/>
            <p:nvPr/>
          </p:nvSpPr>
          <p:spPr>
            <a:xfrm>
              <a:off x="8474920" y="3958683"/>
              <a:ext cx="780585" cy="642736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84" name="Straight Arrow Connector 83"/>
            <p:cNvCxnSpPr>
              <a:stCxn id="71" idx="3"/>
              <a:endCxn id="75" idx="1"/>
            </p:cNvCxnSpPr>
            <p:nvPr/>
          </p:nvCxnSpPr>
          <p:spPr>
            <a:xfrm flipV="1">
              <a:off x="2017623" y="3779403"/>
              <a:ext cx="906133" cy="124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77" idx="1"/>
            </p:cNvCxnSpPr>
            <p:nvPr/>
          </p:nvCxnSpPr>
          <p:spPr>
            <a:xfrm>
              <a:off x="2470689" y="2335219"/>
              <a:ext cx="1013371" cy="6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85110" y="5229291"/>
              <a:ext cx="447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476262" y="2335600"/>
              <a:ext cx="0" cy="2893691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9" idx="3"/>
              <a:endCxn id="80" idx="1"/>
            </p:cNvCxnSpPr>
            <p:nvPr/>
          </p:nvCxnSpPr>
          <p:spPr>
            <a:xfrm>
              <a:off x="4367097" y="5216865"/>
              <a:ext cx="2013256" cy="124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4" idx="3"/>
            </p:cNvCxnSpPr>
            <p:nvPr/>
          </p:nvCxnSpPr>
          <p:spPr>
            <a:xfrm>
              <a:off x="6163756" y="3779403"/>
              <a:ext cx="2690312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3" idx="1"/>
            </p:cNvCxnSpPr>
            <p:nvPr/>
          </p:nvCxnSpPr>
          <p:spPr>
            <a:xfrm>
              <a:off x="8865213" y="3766979"/>
              <a:ext cx="0" cy="19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869041" y="3791828"/>
              <a:ext cx="11145" cy="189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869150" y="3779403"/>
              <a:ext cx="14865" cy="210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6956" y="2791942"/>
              <a:ext cx="11151" cy="198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75" idx="3"/>
              <a:endCxn id="74" idx="1"/>
            </p:cNvCxnSpPr>
            <p:nvPr/>
          </p:nvCxnSpPr>
          <p:spPr>
            <a:xfrm>
              <a:off x="4363756" y="3779403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70" idx="2"/>
            </p:cNvCxnSpPr>
            <p:nvPr/>
          </p:nvCxnSpPr>
          <p:spPr>
            <a:xfrm flipH="1">
              <a:off x="8259332" y="2791942"/>
              <a:ext cx="1" cy="99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4" idx="2"/>
            </p:cNvCxnSpPr>
            <p:nvPr/>
          </p:nvCxnSpPr>
          <p:spPr>
            <a:xfrm>
              <a:off x="5443756" y="4229403"/>
              <a:ext cx="0" cy="75823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443756" y="4985861"/>
              <a:ext cx="929264" cy="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170518" y="1441485"/>
            <a:ext cx="4110442" cy="1780750"/>
            <a:chOff x="6034680" y="2622902"/>
            <a:chExt cx="5776327" cy="2957295"/>
          </a:xfrm>
        </p:grpSpPr>
        <p:sp>
          <p:nvSpPr>
            <p:cNvPr id="59" name="Oval 58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alpha val="75000"/>
                  </a:srgbClr>
                </a:gs>
                <a:gs pos="100000">
                  <a:srgbClr val="92D050">
                    <a:alpha val="0"/>
                  </a:srgbClr>
                </a:gs>
                <a:gs pos="59000">
                  <a:srgbClr val="92D05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2" name="Flowchart: Magnetic Disk 7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3" name="Flowchart: Magnetic Disk 7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76" name="Flowchart: Magnetic Disk 75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98" name="Straight Arrow Connector 97"/>
            <p:cNvCxnSpPr>
              <a:stCxn id="61" idx="3"/>
              <a:endCxn id="63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64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6" idx="3"/>
              <a:endCxn id="67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62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endCxn id="76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3" idx="3"/>
              <a:endCxn id="62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60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62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Right Arrow 1"/>
          <p:cNvSpPr/>
          <p:nvPr/>
        </p:nvSpPr>
        <p:spPr>
          <a:xfrm>
            <a:off x="5486400" y="3865419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2" name="Group 111"/>
          <p:cNvGrpSpPr/>
          <p:nvPr/>
        </p:nvGrpSpPr>
        <p:grpSpPr>
          <a:xfrm>
            <a:off x="7393939" y="3160705"/>
            <a:ext cx="4110442" cy="1780750"/>
            <a:chOff x="6034680" y="2622902"/>
            <a:chExt cx="5776327" cy="2957295"/>
          </a:xfrm>
        </p:grpSpPr>
        <p:sp>
          <p:nvSpPr>
            <p:cNvPr id="113" name="Oval 112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alpha val="75000"/>
                  </a:srgbClr>
                </a:gs>
                <a:gs pos="100000">
                  <a:srgbClr val="FFC000">
                    <a:alpha val="0"/>
                  </a:srgbClr>
                </a:gs>
                <a:gs pos="59000">
                  <a:srgbClr val="FFC000">
                    <a:alpha val="67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2" name="Flowchart: Magnetic Disk 121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3" name="Flowchart: Magnetic Disk 122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24" name="Flowchart: Magnetic Disk 123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125" name="Straight Arrow Connector 124"/>
            <p:cNvCxnSpPr>
              <a:stCxn id="115" idx="3"/>
              <a:endCxn id="117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118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0" idx="3"/>
              <a:endCxn id="121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6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24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17" idx="3"/>
              <a:endCxn id="116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14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6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170519" y="4872467"/>
            <a:ext cx="4110442" cy="1780750"/>
            <a:chOff x="6034680" y="2622902"/>
            <a:chExt cx="5776327" cy="2957295"/>
          </a:xfrm>
        </p:grpSpPr>
        <p:sp>
          <p:nvSpPr>
            <p:cNvPr id="167" name="Oval 166"/>
            <p:cNvSpPr/>
            <p:nvPr/>
          </p:nvSpPr>
          <p:spPr>
            <a:xfrm>
              <a:off x="6034680" y="2622902"/>
              <a:ext cx="5776327" cy="2957295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alpha val="75000"/>
                  </a:schemeClr>
                </a:gs>
                <a:gs pos="100000">
                  <a:schemeClr val="tx2">
                    <a:alpha val="0"/>
                    <a:lumMod val="100000"/>
                  </a:schemeClr>
                </a:gs>
                <a:gs pos="59000">
                  <a:schemeClr val="tx2">
                    <a:lumMod val="60000"/>
                    <a:lumOff val="40000"/>
                    <a:alpha val="67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sz="400" b="1" dirty="0">
                <a:latin typeface="Consolas" panose="020B0609020204030204" pitchFamily="49" charset="0"/>
              </a:endParaRPr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9109938" y="2996960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IMSM/CICM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6256921" y="3660388"/>
              <a:ext cx="696856" cy="743264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ITAUM.COBOL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8291210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ITAUM.JCL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7401609" y="3780091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ITAUM.LOAD</a:t>
              </a: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7678524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ITAUM.IMS.LOAD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8394633" y="2996753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ITAUM.CICS.LOAD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7403260" y="4563222"/>
              <a:ext cx="71168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ITAUM.DBRM</a:t>
              </a:r>
              <a:endParaRPr lang="en-GB" sz="4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9109939" y="4569991"/>
              <a:ext cx="1857271" cy="490321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DB2M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6" name="Flowchart: Magnetic Disk 175"/>
            <p:cNvSpPr/>
            <p:nvPr/>
          </p:nvSpPr>
          <p:spPr>
            <a:xfrm>
              <a:off x="91586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PDSE</a:t>
              </a:r>
            </a:p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7" name="Flowchart: Magnetic Disk 176"/>
            <p:cNvSpPr/>
            <p:nvPr/>
          </p:nvSpPr>
          <p:spPr>
            <a:xfrm>
              <a:off x="9652791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VSAM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sp>
          <p:nvSpPr>
            <p:cNvPr id="178" name="Flowchart: Magnetic Disk 177"/>
            <p:cNvSpPr/>
            <p:nvPr/>
          </p:nvSpPr>
          <p:spPr>
            <a:xfrm>
              <a:off x="10145122" y="4122923"/>
              <a:ext cx="385783" cy="350163"/>
            </a:xfrm>
            <a:prstGeom prst="flowChartMagneticDisk">
              <a:avLst/>
            </a:prstGeom>
            <a:ln>
              <a:tailEnd type="oval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PS</a:t>
              </a:r>
            </a:p>
            <a:p>
              <a:pPr algn="ctr"/>
              <a:r>
                <a:rPr lang="en-GB" sz="400" dirty="0">
                  <a:latin typeface="Consolas" panose="020B0609020204030204" pitchFamily="49" charset="0"/>
                </a:rPr>
                <a:t>ITAUM.*</a:t>
              </a:r>
              <a:endParaRPr lang="en-GB" sz="400" dirty="0">
                <a:latin typeface="Consolas" panose="020B0609020204030204" pitchFamily="49" charset="0"/>
              </a:endParaRPr>
            </a:p>
          </p:txBody>
        </p:sp>
        <p:cxnSp>
          <p:nvCxnSpPr>
            <p:cNvPr id="179" name="Straight Arrow Connector 178"/>
            <p:cNvCxnSpPr>
              <a:stCxn id="169" idx="3"/>
              <a:endCxn id="171" idx="1"/>
            </p:cNvCxnSpPr>
            <p:nvPr/>
          </p:nvCxnSpPr>
          <p:spPr>
            <a:xfrm flipV="1">
              <a:off x="6953777" y="4025251"/>
              <a:ext cx="447832" cy="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endCxn id="172" idx="1"/>
            </p:cNvCxnSpPr>
            <p:nvPr/>
          </p:nvCxnSpPr>
          <p:spPr>
            <a:xfrm>
              <a:off x="7177693" y="3238459"/>
              <a:ext cx="500831" cy="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7184820" y="4815152"/>
              <a:ext cx="221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180447" y="3238666"/>
              <a:ext cx="0" cy="157648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174" idx="3"/>
              <a:endCxn id="175" idx="1"/>
            </p:cNvCxnSpPr>
            <p:nvPr/>
          </p:nvCxnSpPr>
          <p:spPr>
            <a:xfrm>
              <a:off x="8114941" y="4808382"/>
              <a:ext cx="994997" cy="6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70" idx="3"/>
            </p:cNvCxnSpPr>
            <p:nvPr/>
          </p:nvCxnSpPr>
          <p:spPr>
            <a:xfrm>
              <a:off x="9002891" y="4025251"/>
              <a:ext cx="1329614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78" idx="1"/>
            </p:cNvCxnSpPr>
            <p:nvPr/>
          </p:nvCxnSpPr>
          <p:spPr>
            <a:xfrm>
              <a:off x="10338013" y="4018483"/>
              <a:ext cx="0" cy="104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9845682" y="4032021"/>
              <a:ext cx="5508" cy="1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9351513" y="4025251"/>
              <a:ext cx="7347" cy="11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10729311" y="3487282"/>
              <a:ext cx="5511" cy="1082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71" idx="3"/>
              <a:endCxn id="170" idx="1"/>
            </p:cNvCxnSpPr>
            <p:nvPr/>
          </p:nvCxnSpPr>
          <p:spPr>
            <a:xfrm>
              <a:off x="8113290" y="4025251"/>
              <a:ext cx="177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68" idx="2"/>
            </p:cNvCxnSpPr>
            <p:nvPr/>
          </p:nvCxnSpPr>
          <p:spPr>
            <a:xfrm flipH="1">
              <a:off x="10038573" y="3487282"/>
              <a:ext cx="0" cy="54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70" idx="2"/>
            </p:cNvCxnSpPr>
            <p:nvPr/>
          </p:nvCxnSpPr>
          <p:spPr>
            <a:xfrm>
              <a:off x="8647051" y="4270412"/>
              <a:ext cx="0" cy="413087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8647051" y="4682531"/>
              <a:ext cx="459264" cy="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3" name="Right Arrow 192"/>
          <p:cNvSpPr/>
          <p:nvPr/>
        </p:nvSpPr>
        <p:spPr>
          <a:xfrm rot="19108474">
            <a:off x="5515297" y="333620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ight Arrow 193"/>
          <p:cNvSpPr/>
          <p:nvPr/>
        </p:nvSpPr>
        <p:spPr>
          <a:xfrm rot="2529709">
            <a:off x="5548106" y="4467293"/>
            <a:ext cx="609600" cy="293371"/>
          </a:xfrm>
          <a:prstGeom prst="rightArrow">
            <a:avLst/>
          </a:prstGeom>
          <a:solidFill>
            <a:schemeClr val="tx2"/>
          </a:solidFill>
          <a:ln w="12700" cap="rnd">
            <a:solidFill>
              <a:schemeClr val="bg1"/>
            </a:solidFill>
            <a:prstDash val="soli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5" name="Group 194"/>
          <p:cNvGrpSpPr/>
          <p:nvPr/>
        </p:nvGrpSpPr>
        <p:grpSpPr>
          <a:xfrm>
            <a:off x="447228" y="4446085"/>
            <a:ext cx="727513" cy="616113"/>
            <a:chOff x="590182" y="4473971"/>
            <a:chExt cx="1440000" cy="1205319"/>
          </a:xfrm>
        </p:grpSpPr>
        <p:sp>
          <p:nvSpPr>
            <p:cNvPr id="196" name="Rounded Rectangle 195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197" name="Straight Arrow Connector 196"/>
            <p:cNvCxnSpPr>
              <a:endCxn id="196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5314453" y="2537297"/>
            <a:ext cx="540707" cy="339757"/>
            <a:chOff x="590182" y="4473971"/>
            <a:chExt cx="1440000" cy="1205319"/>
          </a:xfrm>
        </p:grpSpPr>
        <p:sp>
          <p:nvSpPr>
            <p:cNvPr id="199" name="Rounded Rectangle 198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0" name="Straight Arrow Connector 199"/>
            <p:cNvCxnSpPr>
              <a:endCxn id="199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7521031" y="4252832"/>
            <a:ext cx="540707" cy="339757"/>
            <a:chOff x="590182" y="4473971"/>
            <a:chExt cx="1440000" cy="1205319"/>
          </a:xfrm>
        </p:grpSpPr>
        <p:sp>
          <p:nvSpPr>
            <p:cNvPr id="202" name="Rounded Rectangle 201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3" name="Straight Arrow Connector 202"/>
            <p:cNvCxnSpPr>
              <a:endCxn id="202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5338571" y="5963395"/>
            <a:ext cx="540707" cy="339757"/>
            <a:chOff x="590182" y="4473971"/>
            <a:chExt cx="1440000" cy="1205319"/>
          </a:xfrm>
        </p:grpSpPr>
        <p:sp>
          <p:nvSpPr>
            <p:cNvPr id="205" name="Rounded Rectangle 20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00" dirty="0" smtClean="0">
                  <a:latin typeface="Consolas" panose="020B0609020204030204" pitchFamily="49" charset="0"/>
                </a:rPr>
                <a:t>ITAUM.COPY</a:t>
              </a:r>
            </a:p>
          </p:txBody>
        </p:sp>
        <p:cxnSp>
          <p:nvCxnSpPr>
            <p:cNvPr id="206" name="Straight Arrow Connector 205"/>
            <p:cNvCxnSpPr>
              <a:endCxn id="20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79816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I#01 – ITAU#002	I#02 – 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07619" y="3109685"/>
            <a:ext cx="1410004" cy="136428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7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923756" y="3329403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  <a:endParaRPr lang="en-GB" sz="1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933020" y="1891560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766865"/>
            <a:ext cx="1440000" cy="900000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ITAUM001</a:t>
            </a:r>
          </a:p>
          <a:p>
            <a:pPr algn="ctr"/>
            <a:r>
              <a:rPr lang="en-GB" sz="1000" dirty="0">
                <a:latin typeface="Consolas" panose="020B0609020204030204" pitchFamily="49" charset="0"/>
              </a:rPr>
              <a:t>ITAUM002</a:t>
            </a:r>
          </a:p>
          <a:p>
            <a:pPr algn="ctr"/>
            <a:r>
              <a:rPr lang="en-GB" sz="1000" dirty="0">
                <a:solidFill>
                  <a:srgbClr val="FF0000"/>
                </a:solidFill>
                <a:latin typeface="Consolas" panose="020B0609020204030204" pitchFamily="49" charset="0"/>
              </a:rPr>
              <a:t>ITAU#001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ITAU#002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78858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78749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3" name="Flowchart: Magnetic Disk 82"/>
          <p:cNvSpPr/>
          <p:nvPr/>
        </p:nvSpPr>
        <p:spPr>
          <a:xfrm>
            <a:off x="8474920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4" idx="3"/>
          </p:cNvCxnSpPr>
          <p:nvPr/>
        </p:nvCxnSpPr>
        <p:spPr>
          <a:xfrm>
            <a:off x="6163756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65213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69041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69150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4229403"/>
            <a:ext cx="0" cy="75823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4" y="1005840"/>
            <a:ext cx="11365992" cy="332399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 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ITAU#.*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590182" y="4473971"/>
            <a:ext cx="1440000" cy="1205319"/>
            <a:chOff x="590182" y="4473971"/>
            <a:chExt cx="1440000" cy="1205319"/>
          </a:xfrm>
        </p:grpSpPr>
        <p:sp>
          <p:nvSpPr>
            <p:cNvPr id="45" name="Rounded Rectangle 44"/>
            <p:cNvSpPr/>
            <p:nvPr/>
          </p:nvSpPr>
          <p:spPr>
            <a:xfrm>
              <a:off x="590182" y="4779290"/>
              <a:ext cx="1440000" cy="900000"/>
            </a:xfrm>
            <a:prstGeom prst="roundRect">
              <a:avLst/>
            </a:prstGeom>
            <a:ln>
              <a:tailEnd type="oval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latin typeface="Consolas" panose="020B0609020204030204" pitchFamily="49" charset="0"/>
                </a:rPr>
                <a:t>ITAUM.COPY</a:t>
              </a: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ITAUMC01</a:t>
              </a:r>
            </a:p>
            <a:p>
              <a:pPr algn="ctr"/>
              <a:r>
                <a:rPr lang="en-GB" sz="1000" dirty="0" smtClean="0">
                  <a:latin typeface="Consolas" panose="020B0609020204030204" pitchFamily="49" charset="0"/>
                </a:rPr>
                <a:t>ITAUMC02</a:t>
              </a: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ITAUC#01</a:t>
              </a:r>
            </a:p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ITAUC#02</a:t>
              </a:r>
            </a:p>
          </p:txBody>
        </p:sp>
        <p:cxnSp>
          <p:nvCxnSpPr>
            <p:cNvPr id="46" name="Straight Arrow Connector 45"/>
            <p:cNvCxnSpPr>
              <a:endCxn id="45" idx="0"/>
            </p:cNvCxnSpPr>
            <p:nvPr/>
          </p:nvCxnSpPr>
          <p:spPr>
            <a:xfrm flipH="1">
              <a:off x="1310182" y="4473971"/>
              <a:ext cx="2439" cy="3053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542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60383"/>
              </p:ext>
            </p:extLst>
          </p:nvPr>
        </p:nvGraphicFramePr>
        <p:xfrm>
          <a:off x="521067" y="1151872"/>
          <a:ext cx="7136373" cy="5327035"/>
        </p:xfrm>
        <a:graphic>
          <a:graphicData uri="http://schemas.openxmlformats.org/drawingml/2006/table">
            <a:tbl>
              <a:tblPr firstRow="1" bandRow="1">
                <a:tableStyleId>{28B8A746-B920-412C-AE1B-312E8C66682B}</a:tableStyleId>
              </a:tblPr>
              <a:tblGrid>
                <a:gridCol w="2064470">
                  <a:extLst>
                    <a:ext uri="{9D8B030D-6E8A-4147-A177-3AD203B41FA5}">
                      <a16:colId xmlns:a16="http://schemas.microsoft.com/office/drawing/2014/main" val="1181948483"/>
                    </a:ext>
                  </a:extLst>
                </a:gridCol>
                <a:gridCol w="1922137">
                  <a:extLst>
                    <a:ext uri="{9D8B030D-6E8A-4147-A177-3AD203B41FA5}">
                      <a16:colId xmlns:a16="http://schemas.microsoft.com/office/drawing/2014/main" val="3872032850"/>
                    </a:ext>
                  </a:extLst>
                </a:gridCol>
                <a:gridCol w="3149766">
                  <a:extLst>
                    <a:ext uri="{9D8B030D-6E8A-4147-A177-3AD203B41FA5}">
                      <a16:colId xmlns:a16="http://schemas.microsoft.com/office/drawing/2014/main" val="978990593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r>
                        <a:rPr lang="en-GB" dirty="0" smtClean="0"/>
                        <a:t>ITAUM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ITAU1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7772"/>
                  </a:ext>
                </a:extLst>
              </a:tr>
              <a:tr h="81511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ITAUM.COBOL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Source Programs</a:t>
                      </a:r>
                    </a:p>
                    <a:p>
                      <a:r>
                        <a:rPr lang="en-GB" sz="1200" dirty="0" smtClean="0"/>
                        <a:t>from</a:t>
                      </a:r>
                      <a:r>
                        <a:rPr lang="en-GB" sz="1200" baseline="0" dirty="0" smtClean="0"/>
                        <a:t> ITAUM* to ITAU#</a:t>
                      </a:r>
                    </a:p>
                    <a:p>
                      <a:r>
                        <a:rPr lang="en-GB" sz="1200" baseline="0" dirty="0" smtClean="0"/>
                        <a:t>Attention with calls to subprograms: static or dynamic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27751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ITAUM.COPY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Copy &amp; Rename Copybooks. Update</a:t>
                      </a:r>
                      <a:r>
                        <a:rPr lang="en-GB" sz="1200" baseline="0" dirty="0" smtClean="0"/>
                        <a:t> programs with modified copybook names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70034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7652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ITAUM.IMS.LOAD</a:t>
                      </a:r>
                    </a:p>
                    <a:p>
                      <a:r>
                        <a:rPr lang="en-GB" sz="1200" dirty="0" smtClean="0"/>
                        <a:t>ITAUM.CICS.LOAD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Compile all ITAU#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99346"/>
                  </a:ext>
                </a:extLst>
              </a:tr>
              <a:tr h="999171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ITAUM.JCL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/>
                        <a:t>Copy &amp; rename JCLs. Change destination libraries from ITAUM.* to ITAU#.</a:t>
                      </a:r>
                    </a:p>
                    <a:p>
                      <a:r>
                        <a:rPr lang="en-GB" sz="1200" baseline="0" dirty="0" smtClean="0"/>
                        <a:t>Point to DB2# instead DB2M</a:t>
                      </a:r>
                    </a:p>
                    <a:p>
                      <a:r>
                        <a:rPr lang="en-GB" sz="1200" baseline="0" dirty="0" smtClean="0"/>
                        <a:t>Modify names of programs.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54043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ITAUM.DBRM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</a:t>
                      </a:r>
                      <a:r>
                        <a:rPr lang="en-GB" sz="1200" baseline="0" dirty="0" smtClean="0"/>
                        <a:t> libraries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Generated</a:t>
                      </a:r>
                      <a:r>
                        <a:rPr lang="en-GB" sz="1200" baseline="0" dirty="0" smtClean="0"/>
                        <a:t> when compiled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398997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ITAUM.*</a:t>
                      </a:r>
                    </a:p>
                    <a:p>
                      <a:r>
                        <a:rPr lang="en-GB" sz="1200" dirty="0" smtClean="0"/>
                        <a:t>PDSE / 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ITAU#.*</a:t>
                      </a:r>
                    </a:p>
                    <a:p>
                      <a:r>
                        <a:rPr lang="en-GB" sz="1200" dirty="0" smtClean="0"/>
                        <a:t>PDSE</a:t>
                      </a:r>
                      <a:r>
                        <a:rPr lang="en-GB" sz="1200" baseline="0" dirty="0" smtClean="0"/>
                        <a:t> / </a:t>
                      </a:r>
                      <a:r>
                        <a:rPr lang="en-GB" sz="1200" dirty="0" smtClean="0"/>
                        <a:t>VSAM / PS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Copy/Repro &amp; Rename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71598"/>
                  </a:ext>
                </a:extLst>
              </a:tr>
              <a:tr h="446997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DB2#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Create new DB2 Tables;</a:t>
                      </a:r>
                      <a:r>
                        <a:rPr lang="en-GB" sz="1200" baseline="0" dirty="0" smtClean="0"/>
                        <a:t> Export Import Tables; Rebind to DB2#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57078"/>
                  </a:ext>
                </a:extLst>
              </a:tr>
              <a:tr h="63105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IMSM/CICM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Same Subsystems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Define &amp;</a:t>
                      </a:r>
                      <a:r>
                        <a:rPr lang="en-GB" sz="1200" baseline="0" dirty="0" smtClean="0"/>
                        <a:t> Install Transactions &amp;</a:t>
                      </a:r>
                      <a:r>
                        <a:rPr lang="en-GB" sz="1200" baseline="0" dirty="0" smtClean="0"/>
                        <a:t> RCT entries for DB21</a:t>
                      </a:r>
                      <a:endParaRPr lang="en-GB" sz="1200" dirty="0" smtClean="0"/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33988"/>
                  </a:ext>
                </a:extLst>
              </a:tr>
            </a:tbl>
          </a:graphicData>
        </a:graphic>
      </p:graphicFrame>
      <p:sp>
        <p:nvSpPr>
          <p:cNvPr id="11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06611" y="551313"/>
            <a:ext cx="3543854" cy="7255320"/>
          </a:xfrm>
        </p:spPr>
        <p:txBody>
          <a:bodyPr/>
          <a:lstStyle/>
          <a:p>
            <a:r>
              <a:rPr lang="en-US" sz="2000" dirty="0" smtClean="0"/>
              <a:t>Pros</a:t>
            </a:r>
            <a:endParaRPr lang="en-US" sz="2000" dirty="0"/>
          </a:p>
          <a:p>
            <a:pPr lvl="1"/>
            <a:r>
              <a:rPr lang="en-US" sz="1800" dirty="0" smtClean="0"/>
              <a:t>No need for creation infrastructure (share same subsystems)</a:t>
            </a:r>
          </a:p>
          <a:p>
            <a:pPr lvl="1"/>
            <a:r>
              <a:rPr lang="en-US" sz="1800" dirty="0" smtClean="0"/>
              <a:t>No changes at all </a:t>
            </a:r>
            <a:r>
              <a:rPr lang="en-US" sz="1800" dirty="0" smtClean="0"/>
              <a:t>in IMS/CICS</a:t>
            </a:r>
            <a:r>
              <a:rPr lang="en-US" sz="1800" dirty="0" smtClean="0"/>
              <a:t> infrastructure</a:t>
            </a:r>
            <a:endParaRPr lang="en-US" sz="1800" dirty="0" smtClean="0"/>
          </a:p>
          <a:p>
            <a:pPr lvl="1"/>
            <a:r>
              <a:rPr lang="en-US" sz="1800" dirty="0" smtClean="0"/>
              <a:t>Customize Compilation &amp;  Deployment process to target ITAU# data sets and BIND with DB2#</a:t>
            </a:r>
          </a:p>
          <a:p>
            <a:r>
              <a:rPr lang="en-US" sz="2000" dirty="0" smtClean="0"/>
              <a:t>Cons</a:t>
            </a:r>
          </a:p>
          <a:p>
            <a:pPr lvl="1"/>
            <a:r>
              <a:rPr lang="en-US" sz="1800" dirty="0" smtClean="0"/>
              <a:t>Difficult when deploying to </a:t>
            </a:r>
            <a:r>
              <a:rPr lang="en-US" sz="1800" dirty="0"/>
              <a:t>Production (rename of programs &amp; recompile)</a:t>
            </a:r>
          </a:p>
          <a:p>
            <a:pPr lvl="1"/>
            <a:r>
              <a:rPr lang="en-US" sz="1800" dirty="0"/>
              <a:t>Extra work </a:t>
            </a:r>
            <a:r>
              <a:rPr lang="en-US" sz="1800" dirty="0"/>
              <a:t>for developers</a:t>
            </a:r>
            <a:r>
              <a:rPr lang="en-US" sz="1800" dirty="0"/>
              <a:t>: Need to manage different names </a:t>
            </a:r>
            <a:r>
              <a:rPr lang="en-US" sz="1800" dirty="0"/>
              <a:t>for programs, transaction, tables, JCLs</a:t>
            </a:r>
            <a:r>
              <a:rPr lang="en-US" sz="1800" dirty="0"/>
              <a:t>… than the Master application</a:t>
            </a:r>
          </a:p>
          <a:p>
            <a:pPr lvl="1"/>
            <a:r>
              <a:rPr lang="en-US" sz="1800" dirty="0"/>
              <a:t>Changes may be required for static calls in Programs</a:t>
            </a:r>
            <a:endParaRPr lang="en-US" sz="1800" dirty="0"/>
          </a:p>
          <a:p>
            <a:pPr lvl="2"/>
            <a:endParaRPr lang="en-US" dirty="0" smtClean="0"/>
          </a:p>
          <a:p>
            <a:pPr marL="62865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6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Zowe Featuring ITAÚ Application Cloning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3003" y="1005840"/>
            <a:ext cx="11778997" cy="664797"/>
          </a:xfrm>
        </p:spPr>
        <p:txBody>
          <a:bodyPr/>
          <a:lstStyle/>
          <a:p>
            <a:r>
              <a:rPr lang="en-US" dirty="0"/>
              <a:t>Clone Whole </a:t>
            </a:r>
            <a:r>
              <a:rPr lang="en-US" dirty="0" smtClean="0"/>
              <a:t>Application Same LPAR–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IMS/CICS + DB2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Shared Libraries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57942" y="1205345"/>
            <a:ext cx="11687694" cy="542821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accent1">
                  <a:alpha val="0"/>
                </a:schemeClr>
              </a:gs>
              <a:gs pos="59000">
                <a:schemeClr val="accent1">
                  <a:alpha val="67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baseline="-25000" dirty="0"/>
          </a:p>
        </p:txBody>
      </p:sp>
      <p:sp>
        <p:nvSpPr>
          <p:cNvPr id="70" name="Rounded Rectangle 69"/>
          <p:cNvSpPr/>
          <p:nvPr/>
        </p:nvSpPr>
        <p:spPr>
          <a:xfrm>
            <a:off x="6380352" y="1891941"/>
            <a:ext cx="3757961" cy="90000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IMSM/CICM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IM01 – ITAUM001	IM02 – ITAUM002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I101 – ITAU1002	I102 – ITAU1002</a:t>
            </a:r>
          </a:p>
          <a:p>
            <a:pPr algn="ctr"/>
            <a:r>
              <a:rPr lang="en-GB" sz="100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I201 – ITAU2001	I202 – ITAU2002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723756" y="3576683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ITAUM.JCL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923756" y="3576683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348406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ITAUM.IMS.LOAD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4933020" y="2123362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ITAUM.CICS.LOAD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2927097" y="498763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380353" y="4779290"/>
            <a:ext cx="3757961" cy="1620557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DB2M</a:t>
            </a:r>
            <a:endParaRPr lang="en-GB" dirty="0"/>
          </a:p>
        </p:txBody>
      </p:sp>
      <p:sp>
        <p:nvSpPr>
          <p:cNvPr id="81" name="Flowchart: Magnetic Disk 80"/>
          <p:cNvSpPr/>
          <p:nvPr/>
        </p:nvSpPr>
        <p:spPr>
          <a:xfrm>
            <a:off x="6495484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2" name="Flowchart: Magnetic Disk 81"/>
          <p:cNvSpPr/>
          <p:nvPr/>
        </p:nvSpPr>
        <p:spPr>
          <a:xfrm>
            <a:off x="7495375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3" name="Flowchart: Magnetic Disk 82"/>
          <p:cNvSpPr/>
          <p:nvPr/>
        </p:nvSpPr>
        <p:spPr>
          <a:xfrm>
            <a:off x="8491546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</a:rPr>
              <a:t>ITAUM.*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84" name="Straight Arrow Connector 83"/>
          <p:cNvCxnSpPr>
            <a:stCxn id="71" idx="3"/>
            <a:endCxn id="75" idx="1"/>
          </p:cNvCxnSpPr>
          <p:nvPr/>
        </p:nvCxnSpPr>
        <p:spPr>
          <a:xfrm flipV="1">
            <a:off x="2017623" y="3779403"/>
            <a:ext cx="906133" cy="1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7" idx="1"/>
          </p:cNvCxnSpPr>
          <p:nvPr/>
        </p:nvCxnSpPr>
        <p:spPr>
          <a:xfrm>
            <a:off x="2470689" y="2335219"/>
            <a:ext cx="1013371" cy="6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85110" y="5229291"/>
            <a:ext cx="447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476262" y="2335600"/>
            <a:ext cx="0" cy="289369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80" idx="1"/>
          </p:cNvCxnSpPr>
          <p:nvPr/>
        </p:nvCxnSpPr>
        <p:spPr>
          <a:xfrm>
            <a:off x="4367097" y="5216865"/>
            <a:ext cx="2013256" cy="1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80382" y="3779403"/>
            <a:ext cx="2690312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3" idx="1"/>
          </p:cNvCxnSpPr>
          <p:nvPr/>
        </p:nvCxnSpPr>
        <p:spPr>
          <a:xfrm>
            <a:off x="8881839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885667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85776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656956" y="2791942"/>
            <a:ext cx="11151" cy="198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5" idx="3"/>
            <a:endCxn id="74" idx="1"/>
          </p:cNvCxnSpPr>
          <p:nvPr/>
        </p:nvCxnSpPr>
        <p:spPr>
          <a:xfrm>
            <a:off x="4363756" y="3779403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8342460" y="2791942"/>
            <a:ext cx="1" cy="999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2"/>
          </p:cNvCxnSpPr>
          <p:nvPr/>
        </p:nvCxnSpPr>
        <p:spPr>
          <a:xfrm>
            <a:off x="5443756" y="3981416"/>
            <a:ext cx="0" cy="1006221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43756" y="4985861"/>
            <a:ext cx="929264" cy="1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07619" y="35766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ITAUM.COBOL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ITAUM001</a:t>
            </a:r>
          </a:p>
        </p:txBody>
      </p:sp>
      <p:sp>
        <p:nvSpPr>
          <p:cNvPr id="2" name="Flowchart: Multidocument 1"/>
          <p:cNvSpPr/>
          <p:nvPr/>
        </p:nvSpPr>
        <p:spPr>
          <a:xfrm>
            <a:off x="6575366" y="4958569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34" name="Flowchart: Multidocument 33"/>
          <p:cNvSpPr/>
          <p:nvPr/>
        </p:nvSpPr>
        <p:spPr>
          <a:xfrm>
            <a:off x="8767185" y="4915542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6478858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lowchart: Magnetic Disk 35"/>
          <p:cNvSpPr/>
          <p:nvPr/>
        </p:nvSpPr>
        <p:spPr>
          <a:xfrm>
            <a:off x="7478749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8474920" y="2954352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ITAU1.*</a:t>
            </a:r>
            <a:endParaRPr lang="en-GB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endCxn id="35" idx="3"/>
          </p:cNvCxnSpPr>
          <p:nvPr/>
        </p:nvCxnSpPr>
        <p:spPr>
          <a:xfrm flipH="1" flipV="1">
            <a:off x="6869151" y="3597088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869041" y="3581627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853727" y="3576684"/>
            <a:ext cx="7738" cy="177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601036" y="314808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ITAU1.COBOL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16159" y="4002881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ITAU2.COBOL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7510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ITAU1.IMS.LOAD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924060" y="1634783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ITAU1.CICS.LOAD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ITAU1002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48465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ITAU2.IMS.LOAD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933615" y="2602744"/>
            <a:ext cx="1440000" cy="465476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latin typeface="Consolas" panose="020B0609020204030204" pitchFamily="49" charset="0"/>
              </a:rPr>
              <a:t>ITAU2.CICS.LOAD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912610" y="3147116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ITAU1.LOAD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934902" y="4002881"/>
            <a:ext cx="1440000" cy="423109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ITAU2.LOAD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4715627" y="3155529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ITAU1.JCL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715627" y="3989536"/>
            <a:ext cx="1440000" cy="404733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ITAU2.JCL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919692" y="4541423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ITAU1001</a:t>
            </a:r>
            <a:endParaRPr lang="en-GB" sz="1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937122" y="5429997"/>
            <a:ext cx="1440000" cy="432261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ITAU2.DBRM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ITAU2001</a:t>
            </a:r>
            <a:endParaRPr lang="en-GB" sz="10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Flowchart: Multidocument 59"/>
          <p:cNvSpPr/>
          <p:nvPr/>
        </p:nvSpPr>
        <p:spPr>
          <a:xfrm>
            <a:off x="8767185" y="5630347"/>
            <a:ext cx="1255223" cy="602646"/>
          </a:xfrm>
          <a:prstGeom prst="flowChartMultidocumen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lowchart: Magnetic Disk 60"/>
          <p:cNvSpPr/>
          <p:nvPr/>
        </p:nvSpPr>
        <p:spPr>
          <a:xfrm>
            <a:off x="9355061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PDSE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Flowchart: Magnetic Disk 61"/>
          <p:cNvSpPr/>
          <p:nvPr/>
        </p:nvSpPr>
        <p:spPr>
          <a:xfrm>
            <a:off x="10354952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VSAM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</a:t>
            </a:r>
            <a:r>
              <a:rPr lang="en-GB" sz="1200" dirty="0" smtClean="0">
                <a:latin typeface="Consolas" panose="020B0609020204030204" pitchFamily="49" charset="0"/>
              </a:rPr>
              <a:t>.*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63" name="Flowchart: Magnetic Disk 62"/>
          <p:cNvSpPr/>
          <p:nvPr/>
        </p:nvSpPr>
        <p:spPr>
          <a:xfrm>
            <a:off x="11351123" y="3958683"/>
            <a:ext cx="780585" cy="642736"/>
          </a:xfrm>
          <a:prstGeom prst="flowChartMagneticDisk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PS</a:t>
            </a:r>
          </a:p>
          <a:p>
            <a:pPr algn="ctr"/>
            <a:r>
              <a:rPr lang="en-GB" sz="1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ITAU2.*</a:t>
            </a:r>
            <a:endParaRPr lang="en-GB" sz="12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8861465" y="3779403"/>
            <a:ext cx="2868806" cy="12425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1"/>
          </p:cNvCxnSpPr>
          <p:nvPr/>
        </p:nvCxnSpPr>
        <p:spPr>
          <a:xfrm>
            <a:off x="11741416" y="3766979"/>
            <a:ext cx="0" cy="19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745244" y="3791828"/>
            <a:ext cx="11145" cy="1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745353" y="3779403"/>
            <a:ext cx="14865" cy="210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610225" y="5102489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ITAUM.COPY</a:t>
            </a:r>
          </a:p>
          <a:p>
            <a:pPr algn="ctr"/>
            <a:r>
              <a:rPr lang="en-GB" sz="1000" dirty="0" smtClean="0">
                <a:latin typeface="Consolas" panose="020B0609020204030204" pitchFamily="49" charset="0"/>
              </a:rPr>
              <a:t>ITAUMC01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603642" y="5552294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ITAU1.COPY</a:t>
            </a:r>
          </a:p>
          <a:p>
            <a:pPr algn="ctr"/>
            <a:r>
              <a:rPr lang="en-GB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ITAUC101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10225" y="4667216"/>
            <a:ext cx="1410004" cy="412852"/>
          </a:xfrm>
          <a:prstGeom prst="roundRect">
            <a:avLst/>
          </a:prstGeom>
          <a:ln>
            <a:tailEnd type="oval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Consolas" panose="020B0609020204030204" pitchFamily="49" charset="0"/>
              </a:rPr>
              <a:t>ITAU2.COPY</a:t>
            </a:r>
          </a:p>
          <a:p>
            <a:pPr algn="ctr"/>
            <a:r>
              <a:rPr lang="en-GB" sz="1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ITAUC201</a:t>
            </a:r>
          </a:p>
        </p:txBody>
      </p:sp>
      <p:cxnSp>
        <p:nvCxnSpPr>
          <p:cNvPr id="98" name="Elbow Connector 97"/>
          <p:cNvCxnSpPr>
            <a:endCxn id="76" idx="1"/>
          </p:cNvCxnSpPr>
          <p:nvPr/>
        </p:nvCxnSpPr>
        <p:spPr>
          <a:xfrm rot="10800000" flipV="1">
            <a:off x="610225" y="4209306"/>
            <a:ext cx="5934" cy="664335"/>
          </a:xfrm>
          <a:prstGeom prst="bentConnector3">
            <a:avLst>
              <a:gd name="adj1" fmla="val 395237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endCxn id="72" idx="1"/>
          </p:cNvCxnSpPr>
          <p:nvPr/>
        </p:nvCxnSpPr>
        <p:spPr>
          <a:xfrm rot="10800000" flipH="1" flipV="1">
            <a:off x="607619" y="3783109"/>
            <a:ext cx="2606" cy="1525805"/>
          </a:xfrm>
          <a:prstGeom prst="bentConnector3">
            <a:avLst>
              <a:gd name="adj1" fmla="val -129188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endCxn id="73" idx="1"/>
          </p:cNvCxnSpPr>
          <p:nvPr/>
        </p:nvCxnSpPr>
        <p:spPr>
          <a:xfrm rot="10800000" flipH="1" flipV="1">
            <a:off x="601036" y="3354510"/>
            <a:ext cx="2606" cy="2404210"/>
          </a:xfrm>
          <a:prstGeom prst="bentConnector3">
            <a:avLst>
              <a:gd name="adj1" fmla="val -167466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18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adcom_Theme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98C7"/>
      </a:accent1>
      <a:accent2>
        <a:srgbClr val="007B8C"/>
      </a:accent2>
      <a:accent3>
        <a:srgbClr val="F3BA16"/>
      </a:accent3>
      <a:accent4>
        <a:srgbClr val="6C4B94"/>
      </a:accent4>
      <a:accent5>
        <a:srgbClr val="97999B"/>
      </a:accent5>
      <a:accent6>
        <a:srgbClr val="9DA03C"/>
      </a:accent6>
      <a:hlink>
        <a:srgbClr val="0098C7"/>
      </a:hlink>
      <a:folHlink>
        <a:srgbClr val="E68C28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 cap="rnd">
          <a:solidFill>
            <a:schemeClr val="bg1"/>
          </a:solidFill>
          <a:prstDash val="solid"/>
          <a:tailEnd type="oval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98C7"/>
        </a:accent1>
        <a:accent2>
          <a:srgbClr val="007B8C"/>
        </a:accent2>
        <a:accent3>
          <a:srgbClr val="F3BA16"/>
        </a:accent3>
        <a:accent4>
          <a:srgbClr val="6C4B94"/>
        </a:accent4>
        <a:accent5>
          <a:srgbClr val="97999B"/>
        </a:accent5>
        <a:accent6>
          <a:srgbClr val="9DA03C"/>
        </a:accent6>
        <a:hlink>
          <a:srgbClr val="0098C7"/>
        </a:hlink>
        <a:folHlink>
          <a:srgbClr val="E68C28"/>
        </a:folHlink>
      </a:clrScheme>
    </a:extraClrScheme>
  </a:extraClrSchemeLst>
  <a:custClrLst>
    <a:custClr name="Secondary Red 187">
      <a:srgbClr val="A6192E"/>
    </a:custClr>
    <a:custClr name="Secondary Red 188">
      <a:srgbClr val="79242F"/>
    </a:custClr>
    <a:custClr name="Secondary Gray 6">
      <a:srgbClr val="A7A8AA"/>
    </a:custClr>
    <a:custClr name="Gray 4">
      <a:srgbClr val="BBBCBC"/>
    </a:custClr>
    <a:custClr name="Broadcom Gray">
      <a:srgbClr val="E2E3E4"/>
    </a:custClr>
    <a:custClr name="Tertiary Orange 138">
      <a:srgbClr val="E68C28"/>
    </a:custClr>
    <a:custClr name="Tertiary Olive 458">
      <a:srgbClr val="E0D160"/>
    </a:custClr>
    <a:custClr name="Tertiary Beige 7402">
      <a:srgbClr val="F1E19B"/>
    </a:custClr>
  </a:custClrLst>
  <a:extLst>
    <a:ext uri="{05A4C25C-085E-4340-85A3-A5531E510DB2}">
      <thm15:themeFamily xmlns:thm15="http://schemas.microsoft.com/office/thememl/2012/main" name="Presentation3" id="{82F89C63-E120-4810-88B0-AB7C62A7075D}" vid="{3DC0CDB1-A4C2-4BDA-B835-2F48C424E9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Broadcom_16x9</Template>
  <TotalTime>8042</TotalTime>
  <Words>1640</Words>
  <Application>Microsoft Office PowerPoint</Application>
  <PresentationFormat>Widescreen</PresentationFormat>
  <Paragraphs>573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Consolas</vt:lpstr>
      <vt:lpstr>Broadcom_Theme</vt:lpstr>
      <vt:lpstr>PowerPoint Presentation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Zowe Featuring ITAÚ Application Cloning</vt:lpstr>
      <vt:lpstr>PowerPoint Presentation</vt:lpstr>
      <vt:lpstr>Zowe Featuring ITAÚ Application Cloning</vt:lpstr>
      <vt:lpstr>Zowe Featuring ITAÚ Application Cloning</vt:lpstr>
      <vt:lpstr>Zowe Featuring ITAÚ Application Cloning</vt:lpstr>
      <vt:lpstr>PowerPoint Presentation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Diego Rodríguez</dc:creator>
  <cp:keywords>Template</cp:keywords>
  <cp:lastModifiedBy>Diego Rodríguez</cp:lastModifiedBy>
  <cp:revision>174</cp:revision>
  <dcterms:created xsi:type="dcterms:W3CDTF">2020-04-24T14:16:43Z</dcterms:created>
  <dcterms:modified xsi:type="dcterms:W3CDTF">2020-05-03T11:57:53Z</dcterms:modified>
</cp:coreProperties>
</file>