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4AD53-B32D-C140-B1EF-3AA5C844E3CC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C4CF2-F628-2745-AAE9-2B53077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5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C4CF2-F628-2745-AAE9-2B53077012C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58938"/>
            <a:ext cx="10363200" cy="1470025"/>
          </a:xfrm>
          <a:solidFill>
            <a:schemeClr val="bg1">
              <a:alpha val="95000"/>
            </a:schemeClr>
          </a:solidFill>
          <a:effectLst>
            <a:softEdge rad="63500"/>
          </a:effectLst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baseline="0" dirty="0">
                <a:solidFill>
                  <a:schemeClr val="tx1"/>
                </a:solidFill>
              </a:rPr>
              <a:t>Click to edit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281186" y="2983610"/>
            <a:ext cx="7609479" cy="1009561"/>
          </a:xfrm>
          <a:solidFill>
            <a:schemeClr val="bg1">
              <a:alpha val="95000"/>
            </a:schemeClr>
          </a:solidFill>
          <a:effectLst>
            <a:softEdge rad="63500"/>
          </a:effectLst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1078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0D99093C-E824-EC48-B77A-280F17DA5D37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5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ln w="25400">
            <a:solidFill>
              <a:schemeClr val="tx1"/>
            </a:solidFill>
          </a:ln>
        </p:spPr>
        <p:txBody>
          <a:bodyPr tIns="228600">
            <a:normAutofit/>
          </a:bodyPr>
          <a:lstStyle>
            <a:lvl1pPr marL="0" indent="0">
              <a:buNone/>
              <a:defRPr sz="2667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0D99093C-E824-EC48-B77A-280F17DA5D37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2487"/>
            <a:ext cx="5321600" cy="4525963"/>
          </a:xfrm>
          <a:ln w="25400" cap="flat">
            <a:solidFill>
              <a:schemeClr val="tx1"/>
            </a:solidFill>
            <a:round/>
          </a:ln>
        </p:spPr>
        <p:txBody>
          <a:bodyPr tIns="228600">
            <a:normAutofit/>
          </a:bodyPr>
          <a:lstStyle>
            <a:lvl1pPr marL="0" indent="0">
              <a:buNone/>
              <a:defRPr sz="2667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0D99093C-E824-EC48-B77A-280F17DA5D37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3C3831-60B9-204A-AB0D-53E619F83C5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0800" y="1592837"/>
            <a:ext cx="5321600" cy="4525963"/>
          </a:xfrm>
          <a:ln w="25400">
            <a:solidFill>
              <a:schemeClr val="tx1"/>
            </a:solidFill>
          </a:ln>
        </p:spPr>
        <p:txBody>
          <a:bodyPr tIns="228600">
            <a:normAutofit/>
          </a:bodyPr>
          <a:lstStyle>
            <a:lvl1pPr marL="0" indent="0">
              <a:buNone/>
              <a:defRPr sz="2667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11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0D99093C-E824-EC48-B77A-280F17DA5D37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0D99093C-E824-EC48-B77A-280F17DA5D37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0D99093C-E824-EC48-B77A-280F17DA5D37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9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solidFill>
            <a:schemeClr val="bg1">
              <a:alpha val="95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solidFill>
            <a:schemeClr val="bg1">
              <a:alpha val="95000"/>
            </a:schemeClr>
          </a:solidFill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6887" y="6309418"/>
            <a:ext cx="8998226" cy="48768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2624" y="6308727"/>
            <a:ext cx="879777" cy="48768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6095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609570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609570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6095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609570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70FE-74EA-513B-DE2E-12D78553C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Five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2A9CA-5C69-3AEC-0F9C-3E37BF0A3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3712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4C564-5406-9F09-57A4-D652E2E4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 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023F9-A74F-6274-734D-766381AE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Words starting with : are variables:</a:t>
            </a:r>
          </a:p>
          <a:p>
            <a:pPr lvl="1"/>
            <a:r>
              <a:rPr lang="en-US" dirty="0"/>
              <a:t>:format - Allows .</a:t>
            </a:r>
            <a:r>
              <a:rPr lang="en-US" dirty="0" err="1"/>
              <a:t>json</a:t>
            </a:r>
            <a:r>
              <a:rPr lang="en-US" dirty="0"/>
              <a:t>, .html extensions</a:t>
            </a:r>
          </a:p>
          <a:p>
            <a:pPr lvl="1"/>
            <a:r>
              <a:rPr lang="en-US" dirty="0"/>
              <a:t>:id - Passed to controller as params[:id]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http://localhost:3000/items/17</a:t>
            </a:r>
          </a:p>
          <a:p>
            <a:r>
              <a:rPr lang="en-US" dirty="0"/>
              <a:t>Calls </a:t>
            </a:r>
            <a:r>
              <a:rPr lang="en-US" dirty="0" err="1"/>
              <a:t>items#show</a:t>
            </a:r>
            <a:r>
              <a:rPr lang="en-US" dirty="0"/>
              <a:t> with params[:id] = 17</a:t>
            </a:r>
          </a:p>
        </p:txBody>
      </p:sp>
    </p:spTree>
    <p:extLst>
      <p:ext uri="{BB962C8B-B14F-4D97-AF65-F5344CB8AC3E}">
        <p14:creationId xmlns:p14="http://schemas.microsoft.com/office/powerpoint/2010/main" val="26850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9411-1516-27BB-D6B0-ACD990E9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err="1"/>
              <a:t>Paramater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EE60-89FE-21B5-9024-50214830C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.:format pattern allows multiple response types:</a:t>
            </a:r>
          </a:p>
          <a:p>
            <a:r>
              <a:rPr lang="en-US" dirty="0"/>
              <a:t>HTML response</a:t>
            </a:r>
          </a:p>
          <a:p>
            <a:pPr lvl="1"/>
            <a:r>
              <a:rPr lang="en-US" dirty="0"/>
              <a:t>http://localhost:3000/items</a:t>
            </a:r>
          </a:p>
          <a:p>
            <a:r>
              <a:rPr lang="en-US" dirty="0"/>
              <a:t>JSON Response:</a:t>
            </a:r>
          </a:p>
          <a:p>
            <a:pPr lvl="1"/>
            <a:r>
              <a:rPr lang="en-US" dirty="0"/>
              <a:t>http://localhost:3000/</a:t>
            </a:r>
            <a:r>
              <a:rPr lang="en-US" dirty="0" err="1"/>
              <a:t>items.json</a:t>
            </a:r>
            <a:endParaRPr lang="en-US" dirty="0"/>
          </a:p>
          <a:p>
            <a:r>
              <a:rPr lang="en-US" dirty="0"/>
              <a:t>Same controller method, different output format!</a:t>
            </a:r>
          </a:p>
        </p:txBody>
      </p:sp>
    </p:spTree>
    <p:extLst>
      <p:ext uri="{BB962C8B-B14F-4D97-AF65-F5344CB8AC3E}">
        <p14:creationId xmlns:p14="http://schemas.microsoft.com/office/powerpoint/2010/main" val="269390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716-6C30-BAC8-3347-22F176FE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Routes with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C3FA-F837-25D9-F5FF-208C980C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 eight standard routes created with one line </a:t>
            </a:r>
          </a:p>
          <a:p>
            <a:pPr lvl="1"/>
            <a:r>
              <a:rPr lang="en-US" dirty="0"/>
              <a:t>resources :items</a:t>
            </a:r>
          </a:p>
          <a:p>
            <a:r>
              <a:rPr lang="en-US" dirty="0"/>
              <a:t>This single line in config/</a:t>
            </a:r>
            <a:r>
              <a:rPr lang="en-US" dirty="0" err="1"/>
              <a:t>routes.rb</a:t>
            </a:r>
            <a:r>
              <a:rPr lang="en-US" dirty="0"/>
              <a:t> generates all CRUD operations:</a:t>
            </a:r>
          </a:p>
          <a:p>
            <a:pPr lvl="1"/>
            <a:r>
              <a:rPr lang="en-US" dirty="0"/>
              <a:t>Index (list all)</a:t>
            </a:r>
          </a:p>
          <a:p>
            <a:pPr lvl="1"/>
            <a:r>
              <a:rPr lang="en-US" dirty="0"/>
              <a:t>Show (view one)</a:t>
            </a:r>
          </a:p>
          <a:p>
            <a:pPr lvl="1"/>
            <a:r>
              <a:rPr lang="en-US" dirty="0"/>
              <a:t>New (form for creating)</a:t>
            </a:r>
          </a:p>
          <a:p>
            <a:pPr lvl="1"/>
            <a:r>
              <a:rPr lang="en-US" dirty="0"/>
              <a:t>Create (save new)</a:t>
            </a:r>
          </a:p>
          <a:p>
            <a:pPr lvl="1"/>
            <a:r>
              <a:rPr lang="en-US" dirty="0"/>
              <a:t>Edit (form for updating)</a:t>
            </a:r>
          </a:p>
          <a:p>
            <a:pPr lvl="1"/>
            <a:r>
              <a:rPr lang="en-US" dirty="0"/>
              <a:t>Update (save changes)</a:t>
            </a:r>
          </a:p>
          <a:p>
            <a:pPr lvl="1"/>
            <a:r>
              <a:rPr lang="en-US" dirty="0"/>
              <a:t>Destroy (delete)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9ECC-548B-FA1D-15C1-CF2757C2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 Actions/Methods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FAE3-3012-C16D-E799-2A8E47D5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are methods in controllers that:</a:t>
            </a:r>
          </a:p>
          <a:p>
            <a:pPr lvl="1"/>
            <a:r>
              <a:rPr lang="en-US" dirty="0"/>
              <a:t>Accept data from the router</a:t>
            </a:r>
          </a:p>
          <a:p>
            <a:pPr lvl="1"/>
            <a:r>
              <a:rPr lang="en-US" dirty="0"/>
              <a:t>Perform operations on data and models</a:t>
            </a:r>
          </a:p>
          <a:p>
            <a:pPr lvl="1"/>
            <a:r>
              <a:rPr lang="en-US" dirty="0"/>
              <a:t>Interact with the database</a:t>
            </a:r>
          </a:p>
          <a:p>
            <a:pPr lvl="1"/>
            <a:r>
              <a:rPr lang="en-US" dirty="0"/>
              <a:t>Automatically render associated views</a:t>
            </a:r>
          </a:p>
        </p:txBody>
      </p:sp>
    </p:spTree>
    <p:extLst>
      <p:ext uri="{BB962C8B-B14F-4D97-AF65-F5344CB8AC3E}">
        <p14:creationId xmlns:p14="http://schemas.microsoft.com/office/powerpoint/2010/main" val="23254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6535-2B54-17F1-ED7B-6FD16BCB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Index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DC66-2072-A758-1F42-53BFB4B84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Lists all items of a resource: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index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@items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Default behavior:</a:t>
            </a:r>
          </a:p>
          <a:p>
            <a:pPr lvl="1"/>
            <a:r>
              <a:rPr lang="en-US" dirty="0"/>
              <a:t>Automatically renders app/views/items/</a:t>
            </a:r>
            <a:r>
              <a:rPr lang="en-US" dirty="0" err="1"/>
              <a:t>index.html.erb</a:t>
            </a:r>
            <a:endParaRPr lang="en-US" dirty="0"/>
          </a:p>
          <a:p>
            <a:pPr lvl="1"/>
            <a:r>
              <a:rPr lang="en-US" dirty="0"/>
              <a:t>Instance variables (@ variables) are passed to the view</a:t>
            </a:r>
          </a:p>
          <a:p>
            <a:pPr lvl="1"/>
            <a:r>
              <a:rPr lang="en-US" dirty="0"/>
              <a:t>View uses @items to display the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FD18-DD0E-9D09-E059-E729A660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View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8E41-A1A8-DDBB-716B-E9727A76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Rails follows Convention over Configuration:</a:t>
            </a:r>
          </a:p>
          <a:p>
            <a:pPr lvl="1"/>
            <a:r>
              <a:rPr lang="en-US" dirty="0"/>
              <a:t>After a controller method completes, Rails searches for a view</a:t>
            </a:r>
          </a:p>
          <a:p>
            <a:pPr lvl="1"/>
            <a:r>
              <a:rPr lang="en-US" dirty="0"/>
              <a:t>Location: app/views/</a:t>
            </a:r>
            <a:r>
              <a:rPr lang="en-US" dirty="0" err="1"/>
              <a:t>controller_name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File name matches method name: </a:t>
            </a:r>
            <a:r>
              <a:rPr lang="en-US" dirty="0" err="1"/>
              <a:t>action_name.html.erb</a:t>
            </a:r>
            <a:endParaRPr lang="en-US" dirty="0"/>
          </a:p>
          <a:p>
            <a:pPr lvl="1"/>
            <a:r>
              <a:rPr lang="en-US" dirty="0"/>
              <a:t>Instance variables automatically available in views</a:t>
            </a:r>
          </a:p>
        </p:txBody>
      </p:sp>
    </p:spTree>
    <p:extLst>
      <p:ext uri="{BB962C8B-B14F-4D97-AF65-F5344CB8AC3E}">
        <p14:creationId xmlns:p14="http://schemas.microsoft.com/office/powerpoint/2010/main" val="122073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DDB4-9C61-3ECC-D846-4CE6664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29AA-BE9F-9E8A-1CEC-EF86A010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Filters allow methods to be called at specific times:</a:t>
            </a:r>
          </a:p>
          <a:p>
            <a:pPr lvl="1"/>
            <a:r>
              <a:rPr lang="en-US" dirty="0" err="1"/>
              <a:t>before_action</a:t>
            </a:r>
            <a:r>
              <a:rPr lang="en-US" dirty="0"/>
              <a:t> - Runs before controller methods</a:t>
            </a:r>
          </a:p>
          <a:p>
            <a:pPr lvl="1"/>
            <a:r>
              <a:rPr lang="en-US" dirty="0" err="1"/>
              <a:t>after_action</a:t>
            </a:r>
            <a:r>
              <a:rPr lang="en-US" dirty="0"/>
              <a:t> - Runs after controller methods</a:t>
            </a:r>
          </a:p>
          <a:p>
            <a:pPr lvl="1"/>
            <a:r>
              <a:rPr lang="en-US" dirty="0" err="1"/>
              <a:t>around_action</a:t>
            </a:r>
            <a:r>
              <a:rPr lang="en-US" dirty="0"/>
              <a:t> - Wraps controller methods</a:t>
            </a:r>
          </a:p>
          <a:p>
            <a:r>
              <a:rPr lang="en-US" dirty="0"/>
              <a:t>Used for: authentication, logging, data setup, and more</a:t>
            </a:r>
          </a:p>
        </p:txBody>
      </p:sp>
    </p:spTree>
    <p:extLst>
      <p:ext uri="{BB962C8B-B14F-4D97-AF65-F5344CB8AC3E}">
        <p14:creationId xmlns:p14="http://schemas.microsoft.com/office/powerpoint/2010/main" val="39925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8047-9E70-C60F-712E-42EC1BF9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F1B0-11D4-D3DA-59E8-2F621F6D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before_action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only: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[show edit update destroy]</a:t>
            </a:r>
          </a:p>
          <a:p>
            <a:r>
              <a:rPr lang="en-US" dirty="0"/>
              <a:t>This calls </a:t>
            </a:r>
            <a:r>
              <a:rPr lang="en-US" dirty="0" err="1"/>
              <a:t>set_item</a:t>
            </a:r>
            <a:r>
              <a:rPr lang="en-US" dirty="0"/>
              <a:t> before the specified actions.</a:t>
            </a:r>
          </a:p>
          <a:p>
            <a:r>
              <a:rPr lang="en-US" dirty="0"/>
              <a:t>These four actions all need to find a specific item by ID, so we can DRY up our code!</a:t>
            </a:r>
          </a:p>
        </p:txBody>
      </p:sp>
    </p:spTree>
    <p:extLst>
      <p:ext uri="{BB962C8B-B14F-4D97-AF65-F5344CB8AC3E}">
        <p14:creationId xmlns:p14="http://schemas.microsoft.com/office/powerpoint/2010/main" val="182646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DC8E24-7F67-1F15-572F-6C035AD9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BD89B-65D6-542A-6789-5B2AE732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def </a:t>
            </a:r>
            <a:r>
              <a:rPr lang="en-US" dirty="0" err="1"/>
              <a:t>set_item</a:t>
            </a:r>
            <a:endParaRPr lang="en-US" dirty="0"/>
          </a:p>
          <a:p>
            <a:r>
              <a:rPr lang="en-US" dirty="0"/>
              <a:t>  @item = </a:t>
            </a:r>
            <a:r>
              <a:rPr lang="en-US" dirty="0" err="1"/>
              <a:t>Item.find</a:t>
            </a:r>
            <a:r>
              <a:rPr lang="en-US" dirty="0"/>
              <a:t>(params[:id])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48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FB6593-FC2D-ACBE-77BD-EE6C3E5E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6651-4DFF-6367-3676-E469BD70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Code written once, used multiple times</a:t>
            </a:r>
          </a:p>
          <a:p>
            <a:pPr lvl="1"/>
            <a:r>
              <a:rPr lang="en-US" dirty="0"/>
              <a:t>Makes maintenance easier</a:t>
            </a:r>
          </a:p>
          <a:p>
            <a:pPr lvl="1"/>
            <a:r>
              <a:rPr lang="en-US" dirty="0"/>
              <a:t>@item is available in the controller action and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1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D0D7-9943-0302-F3F4-5EFA07C8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Epictetus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9836-1253-0248-ADF9-42E94907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Freedom is the only worthy goal in life. It is won by disregarding things that lie beyond our control.</a:t>
            </a:r>
          </a:p>
        </p:txBody>
      </p:sp>
    </p:spTree>
    <p:extLst>
      <p:ext uri="{BB962C8B-B14F-4D97-AF65-F5344CB8AC3E}">
        <p14:creationId xmlns:p14="http://schemas.microsoft.com/office/powerpoint/2010/main" val="329741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74F2-269E-7573-D20F-3613BBBE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FE06-618A-6168-5D8E-E5320437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Protects against mass assignment attacks: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item_params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params.require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(:item).permit(:what, :when)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params.expect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(item: [:what, :when])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require - Field must be present</a:t>
            </a:r>
          </a:p>
          <a:p>
            <a:r>
              <a:rPr lang="en-US" dirty="0"/>
              <a:t>permit - Only these fields are allowed</a:t>
            </a:r>
          </a:p>
          <a:p>
            <a:r>
              <a:rPr lang="en-US" dirty="0"/>
              <a:t>Prevents users from injecting unauthorized data</a:t>
            </a:r>
          </a:p>
        </p:txBody>
      </p:sp>
    </p:spTree>
    <p:extLst>
      <p:ext uri="{BB962C8B-B14F-4D97-AF65-F5344CB8AC3E}">
        <p14:creationId xmlns:p14="http://schemas.microsoft.com/office/powerpoint/2010/main" val="34862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93E4-7F1C-07B6-BDA7-D9BBED46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with Strong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3C5D-2B39-DE48-D8F9-94D99FB7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Users don't have to use your forms!</a:t>
            </a:r>
          </a:p>
          <a:p>
            <a:pPr lvl="1"/>
            <a:r>
              <a:rPr lang="en-US" dirty="0"/>
              <a:t>They can modify form data before submission</a:t>
            </a:r>
          </a:p>
          <a:p>
            <a:pPr lvl="1"/>
            <a:r>
              <a:rPr lang="en-US" dirty="0"/>
              <a:t>They can craft custom HTTP requests</a:t>
            </a:r>
          </a:p>
          <a:p>
            <a:pPr lvl="2"/>
            <a:r>
              <a:rPr lang="en-US" dirty="0"/>
              <a:t>Postman, curl, </a:t>
            </a:r>
            <a:r>
              <a:rPr lang="en-US" dirty="0" err="1"/>
              <a:t>wget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They might try to set fields like </a:t>
            </a:r>
            <a:r>
              <a:rPr lang="en-US" dirty="0" err="1"/>
              <a:t>created_at</a:t>
            </a:r>
            <a:r>
              <a:rPr lang="en-US" dirty="0"/>
              <a:t> or </a:t>
            </a:r>
            <a:r>
              <a:rPr lang="en-US" dirty="0" err="1"/>
              <a:t>is_admin</a:t>
            </a:r>
            <a:endParaRPr lang="en-US" dirty="0"/>
          </a:p>
          <a:p>
            <a:r>
              <a:rPr lang="en-US" dirty="0"/>
              <a:t>Strong parameters ensure only permitted fields are processed.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1D42-5C69-CE79-B366-B7B4E105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and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94861-F5E8-2F26-3E0E-0506B499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 new</a:t>
            </a:r>
          </a:p>
          <a:p>
            <a:r>
              <a:rPr lang="en-US" dirty="0"/>
              <a:t>  @item = </a:t>
            </a:r>
            <a:r>
              <a:rPr lang="en-US" dirty="0" err="1"/>
              <a:t>Item.new</a:t>
            </a:r>
            <a:endParaRPr lang="en-US" dirty="0"/>
          </a:p>
          <a:p>
            <a:r>
              <a:rPr lang="en-US" dirty="0"/>
              <a:t>end</a:t>
            </a:r>
          </a:p>
          <a:p>
            <a:r>
              <a:rPr lang="en-US" dirty="0"/>
              <a:t>def create</a:t>
            </a:r>
          </a:p>
          <a:p>
            <a:r>
              <a:rPr lang="en-US" dirty="0"/>
              <a:t>  @item = </a:t>
            </a:r>
            <a:r>
              <a:rPr lang="en-US" dirty="0" err="1"/>
              <a:t>Item.new</a:t>
            </a:r>
            <a:r>
              <a:rPr lang="en-US" dirty="0"/>
              <a:t>(</a:t>
            </a:r>
            <a:r>
              <a:rPr lang="en-US" dirty="0" err="1"/>
              <a:t>item_params</a:t>
            </a:r>
            <a:r>
              <a:rPr lang="en-US" dirty="0"/>
              <a:t>)</a:t>
            </a:r>
          </a:p>
          <a:p>
            <a:r>
              <a:rPr lang="en-US" dirty="0"/>
              <a:t>  if @</a:t>
            </a:r>
            <a:r>
              <a:rPr lang="en-US" dirty="0" err="1"/>
              <a:t>item.save</a:t>
            </a:r>
            <a:endParaRPr lang="en-US" dirty="0"/>
          </a:p>
          <a:p>
            <a:r>
              <a:rPr lang="en-US" dirty="0"/>
              <a:t>    # Success handling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# Error handling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7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B53B-072B-0AE2-7A41-305AE08C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E7AC-41FD-91AA-0FB6-A36DD149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def create</a:t>
            </a:r>
          </a:p>
          <a:p>
            <a:r>
              <a:rPr lang="en-US" dirty="0"/>
              <a:t>  @item = </a:t>
            </a:r>
            <a:r>
              <a:rPr lang="en-US" dirty="0" err="1"/>
              <a:t>Item.new</a:t>
            </a:r>
            <a:r>
              <a:rPr lang="en-US" dirty="0"/>
              <a:t>(</a:t>
            </a:r>
            <a:r>
              <a:rPr lang="en-US" dirty="0" err="1"/>
              <a:t>item_params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respond_to</a:t>
            </a:r>
            <a:r>
              <a:rPr lang="en-US" dirty="0"/>
              <a:t> do |format|</a:t>
            </a:r>
          </a:p>
          <a:p>
            <a:r>
              <a:rPr lang="en-US" dirty="0"/>
              <a:t>    if @</a:t>
            </a:r>
            <a:r>
              <a:rPr lang="en-US" dirty="0" err="1"/>
              <a:t>item.save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format.html</a:t>
            </a:r>
            <a:r>
              <a:rPr lang="en-US" dirty="0"/>
              <a:t> { </a:t>
            </a:r>
            <a:r>
              <a:rPr lang="en-US" dirty="0" err="1"/>
              <a:t>redirect_to</a:t>
            </a:r>
            <a:r>
              <a:rPr lang="en-US" dirty="0"/>
              <a:t> </a:t>
            </a:r>
            <a:r>
              <a:rPr lang="en-US" dirty="0" err="1"/>
              <a:t>item_url</a:t>
            </a:r>
            <a:r>
              <a:rPr lang="en-US" dirty="0"/>
              <a:t>(@item),</a:t>
            </a:r>
          </a:p>
          <a:p>
            <a:r>
              <a:rPr lang="en-US" dirty="0"/>
              <a:t>                    notice: "Item was successfully created." }</a:t>
            </a:r>
          </a:p>
          <a:p>
            <a:r>
              <a:rPr lang="en-US" dirty="0"/>
              <a:t>      </a:t>
            </a:r>
            <a:r>
              <a:rPr lang="en-US" dirty="0" err="1"/>
              <a:t>format.json</a:t>
            </a:r>
            <a:r>
              <a:rPr lang="en-US" dirty="0"/>
              <a:t> { render :show, status: :created,</a:t>
            </a:r>
          </a:p>
          <a:p>
            <a:r>
              <a:rPr lang="en-US" dirty="0"/>
              <a:t>                    location: @item 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</a:t>
            </a:r>
            <a:r>
              <a:rPr lang="en-US" dirty="0" err="1"/>
              <a:t>format.html</a:t>
            </a:r>
            <a:r>
              <a:rPr lang="en-US" dirty="0"/>
              <a:t> { render :new,</a:t>
            </a:r>
          </a:p>
          <a:p>
            <a:r>
              <a:rPr lang="en-US" dirty="0"/>
              <a:t>                    status: :</a:t>
            </a:r>
            <a:r>
              <a:rPr lang="en-US" dirty="0" err="1"/>
              <a:t>unprocessable_entity</a:t>
            </a:r>
            <a:r>
              <a:rPr lang="en-US" dirty="0"/>
              <a:t> }</a:t>
            </a:r>
          </a:p>
          <a:p>
            <a:r>
              <a:rPr lang="en-US" dirty="0"/>
              <a:t>      </a:t>
            </a:r>
            <a:r>
              <a:rPr lang="en-US" dirty="0" err="1"/>
              <a:t>format.json</a:t>
            </a:r>
            <a:r>
              <a:rPr lang="en-US" dirty="0"/>
              <a:t> { render </a:t>
            </a:r>
            <a:r>
              <a:rPr lang="en-US" dirty="0" err="1"/>
              <a:t>json</a:t>
            </a:r>
            <a:r>
              <a:rPr lang="en-US" dirty="0"/>
              <a:t>: @</a:t>
            </a:r>
            <a:r>
              <a:rPr lang="en-US" dirty="0" err="1"/>
              <a:t>item.errors</a:t>
            </a:r>
            <a:r>
              <a:rPr lang="en-US" dirty="0"/>
              <a:t>,</a:t>
            </a:r>
          </a:p>
          <a:p>
            <a:r>
              <a:rPr lang="en-US" dirty="0"/>
              <a:t>                    status: :</a:t>
            </a:r>
            <a:r>
              <a:rPr lang="en-US" dirty="0" err="1"/>
              <a:t>unprocessable_entity</a:t>
            </a:r>
            <a:r>
              <a:rPr lang="en-US" dirty="0"/>
              <a:t> }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95520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1D51-0C3B-3698-28D9-1535A283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</a:t>
            </a:r>
            <a:r>
              <a:rPr lang="en-US" dirty="0" err="1"/>
              <a:t>respond_to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C95D-7576-FD78-3087-9961FC44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Handles different response formats:</a:t>
            </a:r>
          </a:p>
          <a:p>
            <a:pPr lvl="1"/>
            <a:r>
              <a:rPr lang="en-US" dirty="0" err="1"/>
              <a:t>format.html</a:t>
            </a:r>
            <a:r>
              <a:rPr lang="en-US" dirty="0"/>
              <a:t> - Browser requests</a:t>
            </a:r>
          </a:p>
          <a:p>
            <a:pPr lvl="1"/>
            <a:r>
              <a:rPr lang="en-US" dirty="0" err="1"/>
              <a:t>format.json</a:t>
            </a:r>
            <a:r>
              <a:rPr lang="en-US" dirty="0"/>
              <a:t> - API requests</a:t>
            </a:r>
          </a:p>
          <a:p>
            <a:r>
              <a:rPr lang="en-US" dirty="0"/>
              <a:t>HTML success</a:t>
            </a:r>
          </a:p>
          <a:p>
            <a:pPr lvl="1"/>
            <a:r>
              <a:rPr lang="en-US" dirty="0"/>
              <a:t>Redirects to the new item with a success notice</a:t>
            </a:r>
          </a:p>
          <a:p>
            <a:r>
              <a:rPr lang="en-US" dirty="0"/>
              <a:t>JSON Success</a:t>
            </a:r>
          </a:p>
          <a:p>
            <a:pPr lvl="1"/>
            <a:r>
              <a:rPr lang="en-US" dirty="0"/>
              <a:t>Returns JSON with HTTP status 201 (Created)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9D74-AFB7-A4F0-2864-F26AC249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Status Codes in 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727B-F56F-A334-22C8-9F767F69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Rails supports 59 different status codes, e.g.:</a:t>
            </a:r>
          </a:p>
          <a:p>
            <a:pPr lvl="1"/>
            <a:r>
              <a:rPr lang="en-US" dirty="0"/>
              <a:t>200 :success - Request succeeded</a:t>
            </a:r>
          </a:p>
          <a:p>
            <a:pPr lvl="1"/>
            <a:r>
              <a:rPr lang="en-US" dirty="0"/>
              <a:t>201 :created - Resource created</a:t>
            </a:r>
          </a:p>
          <a:p>
            <a:pPr lvl="1"/>
            <a:r>
              <a:rPr lang="en-US" dirty="0"/>
              <a:t>422 :</a:t>
            </a:r>
            <a:r>
              <a:rPr lang="en-US" dirty="0" err="1"/>
              <a:t>unprocessable_entity</a:t>
            </a:r>
            <a:r>
              <a:rPr lang="en-US" dirty="0"/>
              <a:t> - Validation failed</a:t>
            </a:r>
          </a:p>
          <a:p>
            <a:pPr lvl="1"/>
            <a:r>
              <a:rPr lang="en-US" dirty="0"/>
              <a:t>404 :</a:t>
            </a:r>
            <a:r>
              <a:rPr lang="en-US" dirty="0" err="1"/>
              <a:t>not_found</a:t>
            </a:r>
            <a:r>
              <a:rPr lang="en-US" dirty="0"/>
              <a:t> - Resource doesn't exist</a:t>
            </a:r>
          </a:p>
          <a:p>
            <a:pPr lvl="1"/>
            <a:r>
              <a:rPr lang="en-US" dirty="0"/>
              <a:t>500 :</a:t>
            </a:r>
            <a:r>
              <a:rPr lang="en-US" dirty="0" err="1"/>
              <a:t>internal_server_error</a:t>
            </a:r>
            <a:r>
              <a:rPr lang="en-US" dirty="0"/>
              <a:t> - Server error</a:t>
            </a:r>
          </a:p>
        </p:txBody>
      </p:sp>
    </p:spTree>
    <p:extLst>
      <p:ext uri="{BB962C8B-B14F-4D97-AF65-F5344CB8AC3E}">
        <p14:creationId xmlns:p14="http://schemas.microsoft.com/office/powerpoint/2010/main" val="14706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1800-0A35-EA36-8693-CC4E99B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render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48C9-CFD9-152A-2E2E-7E379B0D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Important: Can only be called once per action</a:t>
            </a:r>
          </a:p>
          <a:p>
            <a:pPr lvl="1"/>
            <a:r>
              <a:rPr lang="en-US" dirty="0"/>
              <a:t>Calling it twice causes a double render error</a:t>
            </a:r>
          </a:p>
          <a:p>
            <a:pPr lvl="1"/>
            <a:r>
              <a:rPr lang="en-US" dirty="0"/>
              <a:t>Use "render ... and return" idiom for early returns</a:t>
            </a:r>
          </a:p>
          <a:p>
            <a:pPr lvl="1"/>
            <a:r>
              <a:rPr lang="en-US" dirty="0"/>
              <a:t>Can render different views, JSON, or status codes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render :new and return if @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item.invalid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6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FB4B-C069-C192-00F9-84A23CE0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Edit Action - Shows the form</a:t>
            </a:r>
          </a:p>
          <a:p>
            <a:pPr lvl="1"/>
            <a:r>
              <a:rPr lang="en-US" dirty="0"/>
              <a:t>Often doesn't need code due to </a:t>
            </a:r>
            <a:r>
              <a:rPr lang="en-US" dirty="0" err="1"/>
              <a:t>before_action</a:t>
            </a:r>
            <a:r>
              <a:rPr lang="en-US" dirty="0"/>
              <a:t> :</a:t>
            </a:r>
            <a:r>
              <a:rPr lang="en-US" dirty="0" err="1"/>
              <a:t>set_item</a:t>
            </a:r>
            <a:endParaRPr lang="en-US" dirty="0"/>
          </a:p>
          <a:p>
            <a:r>
              <a:rPr lang="en-US" dirty="0"/>
              <a:t>Update Action - Saves changes: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update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item.update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@item, notice: 'Item updated.'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render :edit, status: 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unprocessable_entity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24C9B-57FA-90C9-F9DD-E68FDBAF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and Update</a:t>
            </a:r>
          </a:p>
        </p:txBody>
      </p:sp>
    </p:spTree>
    <p:extLst>
      <p:ext uri="{BB962C8B-B14F-4D97-AF65-F5344CB8AC3E}">
        <p14:creationId xmlns:p14="http://schemas.microsoft.com/office/powerpoint/2010/main" val="416823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3C82-72FC-9F7B-4E2E-41739C46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Destroy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DEF2-ADA3-4EE7-E378-B3D95B42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 destroy</a:t>
            </a:r>
          </a:p>
          <a:p>
            <a:r>
              <a:rPr lang="en-US" dirty="0"/>
              <a:t>  @</a:t>
            </a:r>
            <a:r>
              <a:rPr lang="en-US" dirty="0" err="1"/>
              <a:t>item.destroy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respond_to</a:t>
            </a:r>
            <a:r>
              <a:rPr lang="en-US" dirty="0"/>
              <a:t> do |format|</a:t>
            </a:r>
          </a:p>
          <a:p>
            <a:r>
              <a:rPr lang="en-US" dirty="0"/>
              <a:t>    </a:t>
            </a:r>
            <a:r>
              <a:rPr lang="en-US" dirty="0" err="1"/>
              <a:t>format.html</a:t>
            </a:r>
            <a:r>
              <a:rPr lang="en-US" dirty="0"/>
              <a:t> { </a:t>
            </a:r>
            <a:r>
              <a:rPr lang="en-US" dirty="0" err="1"/>
              <a:t>redirect_to</a:t>
            </a:r>
            <a:r>
              <a:rPr lang="en-US" dirty="0"/>
              <a:t> </a:t>
            </a:r>
            <a:r>
              <a:rPr lang="en-US" dirty="0" err="1"/>
              <a:t>items_url</a:t>
            </a:r>
            <a:r>
              <a:rPr lang="en-US" dirty="0"/>
              <a:t>,</a:t>
            </a:r>
          </a:p>
          <a:p>
            <a:r>
              <a:rPr lang="en-US" dirty="0"/>
              <a:t>                  notice: 'Item was deleted.' }</a:t>
            </a:r>
          </a:p>
          <a:p>
            <a:r>
              <a:rPr lang="en-US" dirty="0"/>
              <a:t>    </a:t>
            </a:r>
            <a:r>
              <a:rPr lang="en-US" dirty="0" err="1"/>
              <a:t>format.json</a:t>
            </a:r>
            <a:r>
              <a:rPr lang="en-US" dirty="0"/>
              <a:t> { head :</a:t>
            </a:r>
            <a:r>
              <a:rPr lang="en-US" dirty="0" err="1"/>
              <a:t>no_content</a:t>
            </a:r>
            <a:r>
              <a:rPr lang="en-US" dirty="0"/>
              <a:t> }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8F097-50F8-932E-81DB-806C6AB5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Request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477D06-7696-6E5B-610C-EEF566C6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Provides detailed information about the incoming request:</a:t>
            </a:r>
          </a:p>
          <a:p>
            <a:pPr lvl="1"/>
            <a:r>
              <a:rPr lang="en-US" dirty="0"/>
              <a:t>Hostname and domain</a:t>
            </a:r>
          </a:p>
          <a:p>
            <a:pPr lvl="1"/>
            <a:r>
              <a:rPr lang="en-US" dirty="0"/>
              <a:t>HTTP verb used</a:t>
            </a:r>
          </a:p>
          <a:p>
            <a:pPr lvl="1"/>
            <a:r>
              <a:rPr lang="en-US" dirty="0"/>
              <a:t>All request headers</a:t>
            </a:r>
          </a:p>
          <a:p>
            <a:pPr lvl="1"/>
            <a:r>
              <a:rPr lang="en-US" dirty="0"/>
              <a:t>Local port number</a:t>
            </a:r>
          </a:p>
          <a:p>
            <a:pPr lvl="1"/>
            <a:r>
              <a:rPr lang="en-US" dirty="0"/>
              <a:t>Remote machine's IP address</a:t>
            </a:r>
          </a:p>
          <a:p>
            <a:r>
              <a:rPr lang="en-US" dirty="0"/>
              <a:t>Access via the request object in controllers</a:t>
            </a:r>
          </a:p>
        </p:txBody>
      </p:sp>
    </p:spTree>
    <p:extLst>
      <p:ext uri="{BB962C8B-B14F-4D97-AF65-F5344CB8AC3E}">
        <p14:creationId xmlns:p14="http://schemas.microsoft.com/office/powerpoint/2010/main" val="276326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47EC-13EF-759C-9598-ADD51DDD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Controllers are where the </a:t>
            </a:r>
            <a:r>
              <a:rPr lang="en-US" b="1" dirty="0"/>
              <a:t>business logic</a:t>
            </a:r>
            <a:r>
              <a:rPr lang="en-US" dirty="0"/>
              <a:t> of our applications resides.</a:t>
            </a:r>
          </a:p>
          <a:p>
            <a:r>
              <a:rPr lang="en-US" dirty="0"/>
              <a:t>They make each application unique by:</a:t>
            </a:r>
          </a:p>
          <a:p>
            <a:pPr lvl="1"/>
            <a:r>
              <a:rPr lang="en-US" dirty="0"/>
              <a:t>Containing methods for different operations needed for models</a:t>
            </a:r>
          </a:p>
          <a:p>
            <a:pPr lvl="1"/>
            <a:r>
              <a:rPr lang="en-US" dirty="0"/>
              <a:t>Processing requests and data</a:t>
            </a:r>
          </a:p>
          <a:p>
            <a:pPr lvl="1"/>
            <a:r>
              <a:rPr lang="en-US" dirty="0"/>
              <a:t>Rendering views once operations are complete</a:t>
            </a:r>
          </a:p>
          <a:p>
            <a:pPr lvl="1"/>
            <a:r>
              <a:rPr lang="en-US" dirty="0"/>
              <a:t>Defining the behavior that distinguishes your application from other similar applications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D6A54-236B-6830-1358-48501E4E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1969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4AF3-8C8C-407C-95E5-A9C4BCC3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Response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87CE-38E2-8904-F166-CC21CCD0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Controls what gets sent back to the client:</a:t>
            </a:r>
          </a:p>
          <a:p>
            <a:pPr lvl="1"/>
            <a:r>
              <a:rPr lang="en-US" dirty="0"/>
              <a:t>body - The content to return</a:t>
            </a:r>
          </a:p>
          <a:p>
            <a:pPr lvl="1"/>
            <a:r>
              <a:rPr lang="en-US" dirty="0"/>
              <a:t>status - HTTP status code</a:t>
            </a:r>
          </a:p>
          <a:p>
            <a:pPr lvl="1"/>
            <a:r>
              <a:rPr lang="en-US" dirty="0" err="1"/>
              <a:t>content_type</a:t>
            </a:r>
            <a:r>
              <a:rPr lang="en-US" dirty="0"/>
              <a:t> - MIME type (HTML, JSON, etc.)</a:t>
            </a:r>
          </a:p>
          <a:p>
            <a:r>
              <a:rPr lang="en-US" dirty="0"/>
              <a:t>Provides flexibility for custom responses</a:t>
            </a:r>
          </a:p>
        </p:txBody>
      </p:sp>
    </p:spTree>
    <p:extLst>
      <p:ext uri="{BB962C8B-B14F-4D97-AF65-F5344CB8AC3E}">
        <p14:creationId xmlns:p14="http://schemas.microsoft.com/office/powerpoint/2010/main" val="18075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685D-24F5-381A-3886-C515049B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CC6-911E-5A9C-93F6-18EE3793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Add RESTful routes for individual resources: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:items do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member do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Creates route: GET /items/:id/</a:t>
            </a:r>
            <a:r>
              <a:rPr lang="en-US" dirty="0" err="1"/>
              <a:t>created_at</a:t>
            </a:r>
            <a:endParaRPr lang="en-US" dirty="0"/>
          </a:p>
          <a:p>
            <a:r>
              <a:rPr lang="en-US" dirty="0"/>
              <a:t>Use when operating on a single, specific item</a:t>
            </a:r>
          </a:p>
        </p:txBody>
      </p:sp>
    </p:spTree>
    <p:extLst>
      <p:ext uri="{BB962C8B-B14F-4D97-AF65-F5344CB8AC3E}">
        <p14:creationId xmlns:p14="http://schemas.microsoft.com/office/powerpoint/2010/main" val="7644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13F2-23BB-DBD5-858A-AAE096EF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 Route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B209-9D31-CC9A-4BBD-64CC450DE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### Controller:</a:t>
            </a:r>
          </a:p>
          <a:p>
            <a:r>
              <a:rPr lang="en-US" dirty="0"/>
              <a:t>def </a:t>
            </a:r>
            <a:r>
              <a:rPr lang="en-US" dirty="0" err="1"/>
              <a:t>created_at</a:t>
            </a:r>
            <a:endParaRPr lang="en-US" dirty="0"/>
          </a:p>
          <a:p>
            <a:r>
              <a:rPr lang="en-US" dirty="0"/>
              <a:t>  @</a:t>
            </a:r>
            <a:r>
              <a:rPr lang="en-US" dirty="0" err="1"/>
              <a:t>item.created_at</a:t>
            </a:r>
            <a:endParaRPr lang="en-US" dirty="0"/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### View (</a:t>
            </a:r>
            <a:r>
              <a:rPr lang="en-US" dirty="0" err="1"/>
              <a:t>created_at.html.erb</a:t>
            </a:r>
            <a:r>
              <a:rPr lang="en-US" dirty="0"/>
              <a:t>):</a:t>
            </a:r>
          </a:p>
          <a:p>
            <a:r>
              <a:rPr lang="en-US" dirty="0"/>
              <a:t>&lt;div id="&lt;%= </a:t>
            </a:r>
            <a:r>
              <a:rPr lang="en-US" dirty="0" err="1"/>
              <a:t>dom_id</a:t>
            </a:r>
            <a:r>
              <a:rPr lang="en-US" dirty="0"/>
              <a:t> @item %&gt;"&gt;</a:t>
            </a:r>
          </a:p>
          <a:p>
            <a:r>
              <a:rPr lang="en-US" dirty="0"/>
              <a:t>  &lt;p&gt;&lt;strong&gt;When:&lt;/strong&gt; &lt;%= @</a:t>
            </a:r>
            <a:r>
              <a:rPr lang="en-US" dirty="0" err="1"/>
              <a:t>item.when</a:t>
            </a:r>
            <a:r>
              <a:rPr lang="en-US" dirty="0"/>
              <a:t> %&gt;&lt;/p&gt;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289D-1EE3-F0DB-16E1-5C700300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CD94-C8E4-7F3A-4901-4FA2C484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routes for multiple resources: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:items do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collection do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get 'search'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end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Creates route: GET /items/search</a:t>
            </a:r>
          </a:p>
          <a:p>
            <a:r>
              <a:rPr lang="en-US" dirty="0"/>
              <a:t>Use when operating on the entire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1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E1A7-322F-0644-8F8F-A2196058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via Index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B6AD-3474-1E44-2E37-CED4C0790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def index</a:t>
            </a:r>
          </a:p>
          <a:p>
            <a:r>
              <a:rPr lang="en-US" sz="2000" dirty="0"/>
              <a:t>  if params[:</a:t>
            </a:r>
            <a:r>
              <a:rPr lang="en-US" sz="2000" dirty="0" err="1"/>
              <a:t>what_query</a:t>
            </a:r>
            <a:r>
              <a:rPr lang="en-US" sz="2000" dirty="0"/>
              <a:t>]</a:t>
            </a:r>
          </a:p>
          <a:p>
            <a:r>
              <a:rPr lang="en-US" sz="2000" dirty="0"/>
              <a:t>    @items = </a:t>
            </a:r>
            <a:r>
              <a:rPr lang="en-US" sz="2000" dirty="0" err="1"/>
              <a:t>Item.where</a:t>
            </a:r>
            <a:r>
              <a:rPr lang="en-US" sz="2000" dirty="0"/>
              <a:t>("what like ?”, "%#{params[:</a:t>
            </a:r>
            <a:r>
              <a:rPr lang="en-US" sz="2000" dirty="0" err="1"/>
              <a:t>what_query</a:t>
            </a:r>
            <a:r>
              <a:rPr lang="en-US" sz="2000" dirty="0"/>
              <a:t>]}%")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elsif</a:t>
            </a:r>
            <a:r>
              <a:rPr lang="en-US" sz="2000" dirty="0"/>
              <a:t> params[:</a:t>
            </a:r>
            <a:r>
              <a:rPr lang="en-US" sz="2000" dirty="0" err="1"/>
              <a:t>when_query</a:t>
            </a:r>
            <a:r>
              <a:rPr lang="en-US" sz="2000" dirty="0"/>
              <a:t>]</a:t>
            </a:r>
          </a:p>
          <a:p>
            <a:r>
              <a:rPr lang="en-US" sz="2000" dirty="0"/>
              <a:t>    @items = </a:t>
            </a:r>
            <a:r>
              <a:rPr lang="en-US" sz="2000" dirty="0" err="1"/>
              <a:t>Item.where</a:t>
            </a:r>
            <a:r>
              <a:rPr lang="en-US" sz="2000" dirty="0"/>
              <a:t>('"when" like ?’, "#{params[:</a:t>
            </a:r>
            <a:r>
              <a:rPr lang="en-US" sz="2000" dirty="0" err="1"/>
              <a:t>when_query</a:t>
            </a:r>
            <a:r>
              <a:rPr lang="en-US" sz="2000" dirty="0"/>
              <a:t>]}")</a:t>
            </a:r>
          </a:p>
          <a:p>
            <a:r>
              <a:rPr lang="en-US" sz="2000" dirty="0"/>
              <a:t>  else</a:t>
            </a:r>
          </a:p>
          <a:p>
            <a:r>
              <a:rPr lang="en-US" sz="2000" dirty="0"/>
              <a:t>    @items = </a:t>
            </a:r>
            <a:r>
              <a:rPr lang="en-US" sz="2000" dirty="0" err="1"/>
              <a:t>Item.all</a:t>
            </a:r>
            <a:endParaRPr lang="en-US" sz="2000" dirty="0"/>
          </a:p>
          <a:p>
            <a:r>
              <a:rPr lang="en-US" sz="2000" dirty="0"/>
              <a:t>  end</a:t>
            </a:r>
          </a:p>
          <a:p>
            <a:r>
              <a:rPr lang="en-US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47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7AB0-C640-FFC8-3B87-EDF81EFD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 Search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A3F7-DC5C-F5C5-8ACB-77E3F5A22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&lt;%= </a:t>
            </a:r>
            <a:r>
              <a:rPr lang="en-US" dirty="0" err="1"/>
              <a:t>form_with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: </a:t>
            </a:r>
            <a:r>
              <a:rPr lang="en-US" dirty="0" err="1"/>
              <a:t>items_url</a:t>
            </a:r>
            <a:r>
              <a:rPr lang="en-US" dirty="0"/>
              <a:t>, method: :get do |form|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form.label</a:t>
            </a:r>
            <a:r>
              <a:rPr lang="en-US" dirty="0"/>
              <a:t> :</a:t>
            </a:r>
            <a:r>
              <a:rPr lang="en-US" dirty="0" err="1"/>
              <a:t>what_query</a:t>
            </a:r>
            <a:r>
              <a:rPr lang="en-US" dirty="0"/>
              <a:t>, "Search for what:"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form.text_field</a:t>
            </a:r>
            <a:r>
              <a:rPr lang="en-US" dirty="0"/>
              <a:t> :</a:t>
            </a:r>
            <a:r>
              <a:rPr lang="en-US" dirty="0" err="1"/>
              <a:t>what_query</a:t>
            </a:r>
            <a:r>
              <a:rPr lang="en-US" dirty="0"/>
              <a:t>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form.submit</a:t>
            </a:r>
            <a:r>
              <a:rPr lang="en-US" dirty="0"/>
              <a:t> "Search" %&gt;</a:t>
            </a:r>
          </a:p>
          <a:p>
            <a:r>
              <a:rPr lang="en-US" dirty="0"/>
              <a:t>&lt;% end %&gt;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&lt;%= </a:t>
            </a:r>
            <a:r>
              <a:rPr lang="en-US" dirty="0" err="1"/>
              <a:t>form_with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: </a:t>
            </a:r>
            <a:r>
              <a:rPr lang="en-US" dirty="0" err="1"/>
              <a:t>items_url</a:t>
            </a:r>
            <a:r>
              <a:rPr lang="en-US" dirty="0"/>
              <a:t>, method: :get do |form|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form.label</a:t>
            </a:r>
            <a:r>
              <a:rPr lang="en-US" dirty="0"/>
              <a:t> :</a:t>
            </a:r>
            <a:r>
              <a:rPr lang="en-US" dirty="0" err="1"/>
              <a:t>when_query</a:t>
            </a:r>
            <a:r>
              <a:rPr lang="en-US" dirty="0"/>
              <a:t>, "Search for when:"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form.date_field</a:t>
            </a:r>
            <a:r>
              <a:rPr lang="en-US" dirty="0"/>
              <a:t> :</a:t>
            </a:r>
            <a:r>
              <a:rPr lang="en-US" dirty="0" err="1"/>
              <a:t>when_query</a:t>
            </a:r>
            <a:r>
              <a:rPr lang="en-US" dirty="0"/>
              <a:t>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form.submit</a:t>
            </a:r>
            <a:r>
              <a:rPr lang="en-US" dirty="0"/>
              <a:t> "Search" %&gt;</a:t>
            </a:r>
          </a:p>
          <a:p>
            <a:r>
              <a:rPr lang="en-US" dirty="0"/>
              <a:t>&lt;% end %&gt;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60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961B-672F-D33B-A07B-42FDC41D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DB95-8E28-15D2-78FC-D198AC21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&lt;%= </a:t>
            </a:r>
            <a:r>
              <a:rPr lang="en-US" dirty="0" err="1"/>
              <a:t>form_with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: </a:t>
            </a:r>
            <a:r>
              <a:rPr lang="en-US" dirty="0" err="1"/>
              <a:t>movies_path</a:t>
            </a:r>
            <a:r>
              <a:rPr lang="en-US" dirty="0"/>
              <a:t>, method: :get,</a:t>
            </a:r>
          </a:p>
          <a:p>
            <a:r>
              <a:rPr lang="en-US" dirty="0"/>
              <a:t>  data: { </a:t>
            </a:r>
            <a:r>
              <a:rPr lang="en-US" dirty="0" err="1"/>
              <a:t>turbo_frame</a:t>
            </a:r>
            <a:r>
              <a:rPr lang="en-US" dirty="0"/>
              <a:t>: "</a:t>
            </a:r>
            <a:r>
              <a:rPr lang="en-US" dirty="0" err="1"/>
              <a:t>movie_results</a:t>
            </a:r>
            <a:r>
              <a:rPr lang="en-US" dirty="0"/>
              <a:t>" }) do |f| %&gt;</a:t>
            </a:r>
          </a:p>
          <a:p>
            <a:r>
              <a:rPr lang="en-US" dirty="0"/>
              <a:t>  &lt;%= </a:t>
            </a:r>
            <a:r>
              <a:rPr lang="en-US" dirty="0" err="1"/>
              <a:t>f.text_field</a:t>
            </a:r>
            <a:r>
              <a:rPr lang="en-US" dirty="0"/>
              <a:t>(:query, value: @query, placeholder: "Search movies...",</a:t>
            </a:r>
          </a:p>
          <a:p>
            <a:r>
              <a:rPr lang="en-US" dirty="0"/>
              <a:t>    </a:t>
            </a:r>
            <a:r>
              <a:rPr lang="en-US" dirty="0" err="1"/>
              <a:t>oninput</a:t>
            </a:r>
            <a:r>
              <a:rPr lang="en-US" dirty="0"/>
              <a:t>: "</a:t>
            </a:r>
            <a:r>
              <a:rPr lang="en-US" dirty="0" err="1"/>
              <a:t>this.form.requestSubmit</a:t>
            </a:r>
            <a:r>
              <a:rPr lang="en-US" dirty="0"/>
              <a:t>()") %&gt;</a:t>
            </a:r>
          </a:p>
          <a:p>
            <a:r>
              <a:rPr lang="en-US" dirty="0"/>
              <a:t>  &lt;%= </a:t>
            </a:r>
            <a:r>
              <a:rPr lang="en-US" dirty="0" err="1"/>
              <a:t>f.submit</a:t>
            </a:r>
            <a:r>
              <a:rPr lang="en-US" dirty="0"/>
              <a:t> "Search" %&gt;</a:t>
            </a:r>
          </a:p>
          <a:p>
            <a:r>
              <a:rPr lang="en-US" dirty="0"/>
              <a:t>&lt;% end %&gt;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&lt;%= </a:t>
            </a:r>
            <a:r>
              <a:rPr lang="en-US" dirty="0" err="1"/>
              <a:t>turbo_frame_tag</a:t>
            </a:r>
            <a:r>
              <a:rPr lang="en-US" dirty="0"/>
              <a:t> "</a:t>
            </a:r>
            <a:r>
              <a:rPr lang="en-US" dirty="0" err="1"/>
              <a:t>movie_results</a:t>
            </a:r>
            <a:r>
              <a:rPr lang="en-US" dirty="0"/>
              <a:t>" do %&gt;</a:t>
            </a:r>
          </a:p>
          <a:p>
            <a:r>
              <a:rPr lang="en-US" dirty="0"/>
              <a:t>  &lt;%# Render your search results here %&gt;</a:t>
            </a:r>
          </a:p>
          <a:p>
            <a:r>
              <a:rPr lang="en-US" dirty="0"/>
              <a:t>  &lt;% @</a:t>
            </a:r>
            <a:r>
              <a:rPr lang="en-US" dirty="0" err="1"/>
              <a:t>movies.each</a:t>
            </a:r>
            <a:r>
              <a:rPr lang="en-US" dirty="0"/>
              <a:t> do |movie| %&gt;</a:t>
            </a:r>
          </a:p>
          <a:p>
            <a:r>
              <a:rPr lang="en-US" dirty="0"/>
              <a:t>    &lt;%= render movie %&gt;</a:t>
            </a:r>
          </a:p>
          <a:p>
            <a:r>
              <a:rPr lang="en-US" dirty="0"/>
              <a:t>    &lt;p&gt;&lt;%= </a:t>
            </a:r>
            <a:r>
              <a:rPr lang="en-US" dirty="0" err="1"/>
              <a:t>link_to</a:t>
            </a:r>
            <a:r>
              <a:rPr lang="en-US" dirty="0"/>
              <a:t> "Show this movie", movie %&gt;&lt;/p&gt;</a:t>
            </a:r>
          </a:p>
          <a:p>
            <a:r>
              <a:rPr lang="en-US" dirty="0"/>
              <a:t>  &lt;% end %&gt;</a:t>
            </a:r>
          </a:p>
          <a:p>
            <a:r>
              <a:rPr lang="en-US" dirty="0"/>
              <a:t>&lt;% end %&gt;</a:t>
            </a:r>
          </a:p>
        </p:txBody>
      </p:sp>
    </p:spTree>
    <p:extLst>
      <p:ext uri="{BB962C8B-B14F-4D97-AF65-F5344CB8AC3E}">
        <p14:creationId xmlns:p14="http://schemas.microsoft.com/office/powerpoint/2010/main" val="3395576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AE0D-03D6-CB68-754C-0676CF2E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Dedicated Search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B54E-09B4-EA04-D294-1B8BB659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resources :movies do</a:t>
            </a:r>
          </a:p>
          <a:p>
            <a:r>
              <a:rPr lang="en-US" dirty="0"/>
              <a:t>  collection do</a:t>
            </a:r>
          </a:p>
          <a:p>
            <a:r>
              <a:rPr lang="en-US" dirty="0"/>
              <a:t>    get 'search'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### Controller:</a:t>
            </a:r>
          </a:p>
          <a:p>
            <a:r>
              <a:rPr lang="en-US" dirty="0"/>
              <a:t>def search</a:t>
            </a:r>
          </a:p>
          <a:p>
            <a:r>
              <a:rPr lang="en-US" dirty="0"/>
              <a:t>  @movies = if params[:query]</a:t>
            </a:r>
          </a:p>
          <a:p>
            <a:r>
              <a:rPr lang="en-US" dirty="0"/>
              <a:t>    </a:t>
            </a:r>
            <a:r>
              <a:rPr lang="en-US" dirty="0" err="1"/>
              <a:t>Movie.where</a:t>
            </a:r>
            <a:r>
              <a:rPr lang="en-US" dirty="0"/>
              <a:t>('title LIKE ?', "%#{params[:query]}%")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Movie.all</a:t>
            </a:r>
            <a:endParaRPr lang="en-US" dirty="0"/>
          </a:p>
          <a:p>
            <a:r>
              <a:rPr lang="en-US" dirty="0"/>
              <a:t>  end</a:t>
            </a:r>
          </a:p>
          <a:p>
            <a:r>
              <a:rPr lang="en-US" dirty="0"/>
              <a:t>  render :index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15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42FF42-B7E8-FF0F-A1C4-942B8989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vs POST for Searches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2959A4-8480-4188-1D00-FCDF8418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GET for searches because:</a:t>
            </a:r>
          </a:p>
          <a:p>
            <a:pPr lvl="1"/>
            <a:r>
              <a:rPr lang="en-US" dirty="0"/>
              <a:t>Searches are cacheable</a:t>
            </a:r>
          </a:p>
          <a:p>
            <a:pPr lvl="1"/>
            <a:r>
              <a:rPr lang="en-US" dirty="0"/>
              <a:t>URLs can be bookmarked</a:t>
            </a:r>
          </a:p>
          <a:p>
            <a:pPr lvl="1"/>
            <a:r>
              <a:rPr lang="en-US" dirty="0"/>
              <a:t>Results can be shared via link</a:t>
            </a:r>
          </a:p>
          <a:p>
            <a:pPr lvl="1"/>
            <a:r>
              <a:rPr lang="en-US" dirty="0"/>
              <a:t>Browser history works properly</a:t>
            </a:r>
          </a:p>
          <a:p>
            <a:pPr lvl="1"/>
            <a:r>
              <a:rPr lang="en-US" dirty="0"/>
              <a:t>Follows REST conventions</a:t>
            </a:r>
          </a:p>
          <a:p>
            <a:r>
              <a:rPr lang="en-US" dirty="0"/>
              <a:t>Note: If data changes frequently, caching may not be appropriate</a:t>
            </a:r>
          </a:p>
        </p:txBody>
      </p:sp>
    </p:spTree>
    <p:extLst>
      <p:ext uri="{BB962C8B-B14F-4D97-AF65-F5344CB8AC3E}">
        <p14:creationId xmlns:p14="http://schemas.microsoft.com/office/powerpoint/2010/main" val="22572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449B-72A1-0DB5-0FE6-F03FA85E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send_file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CE5C-A8E3-82D9-9989-D099400A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Stream files from your server to browsers: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config/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routes.rb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'/toby', to: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kitties#toby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app/controllers/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kitties_controller.rb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KittiesController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ApplicationController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def toby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'public/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toby.png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disposition: 'inline'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disposition: 'inline' displays in browser instead of downloading</a:t>
            </a:r>
          </a:p>
        </p:txBody>
      </p:sp>
    </p:spTree>
    <p:extLst>
      <p:ext uri="{BB962C8B-B14F-4D97-AF65-F5344CB8AC3E}">
        <p14:creationId xmlns:p14="http://schemas.microsoft.com/office/powerpoint/2010/main" val="38359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28F0-1143-67DD-1AA4-F58A1DD8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C249-EC8C-4E59-3D13-67C613EC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33" y="1600201"/>
            <a:ext cx="10972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the end of this chapter, you will be able to: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appropriate routes (URLs and verbs) for your applications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Use filters to screen requests and create responses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Generate methods that return files and create dynamic output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Generate useful integration and system tests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Deploy your application as a publicly-visible web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9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8444-7666-4DB3-B3ED-88F61D0D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send_data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9775-5C55-85B5-1662-2CB90243D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Send dynamically generated content to browsers:</a:t>
            </a:r>
          </a:p>
          <a:p>
            <a:pPr lvl="1"/>
            <a:r>
              <a:rPr lang="en-US" dirty="0"/>
              <a:t>Generated images</a:t>
            </a:r>
          </a:p>
          <a:p>
            <a:pPr lvl="1"/>
            <a:r>
              <a:rPr lang="en-US" dirty="0"/>
              <a:t>PDF documents created on-the-fly</a:t>
            </a:r>
          </a:p>
          <a:p>
            <a:pPr lvl="1"/>
            <a:r>
              <a:rPr lang="en-US" dirty="0"/>
              <a:t>CSV exports</a:t>
            </a:r>
          </a:p>
          <a:p>
            <a:pPr lvl="1"/>
            <a:r>
              <a:rPr lang="en-US" dirty="0"/>
              <a:t>Any binary or text data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export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(@items)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filename: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type: 'text/csv'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0C8B-9E3D-6697-2D0B-67D82E0C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Cookies?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A0C0-CD6D-EC48-42CA-BB46329A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Cookies enable stateful communication over stateless HTTP:</a:t>
            </a:r>
          </a:p>
          <a:p>
            <a:pPr lvl="1"/>
            <a:r>
              <a:rPr lang="en-US" dirty="0"/>
              <a:t>Server sends: Set-Cookie: header</a:t>
            </a:r>
          </a:p>
          <a:p>
            <a:pPr lvl="1"/>
            <a:r>
              <a:rPr lang="en-US" dirty="0"/>
              <a:t>Browser responds with: Cookie: header</a:t>
            </a:r>
          </a:p>
          <a:p>
            <a:pPr lvl="1"/>
            <a:r>
              <a:rPr lang="en-US" dirty="0"/>
              <a:t>Maintains state between requests</a:t>
            </a:r>
          </a:p>
          <a:p>
            <a:pPr lvl="2"/>
            <a:r>
              <a:rPr lang="en-US" dirty="0"/>
              <a:t>Not RESTful</a:t>
            </a:r>
          </a:p>
          <a:p>
            <a:pPr lvl="1"/>
            <a:r>
              <a:rPr lang="en-US" dirty="0"/>
              <a:t>Essential for: sessions, shopping carts, preferences, etc.</a:t>
            </a:r>
          </a:p>
        </p:txBody>
      </p:sp>
    </p:spTree>
    <p:extLst>
      <p:ext uri="{BB962C8B-B14F-4D97-AF65-F5344CB8AC3E}">
        <p14:creationId xmlns:p14="http://schemas.microsoft.com/office/powerpoint/2010/main" val="31488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1533-18D0-2D73-4FE8-CF38DB9F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Rails Cookie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8C16-875C-006D-C6F1-628B30DE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Rails automatically generates:</a:t>
            </a:r>
          </a:p>
          <a:p>
            <a:pPr lvl="1"/>
            <a:r>
              <a:rPr lang="en-US" dirty="0" err="1"/>
              <a:t>session_id</a:t>
            </a:r>
            <a:r>
              <a:rPr lang="en-US" dirty="0"/>
              <a:t> - Tracks client/server state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csrf_token</a:t>
            </a:r>
            <a:r>
              <a:rPr lang="en-US" dirty="0"/>
              <a:t> - Prevents Cross-Site Request Forgery attacks</a:t>
            </a:r>
          </a:p>
          <a:p>
            <a:r>
              <a:rPr lang="en-US" dirty="0"/>
              <a:t>Note: </a:t>
            </a:r>
            <a:r>
              <a:rPr lang="en-US" dirty="0" err="1"/>
              <a:t>session_id</a:t>
            </a:r>
            <a:r>
              <a:rPr lang="en-US" dirty="0"/>
              <a:t> is NOT an authenticated session by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CF7E-1DFD-A5D6-4AFB-A74F20FE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 Security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E3F4-F16B-DB51-F6BF-3396D187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 - Limits cookie to specific domain paths</a:t>
            </a:r>
          </a:p>
          <a:p>
            <a:r>
              <a:rPr lang="en-US" dirty="0" err="1"/>
              <a:t>HttpOnly</a:t>
            </a:r>
            <a:r>
              <a:rPr lang="en-US" dirty="0"/>
              <a:t> - Cookie only for HTTP (not FTP, etc.)</a:t>
            </a:r>
          </a:p>
          <a:p>
            <a:r>
              <a:rPr lang="en-US" dirty="0" err="1"/>
              <a:t>SameSite</a:t>
            </a:r>
            <a:r>
              <a:rPr lang="en-US" dirty="0"/>
              <a:t> - Controls cross-site cookie sending</a:t>
            </a:r>
          </a:p>
          <a:p>
            <a:r>
              <a:rPr lang="en-US" dirty="0"/>
              <a:t>Secure - Requires HTTPS (critical for production!)</a:t>
            </a:r>
          </a:p>
          <a:p>
            <a:r>
              <a:rPr lang="en-US" dirty="0"/>
              <a:t>Expires - Cookie expiration date</a:t>
            </a:r>
          </a:p>
        </p:txBody>
      </p:sp>
    </p:spTree>
    <p:extLst>
      <p:ext uri="{BB962C8B-B14F-4D97-AF65-F5344CB8AC3E}">
        <p14:creationId xmlns:p14="http://schemas.microsoft.com/office/powerpoint/2010/main" val="20781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4A6F-1CF3-357A-FF1F-5DC85A9C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SameSite</a:t>
            </a:r>
            <a:r>
              <a:rPr lang="en-US" dirty="0"/>
              <a:t> Cookie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11A3-7043-0261-FBA2-A4EF8BFF0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Lax (Default):</a:t>
            </a:r>
          </a:p>
          <a:p>
            <a:pPr lvl="1"/>
            <a:r>
              <a:rPr lang="en-US" dirty="0"/>
              <a:t>Always sent when navigating within the same site</a:t>
            </a:r>
          </a:p>
          <a:p>
            <a:pPr lvl="1"/>
            <a:r>
              <a:rPr lang="en-US" dirty="0"/>
              <a:t>NOT sent on requests TO different sites</a:t>
            </a:r>
          </a:p>
          <a:p>
            <a:pPr lvl="1"/>
            <a:r>
              <a:rPr lang="en-US" dirty="0"/>
              <a:t>IS sent when following links FROM other sites</a:t>
            </a:r>
          </a:p>
          <a:p>
            <a:r>
              <a:rPr lang="en-US" dirty="0"/>
              <a:t>Strict:</a:t>
            </a:r>
          </a:p>
          <a:p>
            <a:pPr lvl="1"/>
            <a:r>
              <a:rPr lang="en-US" dirty="0"/>
              <a:t>Never sent when coming from foreign sites</a:t>
            </a:r>
          </a:p>
          <a:p>
            <a:pPr lvl="1"/>
            <a:r>
              <a:rPr lang="en-US" dirty="0"/>
              <a:t>More secure but less convenient</a:t>
            </a:r>
          </a:p>
        </p:txBody>
      </p:sp>
    </p:spTree>
    <p:extLst>
      <p:ext uri="{BB962C8B-B14F-4D97-AF65-F5344CB8AC3E}">
        <p14:creationId xmlns:p14="http://schemas.microsoft.com/office/powerpoint/2010/main" val="8922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CF11-5E44-D768-7B3F-DEB92A68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vs Persistent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2F8D-92A7-5658-99E1-62EC502E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Session Cookies:</a:t>
            </a:r>
          </a:p>
          <a:p>
            <a:pPr lvl="1"/>
            <a:r>
              <a:rPr lang="en-US" dirty="0"/>
              <a:t>No expiration date specified</a:t>
            </a:r>
          </a:p>
          <a:p>
            <a:pPr lvl="1"/>
            <a:r>
              <a:rPr lang="en-US" dirty="0"/>
              <a:t>Expire when browser/window closes</a:t>
            </a:r>
          </a:p>
          <a:p>
            <a:pPr lvl="1"/>
            <a:r>
              <a:rPr lang="en-US" dirty="0"/>
              <a:t>Default behavior</a:t>
            </a:r>
          </a:p>
          <a:p>
            <a:r>
              <a:rPr lang="en-US" dirty="0"/>
              <a:t>Persistent Cookies:</a:t>
            </a:r>
          </a:p>
          <a:p>
            <a:pPr lvl="1"/>
            <a:r>
              <a:rPr lang="en-US" dirty="0"/>
              <a:t>Have a future expiration date</a:t>
            </a:r>
          </a:p>
          <a:p>
            <a:pPr lvl="1"/>
            <a:r>
              <a:rPr lang="en-US" dirty="0"/>
              <a:t>Survive browser restarts</a:t>
            </a:r>
          </a:p>
          <a:p>
            <a:pPr lvl="1"/>
            <a:r>
              <a:rPr lang="en-US" dirty="0"/>
              <a:t>Used for "Remember Me"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8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EEB1-846E-A5A8-F405-B99BDD92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DDF2-209B-90CC-DA49-3EC7C18C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 Storing data</a:t>
            </a:r>
          </a:p>
          <a:p>
            <a:r>
              <a:rPr lang="en-US" dirty="0"/>
              <a:t>session[:</a:t>
            </a:r>
            <a:r>
              <a:rPr lang="en-US" dirty="0" err="1"/>
              <a:t>user_id</a:t>
            </a:r>
            <a:r>
              <a:rPr lang="en-US" dirty="0"/>
              <a:t>] = @</a:t>
            </a:r>
            <a:r>
              <a:rPr lang="en-US" dirty="0" err="1"/>
              <a:t>user.id</a:t>
            </a:r>
            <a:endParaRPr lang="en-US" dirty="0"/>
          </a:p>
          <a:p>
            <a:r>
              <a:rPr lang="en-US" dirty="0"/>
              <a:t>session[:</a:t>
            </a:r>
            <a:r>
              <a:rPr lang="en-US" dirty="0" err="1"/>
              <a:t>cart_items</a:t>
            </a:r>
            <a:r>
              <a:rPr lang="en-US" dirty="0"/>
              <a:t>] = @</a:t>
            </a:r>
            <a:r>
              <a:rPr lang="en-US" dirty="0" err="1"/>
              <a:t>cart.items</a:t>
            </a:r>
            <a:endParaRPr lang="en-US" dirty="0"/>
          </a:p>
          <a:p>
            <a:endParaRPr lang="en-US" dirty="0"/>
          </a:p>
          <a:p>
            <a:r>
              <a:rPr lang="en-US" dirty="0"/>
              <a:t># Retrieving data</a:t>
            </a:r>
          </a:p>
          <a:p>
            <a:r>
              <a:rPr lang="en-US" dirty="0" err="1"/>
              <a:t>current_user_id</a:t>
            </a:r>
            <a:r>
              <a:rPr lang="en-US" dirty="0"/>
              <a:t> = session[:</a:t>
            </a:r>
            <a:r>
              <a:rPr lang="en-US" dirty="0" err="1"/>
              <a:t>user_id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Iterating through session</a:t>
            </a:r>
          </a:p>
          <a:p>
            <a:r>
              <a:rPr lang="en-US" dirty="0" err="1"/>
              <a:t>session.each</a:t>
            </a:r>
            <a:r>
              <a:rPr lang="en-US" dirty="0"/>
              <a:t> do |key, value|</a:t>
            </a:r>
          </a:p>
          <a:p>
            <a:r>
              <a:rPr lang="en-US" dirty="0"/>
              <a:t>  puts "#{key}: #{value}"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1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F191F-94F7-62B1-C3C4-004569BE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Flash Hash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4DA9C-D7AF-76D5-28CE-92D647CED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Temporary messages that last only one request:</a:t>
            </a:r>
          </a:p>
          <a:p>
            <a:pPr lvl="1"/>
            <a:r>
              <a:rPr lang="en-US" dirty="0"/>
              <a:t>NOT passed as cookies</a:t>
            </a:r>
          </a:p>
          <a:p>
            <a:pPr lvl="1"/>
            <a:r>
              <a:rPr lang="en-US" dirty="0"/>
              <a:t>Available in ERB templates</a:t>
            </a:r>
          </a:p>
          <a:p>
            <a:pPr lvl="1"/>
            <a:r>
              <a:rPr lang="en-US" dirty="0"/>
              <a:t>Perfect for notifications</a:t>
            </a:r>
          </a:p>
          <a:p>
            <a:pPr lvl="1"/>
            <a:r>
              <a:rPr lang="en-US" dirty="0"/>
              <a:t>Two defaults: notice and alert</a:t>
            </a:r>
          </a:p>
        </p:txBody>
      </p:sp>
    </p:spTree>
    <p:extLst>
      <p:ext uri="{BB962C8B-B14F-4D97-AF65-F5344CB8AC3E}">
        <p14:creationId xmlns:p14="http://schemas.microsoft.com/office/powerpoint/2010/main" val="302981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0E0E-C183-77A9-1A8A-06B92F90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Flash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66F3-B728-D0B7-F98D-F4DBB5444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### In redirect:</a:t>
            </a:r>
          </a:p>
          <a:p>
            <a:r>
              <a:rPr lang="en-US" dirty="0" err="1"/>
              <a:t>redirect_to</a:t>
            </a:r>
            <a:r>
              <a:rPr lang="en-US" dirty="0"/>
              <a:t> </a:t>
            </a:r>
            <a:r>
              <a:rPr lang="en-US" dirty="0" err="1"/>
              <a:t>todo_url</a:t>
            </a:r>
            <a:r>
              <a:rPr lang="en-US" dirty="0"/>
              <a:t>(@</a:t>
            </a:r>
            <a:r>
              <a:rPr lang="en-US" dirty="0" err="1"/>
              <a:t>todo</a:t>
            </a:r>
            <a:r>
              <a:rPr lang="en-US" dirty="0"/>
              <a:t>),</a:t>
            </a:r>
          </a:p>
          <a:p>
            <a:r>
              <a:rPr lang="en-US" dirty="0"/>
              <a:t>            notice: "Todo was successfully created."</a:t>
            </a:r>
          </a:p>
          <a:p>
            <a:endParaRPr lang="en-US" dirty="0"/>
          </a:p>
          <a:p>
            <a:r>
              <a:rPr lang="en-US" dirty="0"/>
              <a:t>### Directly in controller:</a:t>
            </a:r>
          </a:p>
          <a:p>
            <a:r>
              <a:rPr lang="en-US" dirty="0"/>
              <a:t>flash[:notice] = "Your message"</a:t>
            </a:r>
          </a:p>
          <a:p>
            <a:r>
              <a:rPr lang="en-US" dirty="0"/>
              <a:t>flash[:alert] = "Warning message"</a:t>
            </a:r>
          </a:p>
          <a:p>
            <a:endParaRPr lang="en-US" dirty="0"/>
          </a:p>
          <a:p>
            <a:r>
              <a:rPr lang="en-US" dirty="0"/>
              <a:t># Convenience methods:</a:t>
            </a:r>
          </a:p>
          <a:p>
            <a:r>
              <a:rPr lang="en-US" dirty="0" err="1"/>
              <a:t>flash.notice</a:t>
            </a:r>
            <a:r>
              <a:rPr lang="en-US" dirty="0"/>
              <a:t> = "Your message"</a:t>
            </a:r>
          </a:p>
          <a:p>
            <a:r>
              <a:rPr lang="en-US" dirty="0" err="1"/>
              <a:t>flash.alert</a:t>
            </a:r>
            <a:r>
              <a:rPr lang="en-US" dirty="0"/>
              <a:t> = "Warning message"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85C3-8C73-05D9-0268-A9B0F8B2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Showing Flash in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26CB-B613-9ED6-E318-01605900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Scaffolds add flash to index and show views:</a:t>
            </a:r>
          </a:p>
          <a:p>
            <a:r>
              <a:rPr lang="en-US" dirty="0"/>
              <a:t>&lt;p style="color: green"&gt;&lt;%= notice %&gt;&lt;/p&gt;</a:t>
            </a:r>
          </a:p>
          <a:p>
            <a:endParaRPr lang="en-US" dirty="0"/>
          </a:p>
          <a:p>
            <a:r>
              <a:rPr lang="en-US" dirty="0"/>
              <a:t>### For all pages, add to </a:t>
            </a:r>
            <a:r>
              <a:rPr lang="en-US" dirty="0" err="1"/>
              <a:t>application.html.erb</a:t>
            </a:r>
            <a:r>
              <a:rPr lang="en-US" dirty="0"/>
              <a:t>:</a:t>
            </a:r>
          </a:p>
          <a:p>
            <a:r>
              <a:rPr lang="en-US" dirty="0"/>
              <a:t>&lt;% if notice %&gt;</a:t>
            </a:r>
          </a:p>
          <a:p>
            <a:r>
              <a:rPr lang="en-US" dirty="0"/>
              <a:t>  &lt;p class="notice"&gt;&lt;%= notice %&gt;&lt;/p&gt;</a:t>
            </a:r>
          </a:p>
          <a:p>
            <a:r>
              <a:rPr lang="en-US" dirty="0"/>
              <a:t>&lt;% end %&gt;</a:t>
            </a:r>
          </a:p>
          <a:p>
            <a:r>
              <a:rPr lang="en-US" dirty="0"/>
              <a:t>&lt;% if alert %&gt;</a:t>
            </a:r>
          </a:p>
          <a:p>
            <a:r>
              <a:rPr lang="en-US" dirty="0"/>
              <a:t>  &lt;p class="alert"&gt;&lt;%= alert %&gt;&lt;/p&gt;</a:t>
            </a:r>
          </a:p>
          <a:p>
            <a:r>
              <a:rPr lang="en-US" dirty="0"/>
              <a:t>&lt;% end %&gt;</a:t>
            </a:r>
          </a:p>
        </p:txBody>
      </p:sp>
    </p:spTree>
    <p:extLst>
      <p:ext uri="{BB962C8B-B14F-4D97-AF65-F5344CB8AC3E}">
        <p14:creationId xmlns:p14="http://schemas.microsoft.com/office/powerpoint/2010/main" val="58078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CCFD-778A-2812-EAF8-617F77E4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742B-D269-A54B-7503-ED08CA7D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Routing - Mapping URLs to controller actions</a:t>
            </a:r>
          </a:p>
          <a:p>
            <a:r>
              <a:rPr lang="en-US" dirty="0"/>
              <a:t>Verification and Validation - Ensuring correctness and usefulness</a:t>
            </a:r>
          </a:p>
          <a:p>
            <a:r>
              <a:rPr lang="en-US" dirty="0"/>
              <a:t>Inversion of Control - Framework calls your code</a:t>
            </a:r>
          </a:p>
          <a:p>
            <a:r>
              <a:rPr lang="en-US" dirty="0"/>
              <a:t>Filters - Pre/post processing of requests</a:t>
            </a:r>
          </a:p>
          <a:p>
            <a:r>
              <a:rPr lang="en-US" dirty="0"/>
              <a:t>Cookies - Client-server state management</a:t>
            </a:r>
          </a:p>
          <a:p>
            <a:r>
              <a:rPr lang="en-US" dirty="0"/>
              <a:t>Integration and System Testing </a:t>
            </a:r>
          </a:p>
          <a:p>
            <a:pPr lvl="1"/>
            <a:r>
              <a:rPr lang="en-US" dirty="0"/>
              <a:t>End-to-end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85E4-7690-A1AE-7334-C31BFC95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17F1-C5FE-C4B1-D368-9549D98D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Scaffolds generate controller tests automatically:</a:t>
            </a:r>
          </a:p>
          <a:p>
            <a:pPr marL="533374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"should show one" do</a:t>
            </a:r>
          </a:p>
          <a:p>
            <a:pPr marL="533374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todo.id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3374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:success</a:t>
            </a:r>
          </a:p>
          <a:p>
            <a:pPr marL="533374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Tests verify:</a:t>
            </a:r>
          </a:p>
          <a:p>
            <a:pPr lvl="1"/>
            <a:r>
              <a:rPr lang="en-US" dirty="0"/>
              <a:t>Correct routes work</a:t>
            </a:r>
          </a:p>
          <a:p>
            <a:pPr lvl="1"/>
            <a:r>
              <a:rPr lang="en-US" dirty="0"/>
              <a:t>Controller methods execute properly</a:t>
            </a:r>
          </a:p>
          <a:p>
            <a:pPr lvl="1"/>
            <a:r>
              <a:rPr lang="en-US" dirty="0"/>
              <a:t>Appropriate responses are returned</a:t>
            </a:r>
          </a:p>
        </p:txBody>
      </p:sp>
    </p:spTree>
    <p:extLst>
      <p:ext uri="{BB962C8B-B14F-4D97-AF65-F5344CB8AC3E}">
        <p14:creationId xmlns:p14="http://schemas.microsoft.com/office/powerpoint/2010/main" val="24764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696C-9E2C-BD17-A78B-79DCB847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40D4-01B5-9E32-EFBA-D596BCC2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Best practice: Write tests BEFORE implementation</a:t>
            </a:r>
          </a:p>
          <a:p>
            <a:pPr lvl="1"/>
            <a:r>
              <a:rPr lang="en-US" dirty="0"/>
              <a:t>Documents expected behavior</a:t>
            </a:r>
          </a:p>
          <a:p>
            <a:pPr lvl="1"/>
            <a:r>
              <a:rPr lang="en-US" dirty="0"/>
              <a:t>Enables regression testing</a:t>
            </a:r>
          </a:p>
          <a:p>
            <a:pPr lvl="1"/>
            <a:r>
              <a:rPr lang="en-US" dirty="0"/>
              <a:t>Facilitates refactoring</a:t>
            </a:r>
          </a:p>
          <a:p>
            <a:pPr lvl="1"/>
            <a:r>
              <a:rPr lang="en-US" dirty="0"/>
              <a:t>Catches bugs early</a:t>
            </a:r>
          </a:p>
          <a:p>
            <a:r>
              <a:rPr lang="en-US" dirty="0"/>
              <a:t>Even writing tests after implementation is better than no tests</a:t>
            </a:r>
          </a:p>
        </p:txBody>
      </p:sp>
    </p:spTree>
    <p:extLst>
      <p:ext uri="{BB962C8B-B14F-4D97-AF65-F5344CB8AC3E}">
        <p14:creationId xmlns:p14="http://schemas.microsoft.com/office/powerpoint/2010/main" val="39938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D9CE-0597-EFC3-B2F2-5F78C1E9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Data with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91B3-3FDA-EFFC-82A3-82954F1F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Fixtures are YAML files in test/fixtures/: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test/fixtures/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todos.yml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item: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due: 2022-07-28</a:t>
            </a:r>
          </a:p>
          <a:p>
            <a:pPr marL="609569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two: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item: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due: 2022-07-29</a:t>
            </a:r>
          </a:p>
          <a:p>
            <a:r>
              <a:rPr lang="en-US" dirty="0"/>
              <a:t>Creates test database records for your tests to use</a:t>
            </a:r>
          </a:p>
        </p:txBody>
      </p:sp>
    </p:spTree>
    <p:extLst>
      <p:ext uri="{BB962C8B-B14F-4D97-AF65-F5344CB8AC3E}">
        <p14:creationId xmlns:p14="http://schemas.microsoft.com/office/powerpoint/2010/main" val="22104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77C3-34FC-9040-0A4A-95F3C08C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0B98-B388-DA58-AC2B-5EF7861B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0834"/>
            <a:ext cx="10972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YAML </a:t>
            </a:r>
            <a:r>
              <a:rPr lang="en-US" dirty="0" err="1"/>
              <a:t>Ain't</a:t>
            </a:r>
            <a:r>
              <a:rPr lang="en-US" dirty="0"/>
              <a:t> Markup Language</a:t>
            </a:r>
          </a:p>
          <a:p>
            <a:pPr lvl="1"/>
            <a:r>
              <a:rPr lang="en-US" dirty="0"/>
              <a:t>Used for data serialization</a:t>
            </a:r>
          </a:p>
          <a:p>
            <a:pPr lvl="1"/>
            <a:r>
              <a:rPr lang="en-US" dirty="0"/>
              <a:t>Indentation (spaces, not tabs) shows structure</a:t>
            </a:r>
          </a:p>
          <a:p>
            <a:pPr lvl="1"/>
            <a:r>
              <a:rPr lang="en-US" dirty="0"/>
              <a:t># starts comments</a:t>
            </a:r>
          </a:p>
          <a:p>
            <a:pPr lvl="1"/>
            <a:r>
              <a:rPr lang="en-US" dirty="0"/>
              <a:t>- denotes list items</a:t>
            </a:r>
          </a:p>
          <a:p>
            <a:pPr lvl="1"/>
            <a:r>
              <a:rPr lang="en-US" dirty="0"/>
              <a:t>Strings can be quoted or unquoted</a:t>
            </a:r>
          </a:p>
          <a:p>
            <a:pPr lvl="1"/>
            <a:r>
              <a:rPr lang="en-US" dirty="0"/>
              <a:t>Human-readable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E67B-7F8A-34AD-72F4-76060E95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6FBD-0C04-39BA-72A0-C0AB1481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### Run all controller tests:</a:t>
            </a:r>
          </a:p>
          <a:p>
            <a:r>
              <a:rPr lang="en-US" dirty="0"/>
              <a:t>rails test</a:t>
            </a:r>
          </a:p>
          <a:p>
            <a:endParaRPr lang="en-US" dirty="0"/>
          </a:p>
          <a:p>
            <a:r>
              <a:rPr lang="en-US" dirty="0"/>
              <a:t>### Run system tests:</a:t>
            </a:r>
          </a:p>
          <a:p>
            <a:r>
              <a:rPr lang="en-US" dirty="0"/>
              <a:t>rails </a:t>
            </a:r>
            <a:r>
              <a:rPr lang="en-US" dirty="0" err="1"/>
              <a:t>test:system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8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01CD-FBDF-47C9-3B35-B095D600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End-to-End System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7BBE-572F-D632-CB14-D1381449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tests simulate real user interactions:</a:t>
            </a:r>
          </a:p>
          <a:p>
            <a:pPr lvl="1"/>
            <a:r>
              <a:rPr lang="en-US" dirty="0"/>
              <a:t>Opens an actual browser</a:t>
            </a:r>
          </a:p>
          <a:p>
            <a:pPr lvl="1"/>
            <a:r>
              <a:rPr lang="en-US" dirty="0"/>
              <a:t>Fills out forms</a:t>
            </a:r>
          </a:p>
          <a:p>
            <a:pPr lvl="1"/>
            <a:r>
              <a:rPr lang="en-US" dirty="0"/>
              <a:t>Clicks links and buttons</a:t>
            </a:r>
          </a:p>
          <a:p>
            <a:pPr lvl="1"/>
            <a:r>
              <a:rPr lang="en-US" dirty="0"/>
              <a:t>Verifies page content</a:t>
            </a:r>
          </a:p>
          <a:p>
            <a:r>
              <a:rPr lang="en-US" dirty="0"/>
              <a:t>Uses Capybara and Selenium</a:t>
            </a:r>
          </a:p>
        </p:txBody>
      </p:sp>
    </p:spTree>
    <p:extLst>
      <p:ext uri="{BB962C8B-B14F-4D97-AF65-F5344CB8AC3E}">
        <p14:creationId xmlns:p14="http://schemas.microsoft.com/office/powerpoint/2010/main" val="231626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B01D-47D5-5D73-DE5B-E067D164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Headless Browser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16DF-36CF-0FDB-E3A6-FA8C1442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Run tests faster without visible browser: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test/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application_system_test_case.rb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driven_by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:selenium,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using: 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headless_chrome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[1400, 1400]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Faster execution</a:t>
            </a:r>
          </a:p>
          <a:p>
            <a:pPr lvl="1"/>
            <a:r>
              <a:rPr lang="en-US" dirty="0"/>
              <a:t>Can run on servers without displays</a:t>
            </a:r>
          </a:p>
          <a:p>
            <a:pPr lvl="1"/>
            <a:r>
              <a:rPr lang="en-US" dirty="0"/>
              <a:t>Good for CI/CD pipelines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2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1CE5-D7E8-079D-B3A0-7D2F5004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Verification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AB19-FC10-31C9-1457-BCB482E9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Verification:</a:t>
            </a:r>
          </a:p>
          <a:p>
            <a:pPr lvl="1"/>
            <a:r>
              <a:rPr lang="en-US" dirty="0"/>
              <a:t>"Are you building it correctly?"</a:t>
            </a:r>
          </a:p>
          <a:p>
            <a:pPr lvl="1"/>
            <a:r>
              <a:rPr lang="en-US" dirty="0"/>
              <a:t>Tests if app meets specifications</a:t>
            </a:r>
          </a:p>
          <a:p>
            <a:pPr lvl="1"/>
            <a:r>
              <a:rPr lang="en-US" dirty="0"/>
              <a:t>Technical correctness</a:t>
            </a:r>
          </a:p>
          <a:p>
            <a:r>
              <a:rPr lang="en-US" dirty="0"/>
              <a:t>Validation:</a:t>
            </a:r>
          </a:p>
          <a:p>
            <a:pPr lvl="1"/>
            <a:r>
              <a:rPr lang="en-US" dirty="0"/>
              <a:t>"Are you building the right thing?"</a:t>
            </a:r>
          </a:p>
          <a:p>
            <a:pPr lvl="1"/>
            <a:r>
              <a:rPr lang="en-US" dirty="0"/>
              <a:t>Tests if users will actually use it</a:t>
            </a:r>
          </a:p>
          <a:p>
            <a:pPr lvl="1"/>
            <a:r>
              <a:rPr lang="en-US" dirty="0"/>
              <a:t>Real-world usefulness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1103-466C-AD5F-E18C-544614EB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Tests as Acceptance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2563-D486-9FFB-B63D-BEC6F9D3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tests can serve as acceptance criteria:</a:t>
            </a:r>
          </a:p>
          <a:p>
            <a:pPr lvl="1"/>
            <a:r>
              <a:rPr lang="en-US" dirty="0"/>
              <a:t>Verify functionality from user perspective</a:t>
            </a:r>
          </a:p>
          <a:p>
            <a:pPr lvl="1"/>
            <a:r>
              <a:rPr lang="en-US" dirty="0"/>
              <a:t>Ensure features work end-to-end</a:t>
            </a:r>
          </a:p>
          <a:p>
            <a:pPr lvl="1"/>
            <a:r>
              <a:rPr lang="en-US" dirty="0"/>
              <a:t>Validate that requirements are met</a:t>
            </a:r>
          </a:p>
          <a:p>
            <a:pPr lvl="1"/>
            <a:r>
              <a:rPr lang="en-US" dirty="0"/>
              <a:t>Can be reviewed by stakeholders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3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5C8F-AEB5-73E5-AEFE-D0DA453C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Your App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04DB-D622-B354-E0F9-4E2028C0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deployment strategies:</a:t>
            </a:r>
          </a:p>
          <a:p>
            <a:pPr lvl="1"/>
            <a:r>
              <a:rPr lang="en-US" dirty="0"/>
              <a:t>File archives - JAR, EAR, WAR files</a:t>
            </a:r>
          </a:p>
          <a:p>
            <a:pPr lvl="1"/>
            <a:r>
              <a:rPr lang="en-US" dirty="0"/>
              <a:t>CI/CD pipelines - Automated deployments</a:t>
            </a:r>
          </a:p>
          <a:p>
            <a:pPr lvl="1"/>
            <a:r>
              <a:rPr lang="en-US" dirty="0"/>
              <a:t>Docker containers - Containerized applications</a:t>
            </a:r>
          </a:p>
          <a:p>
            <a:pPr lvl="1"/>
            <a:r>
              <a:rPr lang="en-US" dirty="0"/>
              <a:t>Kubernetes - Orchestrated, scalable deployments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4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F831-A32E-78EF-0530-4F4AE067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AFC3-F285-7840-FB09-D0C2A1FC6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of the Rails pipeline that maps:</a:t>
            </a:r>
          </a:p>
          <a:p>
            <a:pPr lvl="1"/>
            <a:r>
              <a:rPr lang="en-US" dirty="0"/>
              <a:t>URLs - The web addresses users visit</a:t>
            </a:r>
          </a:p>
          <a:p>
            <a:pPr lvl="1"/>
            <a:r>
              <a:rPr lang="en-US" dirty="0"/>
              <a:t>HTTP verbs - GET, POST, PATCH, DELETE, etc.</a:t>
            </a:r>
          </a:p>
          <a:p>
            <a:pPr lvl="1"/>
            <a:r>
              <a:rPr lang="en-US" dirty="0"/>
              <a:t>Controller methods - The code that handles requests</a:t>
            </a:r>
          </a:p>
          <a:p>
            <a:r>
              <a:rPr lang="en-US" dirty="0"/>
              <a:t>This mapping tells Rails which controller and action should handle each request.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CF9F-D2B0-861F-C8B6-546DDC8B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Deploying to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456D-33A5-76DA-DAD6-F965423F1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Heroku provides easy Rails hosting:</a:t>
            </a:r>
          </a:p>
          <a:p>
            <a:pPr lvl="1"/>
            <a:r>
              <a:rPr lang="en-US" dirty="0"/>
              <a:t>Simple deployment process</a:t>
            </a:r>
          </a:p>
          <a:p>
            <a:pPr lvl="1"/>
            <a:r>
              <a:rPr lang="en-US" dirty="0"/>
              <a:t>Free and paid tiers</a:t>
            </a:r>
          </a:p>
          <a:p>
            <a:pPr lvl="1"/>
            <a:r>
              <a:rPr lang="en-US" dirty="0"/>
              <a:t>Handles infrastructure</a:t>
            </a:r>
          </a:p>
          <a:p>
            <a:pPr lvl="1"/>
            <a:r>
              <a:rPr lang="en-US" dirty="0"/>
              <a:t>Great for learning and prototypes</a:t>
            </a:r>
          </a:p>
          <a:p>
            <a:r>
              <a:rPr lang="en-US" dirty="0"/>
              <a:t>Must use PostgreSQL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BD6C-1868-2B0B-5D0E-F16BFA5A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PostgreSQL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860E-9291-028F-9BDF-91431CF2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default: &amp;default</a:t>
            </a:r>
          </a:p>
          <a:p>
            <a:r>
              <a:rPr lang="en-US" dirty="0"/>
              <a:t>  adapter: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  encoding: </a:t>
            </a:r>
            <a:r>
              <a:rPr lang="en-US" dirty="0" err="1"/>
              <a:t>unicode</a:t>
            </a:r>
            <a:endParaRPr lang="en-US" dirty="0"/>
          </a:p>
          <a:p>
            <a:r>
              <a:rPr lang="en-US" dirty="0"/>
              <a:t>  pool: &lt;%= </a:t>
            </a:r>
            <a:r>
              <a:rPr lang="en-US" dirty="0" err="1"/>
              <a:t>ENV.fetch</a:t>
            </a:r>
            <a:r>
              <a:rPr lang="en-US" dirty="0"/>
              <a:t>("RAILS_MAX_THREADS") { 5 } %&gt;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development:</a:t>
            </a:r>
          </a:p>
          <a:p>
            <a:r>
              <a:rPr lang="en-US" dirty="0"/>
              <a:t>  &lt;&lt;: *default</a:t>
            </a:r>
          </a:p>
          <a:p>
            <a:r>
              <a:rPr lang="en-US" dirty="0"/>
              <a:t>  database: </a:t>
            </a:r>
            <a:r>
              <a:rPr lang="en-US" dirty="0" err="1"/>
              <a:t>myapp_development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production:</a:t>
            </a:r>
          </a:p>
          <a:p>
            <a:r>
              <a:rPr lang="en-US" dirty="0"/>
              <a:t>  &lt;&lt;: *default</a:t>
            </a:r>
          </a:p>
          <a:p>
            <a:r>
              <a:rPr lang="en-US" dirty="0"/>
              <a:t>  database: </a:t>
            </a:r>
            <a:r>
              <a:rPr lang="en-US" dirty="0" err="1"/>
              <a:t>myapp_production</a:t>
            </a:r>
            <a:endParaRPr lang="en-US" dirty="0"/>
          </a:p>
          <a:p>
            <a:r>
              <a:rPr lang="en-US" dirty="0"/>
              <a:t>  username: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  password: &lt;%= ENV['MYAPP_DATABASE_PASSWORD'] %&gt;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0F05-2491-386B-9DBC-C5581B6C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Heroku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4AF6-AD04-6262-2F51-9EBF5786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opens a browser for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022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9ED3-1371-742A-77FC-12E36904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Bundle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4C2D-0A8D-6C6A-CFA6-30667137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Platform Setup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bundle lock --add-platform x86_64-linux --add-platform ruby</a:t>
            </a:r>
          </a:p>
          <a:p>
            <a:r>
              <a:rPr lang="en-US" dirty="0"/>
              <a:t>Ensures gems are compatible with Heroku's Linux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2821-4936-B3E1-CF69-65B08D0F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Heroku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6FF-2714-E72A-A680-B0D68715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App Container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apps:create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Add PostgreSQL database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addons:create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heroku-postgresql:mini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Provisions your application and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C9F0-CEB6-7DFA-F3BC-BADCBD2B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43FF-9CF8-D439-7C74-B4B90208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your apps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apps</a:t>
            </a:r>
          </a:p>
          <a:p>
            <a:r>
              <a:rPr lang="en-US" dirty="0"/>
              <a:t>Add the app as a git remote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git:remote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your_app_name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Connects your local repo to Heroku</a:t>
            </a:r>
          </a:p>
        </p:txBody>
      </p:sp>
    </p:spTree>
    <p:extLst>
      <p:ext uri="{BB962C8B-B14F-4D97-AF65-F5344CB8AC3E}">
        <p14:creationId xmlns:p14="http://schemas.microsoft.com/office/powerpoint/2010/main" val="367838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8E75-76D4-E827-AC41-575FFBF0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to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5971-D0FC-182A-A746-1DA350A9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your application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</a:p>
          <a:p>
            <a:r>
              <a:rPr lang="en-US" dirty="0"/>
              <a:t>Run database migrations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rake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db:migrate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Uploads and sets up your app on Heroku servers</a:t>
            </a:r>
          </a:p>
        </p:txBody>
      </p:sp>
    </p:spTree>
    <p:extLst>
      <p:ext uri="{BB962C8B-B14F-4D97-AF65-F5344CB8AC3E}">
        <p14:creationId xmlns:p14="http://schemas.microsoft.com/office/powerpoint/2010/main" val="96942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EC2-AFEA-EB82-0270-D672F4BF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Your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520C-1843-933D-062B-23FA6CAC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smallest container (free tier)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ps:scale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web=1</a:t>
            </a:r>
          </a:p>
          <a:p>
            <a:r>
              <a:rPr lang="en-US" dirty="0"/>
              <a:t>Verify it's running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in your browser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open</a:t>
            </a:r>
          </a:p>
          <a:p>
            <a:r>
              <a:rPr lang="en-US" dirty="0"/>
              <a:t>Your app is now live on the internet!</a:t>
            </a:r>
          </a:p>
          <a:p>
            <a:pPr marL="609569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34DB-3CCA-1D2C-17C3-015B7E93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Up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ED27-A2D2-ECAA-46C0-F60961DC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When you're done, remove the app to avoid charges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apps:destroy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Always clean up resources you're not using to avoid unexpected costs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87C-F0C0-9DB3-1B5A-4ABA756B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1738-740E-15A0-3F95-D11AF5FB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Keep controllers thin - move </a:t>
            </a:r>
            <a:r>
              <a:rPr lang="en-US" b="1" dirty="0"/>
              <a:t>data </a:t>
            </a:r>
            <a:r>
              <a:rPr lang="en-US" dirty="0"/>
              <a:t>logic to models</a:t>
            </a:r>
          </a:p>
          <a:p>
            <a:r>
              <a:rPr lang="en-US" dirty="0"/>
              <a:t>Use </a:t>
            </a:r>
            <a:r>
              <a:rPr lang="en-US" dirty="0" err="1"/>
              <a:t>before_action</a:t>
            </a:r>
            <a:r>
              <a:rPr lang="en-US" dirty="0"/>
              <a:t> to DRY up code</a:t>
            </a:r>
          </a:p>
          <a:p>
            <a:r>
              <a:rPr lang="en-US" dirty="0"/>
              <a:t>Always use strong parameters</a:t>
            </a:r>
          </a:p>
          <a:p>
            <a:r>
              <a:rPr lang="en-US" dirty="0"/>
              <a:t>Write tests for every controller method</a:t>
            </a:r>
          </a:p>
          <a:p>
            <a:r>
              <a:rPr lang="en-US" dirty="0"/>
              <a:t>Use appropriate HTTP status codes</a:t>
            </a:r>
          </a:p>
          <a:p>
            <a:r>
              <a:rPr lang="en-US" dirty="0"/>
              <a:t>Remember: render can only be called once</a:t>
            </a:r>
          </a:p>
        </p:txBody>
      </p:sp>
    </p:spTree>
    <p:extLst>
      <p:ext uri="{BB962C8B-B14F-4D97-AF65-F5344CB8AC3E}">
        <p14:creationId xmlns:p14="http://schemas.microsoft.com/office/powerpoint/2010/main" val="213130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360E-D25C-FBA6-2C32-DAD555AE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C88A-91E8-8E57-D692-E1AAD181B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Line: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rails routes</a:t>
            </a:r>
          </a:p>
          <a:p>
            <a:r>
              <a:rPr lang="en-US" dirty="0"/>
              <a:t>Development Server:</a:t>
            </a:r>
          </a:p>
          <a:p>
            <a:pPr lvl="1"/>
            <a:r>
              <a:rPr lang="en-US" dirty="0"/>
              <a:t>http://localhost:3000/rails/info/routes</a:t>
            </a:r>
          </a:p>
          <a:p>
            <a:r>
              <a:rPr lang="en-US" dirty="0"/>
              <a:t>Server Properties:</a:t>
            </a:r>
          </a:p>
          <a:p>
            <a:pPr lvl="1"/>
            <a:r>
              <a:rPr lang="en-US" dirty="0"/>
              <a:t>http://localhost:3000/rails/info/properties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2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F854-2ECB-6954-6646-7D95AE71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 on What You can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5554-21F7-8EF3-E43F-A63229D7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clean, tested code</a:t>
            </a:r>
          </a:p>
          <a:p>
            <a:r>
              <a:rPr lang="en-US" dirty="0"/>
              <a:t>Following conventions</a:t>
            </a:r>
          </a:p>
          <a:p>
            <a:r>
              <a:rPr lang="en-US"/>
              <a:t>Continuous </a:t>
            </a:r>
            <a:r>
              <a:rPr lang="en-US" dirty="0"/>
              <a:t>learning and improvement</a:t>
            </a:r>
          </a:p>
          <a:p>
            <a:r>
              <a:rPr lang="en-US"/>
              <a:t>Building </a:t>
            </a:r>
            <a:r>
              <a:rPr lang="en-US" dirty="0"/>
              <a:t>applications that solve real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4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0C6-31C7-5875-2134-3BAD766B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A283-859E-6848-913D-CC09000AF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Prefix</a:t>
            </a:r>
          </a:p>
          <a:p>
            <a:pPr lvl="1"/>
            <a:r>
              <a:rPr lang="en-US" dirty="0"/>
              <a:t>Used in _</a:t>
            </a:r>
            <a:r>
              <a:rPr lang="en-US" dirty="0" err="1"/>
              <a:t>url</a:t>
            </a:r>
            <a:r>
              <a:rPr lang="en-US" dirty="0"/>
              <a:t> and _path helpers (e.g., </a:t>
            </a:r>
            <a:r>
              <a:rPr lang="en-US" dirty="0" err="1"/>
              <a:t>items_path</a:t>
            </a:r>
            <a:r>
              <a:rPr lang="en-US" dirty="0"/>
              <a:t>)</a:t>
            </a:r>
          </a:p>
          <a:p>
            <a:r>
              <a:rPr lang="en-US" dirty="0"/>
              <a:t>Verb</a:t>
            </a:r>
          </a:p>
          <a:p>
            <a:pPr lvl="1"/>
            <a:r>
              <a:rPr lang="en-US" dirty="0"/>
              <a:t>The HTTP method (GET, POST, PATCH, DELETE)</a:t>
            </a:r>
          </a:p>
          <a:p>
            <a:r>
              <a:rPr lang="en-US" dirty="0"/>
              <a:t>URI Pattern</a:t>
            </a:r>
          </a:p>
          <a:p>
            <a:pPr lvl="1"/>
            <a:r>
              <a:rPr lang="en-US" dirty="0"/>
              <a:t>The URL pattern to match</a:t>
            </a:r>
          </a:p>
          <a:p>
            <a:r>
              <a:rPr lang="en-US" dirty="0" err="1"/>
              <a:t>Controller#Action</a:t>
            </a:r>
            <a:endParaRPr lang="en-US" dirty="0"/>
          </a:p>
          <a:p>
            <a:pPr lvl="1"/>
            <a:r>
              <a:rPr lang="en-US" dirty="0"/>
              <a:t>Which controller method handles the request</a:t>
            </a:r>
          </a:p>
        </p:txBody>
      </p:sp>
    </p:spTree>
    <p:extLst>
      <p:ext uri="{BB962C8B-B14F-4D97-AF65-F5344CB8AC3E}">
        <p14:creationId xmlns:p14="http://schemas.microsoft.com/office/powerpoint/2010/main" val="26191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47AA8-9912-04CD-0D22-F19E61C6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1775-4D62-FB36-0DFB-27AC815BD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Prefix      Verb    URI Pattern         </a:t>
            </a:r>
            <a:r>
              <a:rPr lang="en-US" sz="2400" dirty="0" err="1"/>
              <a:t>Controller#Action</a:t>
            </a:r>
            <a:endParaRPr lang="en-US" sz="2400" dirty="0"/>
          </a:p>
          <a:p>
            <a:r>
              <a:rPr lang="en-US" sz="2400" dirty="0"/>
              <a:t>items       GET     /items(.:format)        </a:t>
            </a:r>
            <a:r>
              <a:rPr lang="en-US" sz="2400" dirty="0" err="1"/>
              <a:t>items#index</a:t>
            </a:r>
            <a:endParaRPr lang="en-US" sz="2400" dirty="0"/>
          </a:p>
          <a:p>
            <a:r>
              <a:rPr lang="en-US" sz="2400" dirty="0"/>
              <a:t>            POST    /items(.:format)        </a:t>
            </a:r>
            <a:r>
              <a:rPr lang="en-US" sz="2400" dirty="0" err="1"/>
              <a:t>items#create</a:t>
            </a:r>
            <a:endParaRPr lang="en-US" sz="2400" dirty="0"/>
          </a:p>
          <a:p>
            <a:r>
              <a:rPr lang="en-US" sz="2400" dirty="0" err="1"/>
              <a:t>new_item</a:t>
            </a:r>
            <a:r>
              <a:rPr lang="en-US" sz="2400" dirty="0"/>
              <a:t>    GET     /items/new(.:format)    </a:t>
            </a:r>
            <a:r>
              <a:rPr lang="en-US" sz="2400" dirty="0" err="1"/>
              <a:t>items#new</a:t>
            </a:r>
            <a:endParaRPr lang="en-US" sz="2400" dirty="0"/>
          </a:p>
          <a:p>
            <a:r>
              <a:rPr lang="en-US" sz="2400" dirty="0" err="1"/>
              <a:t>edit_item</a:t>
            </a:r>
            <a:r>
              <a:rPr lang="en-US" sz="2400" dirty="0"/>
              <a:t>   GET     /items/:id/edit(.:format) </a:t>
            </a:r>
            <a:r>
              <a:rPr lang="en-US" sz="2400" dirty="0" err="1"/>
              <a:t>items#edit</a:t>
            </a:r>
            <a:endParaRPr lang="en-US" sz="2400" dirty="0"/>
          </a:p>
          <a:p>
            <a:r>
              <a:rPr lang="en-US" sz="2400" dirty="0"/>
              <a:t>item        GET     /items/:id(.:format)    </a:t>
            </a:r>
            <a:r>
              <a:rPr lang="en-US" sz="2400" dirty="0" err="1"/>
              <a:t>items#show</a:t>
            </a:r>
            <a:endParaRPr lang="en-US" sz="2400" dirty="0"/>
          </a:p>
          <a:p>
            <a:r>
              <a:rPr lang="en-US" sz="2400" dirty="0"/>
              <a:t>            PATCH   /items/:id(.:format)    </a:t>
            </a:r>
            <a:r>
              <a:rPr lang="en-US" sz="2400" dirty="0" err="1"/>
              <a:t>items#update</a:t>
            </a:r>
            <a:endParaRPr lang="en-US" sz="2400" dirty="0"/>
          </a:p>
          <a:p>
            <a:r>
              <a:rPr lang="en-US" sz="2400" dirty="0"/>
              <a:t>            PUT     /items/:id(.:format)    </a:t>
            </a:r>
            <a:r>
              <a:rPr lang="en-US" sz="2400" dirty="0" err="1"/>
              <a:t>items#update</a:t>
            </a:r>
            <a:endParaRPr lang="en-US" sz="2400" dirty="0"/>
          </a:p>
          <a:p>
            <a:r>
              <a:rPr lang="en-US" sz="2400" dirty="0"/>
              <a:t>            DELETE  /items/:id(.:format)    </a:t>
            </a:r>
            <a:r>
              <a:rPr lang="en-US" sz="2400" dirty="0" err="1"/>
              <a:t>items#destroy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713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MSU Denver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gnella" id="{9B7AACB3-BED8-6844-ADDB-C87436244734}" vid="{7749C953-94DA-D341-AC03-734E71A764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Chapter04</Template>
  <TotalTime>98</TotalTime>
  <Words>3349</Words>
  <Application>Microsoft Macintosh PowerPoint</Application>
  <PresentationFormat>Widescreen</PresentationFormat>
  <Paragraphs>575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Aptos</vt:lpstr>
      <vt:lpstr>Arial</vt:lpstr>
      <vt:lpstr>Calibri</vt:lpstr>
      <vt:lpstr>Courier New</vt:lpstr>
      <vt:lpstr>Menlo</vt:lpstr>
      <vt:lpstr>MSU Denver 16x9</vt:lpstr>
      <vt:lpstr>Chapter Five</vt:lpstr>
      <vt:lpstr>Epictetus</vt:lpstr>
      <vt:lpstr>Introduction</vt:lpstr>
      <vt:lpstr>Learning Outcomes</vt:lpstr>
      <vt:lpstr>Key Terms</vt:lpstr>
      <vt:lpstr>Routing</vt:lpstr>
      <vt:lpstr>Viewing Routes</vt:lpstr>
      <vt:lpstr>Route Components</vt:lpstr>
      <vt:lpstr>Example</vt:lpstr>
      <vt:lpstr>Colon Notation</vt:lpstr>
      <vt:lpstr>Format Paramater</vt:lpstr>
      <vt:lpstr>RESTful Routes with resources</vt:lpstr>
      <vt:lpstr>Controller Actions/Methods</vt:lpstr>
      <vt:lpstr>The Index Action</vt:lpstr>
      <vt:lpstr>Automatic View Rendering</vt:lpstr>
      <vt:lpstr>Introduction to Filters</vt:lpstr>
      <vt:lpstr>Before Action</vt:lpstr>
      <vt:lpstr>Set Item</vt:lpstr>
      <vt:lpstr>Benefits</vt:lpstr>
      <vt:lpstr>Strong Parameters</vt:lpstr>
      <vt:lpstr>Security with Strong Parameters</vt:lpstr>
      <vt:lpstr>New and Create</vt:lpstr>
      <vt:lpstr>Create</vt:lpstr>
      <vt:lpstr>Understanding respond_to</vt:lpstr>
      <vt:lpstr>HTTP Status Codes in Rails</vt:lpstr>
      <vt:lpstr>The render Method</vt:lpstr>
      <vt:lpstr>Edit and Update</vt:lpstr>
      <vt:lpstr>The Destroy Action</vt:lpstr>
      <vt:lpstr>The Request Object</vt:lpstr>
      <vt:lpstr>The Response Object</vt:lpstr>
      <vt:lpstr>Member Routes</vt:lpstr>
      <vt:lpstr>Member Route Implementation</vt:lpstr>
      <vt:lpstr>Collection Routes</vt:lpstr>
      <vt:lpstr>Search via Index Method</vt:lpstr>
      <vt:lpstr>Adding a Search Form</vt:lpstr>
      <vt:lpstr>Turbo Search</vt:lpstr>
      <vt:lpstr>Dedicated Search Action</vt:lpstr>
      <vt:lpstr>GET vs POST for Searches</vt:lpstr>
      <vt:lpstr>The send_file Method</vt:lpstr>
      <vt:lpstr>The send_data Method</vt:lpstr>
      <vt:lpstr>What are Cookies?</vt:lpstr>
      <vt:lpstr>Rails Cookie Components</vt:lpstr>
      <vt:lpstr>Cookie Security Attributes</vt:lpstr>
      <vt:lpstr>SameSite Cookie Settings</vt:lpstr>
      <vt:lpstr>Session vs Persistent Cookies</vt:lpstr>
      <vt:lpstr>Working with Sessions</vt:lpstr>
      <vt:lpstr>The Flash Hash</vt:lpstr>
      <vt:lpstr>Creating Flash Messages</vt:lpstr>
      <vt:lpstr>Showing Flash in Views</vt:lpstr>
      <vt:lpstr>Integration Testing</vt:lpstr>
      <vt:lpstr>Writing Tests</vt:lpstr>
      <vt:lpstr>Test Data with Fixtures</vt:lpstr>
      <vt:lpstr>Understanding YAML</vt:lpstr>
      <vt:lpstr>Running Tests</vt:lpstr>
      <vt:lpstr>End-to-End System Tests</vt:lpstr>
      <vt:lpstr>Headless Browser Testing</vt:lpstr>
      <vt:lpstr>Verification and Validation</vt:lpstr>
      <vt:lpstr>System Tests as Acceptance Tests</vt:lpstr>
      <vt:lpstr>Making Your App Public</vt:lpstr>
      <vt:lpstr>Deploying to Heroku</vt:lpstr>
      <vt:lpstr>PostgreSQL Configuration</vt:lpstr>
      <vt:lpstr>Heroku Login</vt:lpstr>
      <vt:lpstr>Bundle Lock</vt:lpstr>
      <vt:lpstr>Create Heroku App</vt:lpstr>
      <vt:lpstr>Link Repository</vt:lpstr>
      <vt:lpstr>Push to Heroku</vt:lpstr>
      <vt:lpstr>Start Your App</vt:lpstr>
      <vt:lpstr>Cleaning Up Resources</vt:lpstr>
      <vt:lpstr>Controller Best Practices</vt:lpstr>
      <vt:lpstr>Focus on What You can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Beaty</dc:creator>
  <cp:lastModifiedBy>Steve Beaty</cp:lastModifiedBy>
  <cp:revision>37</cp:revision>
  <dcterms:created xsi:type="dcterms:W3CDTF">2025-10-22T19:42:39Z</dcterms:created>
  <dcterms:modified xsi:type="dcterms:W3CDTF">2025-10-22T21:21:07Z</dcterms:modified>
</cp:coreProperties>
</file>