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FAF9A-0955-624D-88B2-AC31179CA836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58E50-E425-F04A-B341-2ECF24E5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3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58E50-E425-F04A-B341-2ECF24E5A9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58E50-E425-F04A-B341-2ECF24E5A9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5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58E50-E425-F04A-B341-2ECF24E5A9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58E50-E425-F04A-B341-2ECF24E5A9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83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58E50-E425-F04A-B341-2ECF24E5A9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1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58E50-E425-F04A-B341-2ECF24E5A9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3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8938"/>
            <a:ext cx="10363200" cy="1470025"/>
          </a:xfrm>
          <a:solidFill>
            <a:schemeClr val="bg1">
              <a:alpha val="95000"/>
            </a:schemeClr>
          </a:solidFill>
          <a:effectLst>
            <a:softEdge rad="63500"/>
          </a:effectLst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baseline="0" dirty="0">
                <a:solidFill>
                  <a:schemeClr val="tx1"/>
                </a:solidFill>
              </a:rPr>
              <a:t>Click to edit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81186" y="2983610"/>
            <a:ext cx="7609479" cy="1009561"/>
          </a:xfrm>
          <a:solidFill>
            <a:schemeClr val="bg1">
              <a:alpha val="95000"/>
            </a:schemeClr>
          </a:solidFill>
          <a:effectLst>
            <a:softEdge rad="63500"/>
          </a:effectLst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4510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19E4FA1D-83B2-3A4E-B175-FAA1598AB2F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3A44-C1E5-0B49-AAF6-7E9549B7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ln w="25400">
            <a:solidFill>
              <a:schemeClr val="tx1"/>
            </a:solidFill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19E4FA1D-83B2-3A4E-B175-FAA1598AB2F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3A44-C1E5-0B49-AAF6-7E9549B7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87"/>
            <a:ext cx="5321600" cy="4525963"/>
          </a:xfrm>
          <a:ln w="25400" cap="flat">
            <a:solidFill>
              <a:schemeClr val="tx1"/>
            </a:solidFill>
            <a:round/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19E4FA1D-83B2-3A4E-B175-FAA1598AB2F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3A44-C1E5-0B49-AAF6-7E9549B7BF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C3831-60B9-204A-AB0D-53E619F83C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0800" y="1592837"/>
            <a:ext cx="5321600" cy="4525963"/>
          </a:xfrm>
          <a:ln w="25400">
            <a:solidFill>
              <a:schemeClr val="tx1"/>
            </a:solidFill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745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19E4FA1D-83B2-3A4E-B175-FAA1598AB2F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3A44-C1E5-0B49-AAF6-7E9549B7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19E4FA1D-83B2-3A4E-B175-FAA1598AB2F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3A44-C1E5-0B49-AAF6-7E9549B7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19E4FA1D-83B2-3A4E-B175-FAA1598AB2F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3A44-C1E5-0B49-AAF6-7E9549B7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B955B-3757-0FEC-8150-652A2829B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276C4-C962-AF3D-11A5-8A6411774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23134-95A2-6423-76C0-9D75A168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FA1D-83B2-3A4E-B175-FAA1598AB2F4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F5F4-E2F3-BFD8-53AA-6A6F195F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90BEB-A9D1-FF29-0E8C-A755B6F9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3A44-C1E5-0B49-AAF6-7E9549B7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6887" y="6309418"/>
            <a:ext cx="8998226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2624" y="6308727"/>
            <a:ext cx="879777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3A44-C1E5-0B49-AAF6-7E9549B7B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6095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AI/WCAG22/quickref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F56F91-C7AB-63AD-4521-B79A1B681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90E9A-138F-DEC5-A26D-8C3D8E657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9B42-DF7D-F6D9-6444-8C894BC7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CC65-4F15-05C0-0DAF-F0DD05142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Rails includes quite a few methods/values that help with the rendering of HTML and JSON</a:t>
            </a:r>
          </a:p>
          <a:p>
            <a:r>
              <a:rPr lang="en-US" dirty="0"/>
              <a:t>For example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"New item",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new_item_path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Has two,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method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new_item_path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URL/value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Keep in mind Ruby’s methods do not require parentheses</a:t>
            </a:r>
          </a:p>
        </p:txBody>
      </p:sp>
    </p:spTree>
    <p:extLst>
      <p:ext uri="{BB962C8B-B14F-4D97-AF65-F5344CB8AC3E}">
        <p14:creationId xmlns:p14="http://schemas.microsoft.com/office/powerpoint/2010/main" val="284874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0170-9489-E25A-D6AA-2954ADAE9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rails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AAC0A-AB18-27E1-44E6-3BA864C7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Prefix    Verb   URI Pattern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Controller#Action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items GET    /items(.:format)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items#index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POST   /items(.:format)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items#create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   /items/new(.:format)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items#new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GET    /items/:id/edit(.:format)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items#edit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item GET    /items/:id(.:format)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items#show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  /items/:id(.:format)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items#update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PUT    /items/:id(.:format)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items#update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DELETE /items/:id(.:format)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items#destroy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508C-FD42-D699-C704-43CF4B41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1D6CA-A53B-3946-1B94-CED1F46C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api.rubyonrails.org</a:t>
            </a:r>
            <a:r>
              <a:rPr lang="en-US" dirty="0"/>
              <a:t>/classes/</a:t>
            </a:r>
            <a:r>
              <a:rPr lang="en-US" dirty="0" err="1"/>
              <a:t>ActionView</a:t>
            </a:r>
            <a:r>
              <a:rPr lang="en-US" dirty="0"/>
              <a:t>/Helpers/</a:t>
            </a:r>
            <a:r>
              <a:rPr lang="en-US" dirty="0" err="1"/>
              <a:t>UrlHelper.html#method-i-link_to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2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8077-81B9-ACBF-4495-42CDA80B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43104-4571-15A1-8C11-C1796B06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ERB templates</a:t>
            </a:r>
          </a:p>
          <a:p>
            <a:pPr lvl="1"/>
            <a:r>
              <a:rPr lang="en-US" dirty="0"/>
              <a:t>Not an entire page</a:t>
            </a:r>
          </a:p>
          <a:p>
            <a:pPr lvl="1"/>
            <a:r>
              <a:rPr lang="en-US" dirty="0"/>
              <a:t>Used to keep it DRY (there is only one source of truth)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Take the name of an object to display</a:t>
            </a:r>
          </a:p>
        </p:txBody>
      </p:sp>
    </p:spTree>
    <p:extLst>
      <p:ext uri="{BB962C8B-B14F-4D97-AF65-F5344CB8AC3E}">
        <p14:creationId xmlns:p14="http://schemas.microsoft.com/office/powerpoint/2010/main" val="10521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094-0306-9AC0-416D-2EF95EF7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views/items/_</a:t>
            </a:r>
            <a:r>
              <a:rPr lang="en-US" dirty="0" err="1"/>
              <a:t>item.html.erb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3984-5FCC-4F4C-D521-4D7DACFC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14980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dom_id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item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802A19"/>
                </a:solidFill>
                <a:effectLst/>
                <a:latin typeface="Menlo" panose="020B0609030804020204" pitchFamily="49" charset="0"/>
              </a:rPr>
              <a:t>What: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A6520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item.what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>
              <a:buNone/>
            </a:pPr>
            <a:b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802A19"/>
                </a:solidFill>
                <a:effectLst/>
                <a:latin typeface="Menlo" panose="020B0609030804020204" pitchFamily="49" charset="0"/>
              </a:rPr>
              <a:t>When: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A6520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item.when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A6520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2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ACDF-B8CC-61FF-C0AC-27CDBE01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 Will Iterate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1BB5D-7779-413F-BE18-1C3A297D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&lt;%#</a:t>
            </a:r>
            <a:r>
              <a:rPr lang="en-US" dirty="0">
                <a:solidFill>
                  <a:srgbClr val="3200CA"/>
                </a:solidFill>
                <a:effectLst/>
                <a:latin typeface="Menlo" panose="020B0609030804020204" pitchFamily="49" charset="0"/>
              </a:rPr>
              <a:t> This works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200CA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802A19"/>
                </a:solidFill>
                <a:effectLst/>
                <a:latin typeface="Menlo" panose="020B0609030804020204" pitchFamily="49" charset="0"/>
              </a:rPr>
              <a:t>Students: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A6520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advisor.students.each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|student|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render student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>
              <a:buNone/>
            </a:pPr>
            <a:b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&lt;%#</a:t>
            </a:r>
            <a:r>
              <a:rPr lang="en-US" dirty="0">
                <a:solidFill>
                  <a:srgbClr val="3200CA"/>
                </a:solidFill>
                <a:effectLst/>
                <a:latin typeface="Menlo" panose="020B0609030804020204" pitchFamily="49" charset="0"/>
              </a:rPr>
              <a:t> So does this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200CA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1" dirty="0">
                <a:solidFill>
                  <a:srgbClr val="802A19"/>
                </a:solidFill>
                <a:effectLst/>
                <a:latin typeface="Menlo" panose="020B0609030804020204" pitchFamily="49" charset="0"/>
              </a:rPr>
              <a:t>Students: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A6520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render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advisor.students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09722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8153-6026-764C-89FA-3E1F2D39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 (I18N)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CFBF5-085B-87F7-63FE-53EE052D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apps that can be localized</a:t>
            </a:r>
          </a:p>
          <a:p>
            <a:r>
              <a:rPr lang="en-US" dirty="0"/>
              <a:t>We don’t put in explicit strings</a:t>
            </a:r>
          </a:p>
        </p:txBody>
      </p:sp>
    </p:spTree>
    <p:extLst>
      <p:ext uri="{BB962C8B-B14F-4D97-AF65-F5344CB8AC3E}">
        <p14:creationId xmlns:p14="http://schemas.microsoft.com/office/powerpoint/2010/main" val="347027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1C63-AF4D-A07F-56B2-140B41BD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(L10N)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8A25-FE8B-1E06-99A8-7ACEE27AC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Rails ships with 121 localization YAML files</a:t>
            </a:r>
          </a:p>
          <a:p>
            <a:pPr lvl="1"/>
            <a:r>
              <a:rPr lang="en-US" dirty="0"/>
              <a:t>Date and time</a:t>
            </a:r>
          </a:p>
          <a:p>
            <a:pPr lvl="1"/>
            <a:r>
              <a:rPr lang="en-US" dirty="0"/>
              <a:t>Words for select/create, etc.</a:t>
            </a:r>
          </a:p>
          <a:p>
            <a:pPr lvl="1"/>
            <a:r>
              <a:rPr lang="en-US" dirty="0"/>
              <a:t>Currency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translate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localize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and l aliases</a:t>
            </a:r>
          </a:p>
        </p:txBody>
      </p:sp>
    </p:spTree>
    <p:extLst>
      <p:ext uri="{BB962C8B-B14F-4D97-AF65-F5344CB8AC3E}">
        <p14:creationId xmlns:p14="http://schemas.microsoft.com/office/powerpoint/2010/main" val="238584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E48A-5F97-8FBE-42B1-5CC54C6C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D0C6-0223-D406-A711-EF2752B8B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 config/locales/</a:t>
            </a:r>
            <a:r>
              <a:rPr lang="en-US" dirty="0" err="1"/>
              <a:t>de.yml</a:t>
            </a:r>
            <a:r>
              <a:rPr lang="en-US" dirty="0"/>
              <a:t> </a:t>
            </a:r>
          </a:p>
          <a:p>
            <a:r>
              <a:rPr lang="en-US" dirty="0"/>
              <a:t>de:</a:t>
            </a:r>
          </a:p>
          <a:p>
            <a:r>
              <a:rPr lang="en-US" dirty="0"/>
              <a:t>  item: "Machen"</a:t>
            </a:r>
          </a:p>
          <a:p>
            <a:r>
              <a:rPr lang="en-US" dirty="0"/>
              <a:t>  items: "Machen"</a:t>
            </a:r>
          </a:p>
          <a:p>
            <a:r>
              <a:rPr lang="en-US" dirty="0"/>
              <a:t>  what: "Was"</a:t>
            </a:r>
          </a:p>
          <a:p>
            <a:r>
              <a:rPr lang="en-US" dirty="0"/>
              <a:t>  when: "Wann”</a:t>
            </a:r>
          </a:p>
          <a:p>
            <a:r>
              <a:rPr lang="en-US" dirty="0"/>
              <a:t>  bathroom: “Bad”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09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EC4C-CF45-066E-0A6A-F5080740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E31B-9352-8F86-7BA5-9263164A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# app/views/items/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index.html.erb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:items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9F1410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# app/views/items/_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item.html.erb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14980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dom_id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item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:what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A6520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item.what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:when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strong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A6520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item.when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A6520C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# app/views/items/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edit.html.erb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Editing item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B000B2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t 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:item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9F141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render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form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item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@item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5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91DE8-70CE-427B-62DE-A1ABF8CD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Familiar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3C09D-CBBC-DDF1-AB34-EEDA4EA3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the front-end, the user-facing part of an application</a:t>
            </a:r>
          </a:p>
          <a:p>
            <a:r>
              <a:rPr lang="en-US" dirty="0"/>
              <a:t>HTML/CSS/JavaScript built-in most everywhere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A59D-7BC2-F34C-18CC-12CB2755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Text Editor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9A77-7731-F1AC-86F0-B6E88C45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not RTF</a:t>
            </a:r>
          </a:p>
          <a:p>
            <a:r>
              <a:rPr lang="en-US" dirty="0"/>
              <a:t>Trix is essentially built in</a:t>
            </a:r>
          </a:p>
        </p:txBody>
      </p:sp>
    </p:spTree>
    <p:extLst>
      <p:ext uri="{BB962C8B-B14F-4D97-AF65-F5344CB8AC3E}">
        <p14:creationId xmlns:p14="http://schemas.microsoft.com/office/powerpoint/2010/main" val="388365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53C9-46A4-B3A7-22BF-DA94839C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586C9-2E18-8D92-6DDC-2AFA12C6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rails new </a:t>
            </a:r>
            <a:r>
              <a:rPr lang="en-US" dirty="0" err="1"/>
              <a:t>trix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trix</a:t>
            </a:r>
            <a:endParaRPr lang="en-US" dirty="0"/>
          </a:p>
          <a:p>
            <a:r>
              <a:rPr lang="en-US" dirty="0"/>
              <a:t>bin/rails </a:t>
            </a:r>
            <a:r>
              <a:rPr lang="en-US" dirty="0" err="1"/>
              <a:t>action_text:install</a:t>
            </a:r>
            <a:endParaRPr lang="en-US" dirty="0"/>
          </a:p>
          <a:p>
            <a:r>
              <a:rPr lang="en-US" dirty="0"/>
              <a:t>rails generate scaffold Message </a:t>
            </a:r>
            <a:r>
              <a:rPr lang="en-US" dirty="0" err="1"/>
              <a:t>content:rich_text</a:t>
            </a:r>
            <a:endParaRPr lang="en-US" dirty="0"/>
          </a:p>
          <a:p>
            <a:r>
              <a:rPr lang="en-US" dirty="0"/>
              <a:t>bin/rails </a:t>
            </a:r>
            <a:r>
              <a:rPr lang="en-US" dirty="0" err="1"/>
              <a:t>db:migrate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0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2235-BEB4-13E8-3CF0-439706F3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Style Sheets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ABE5D-D1B8-DB9A-24A7-EF34E37A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HTML: document structure</a:t>
            </a:r>
          </a:p>
          <a:p>
            <a:pPr lvl="1"/>
            <a:r>
              <a:rPr lang="en-US" dirty="0"/>
              <a:t>CSS: document style</a:t>
            </a:r>
          </a:p>
          <a:p>
            <a:pPr lvl="1"/>
            <a:r>
              <a:rPr lang="en-US" dirty="0"/>
              <a:t>JavaScript: interactivity</a:t>
            </a:r>
          </a:p>
          <a:p>
            <a:r>
              <a:rPr lang="en-US" dirty="0"/>
              <a:t>Helps with consistency of style</a:t>
            </a:r>
          </a:p>
          <a:p>
            <a:pPr lvl="1"/>
            <a:r>
              <a:rPr lang="en-US" dirty="0"/>
              <a:t>DRY</a:t>
            </a:r>
          </a:p>
        </p:txBody>
      </p:sp>
    </p:spTree>
    <p:extLst>
      <p:ext uri="{BB962C8B-B14F-4D97-AF65-F5344CB8AC3E}">
        <p14:creationId xmlns:p14="http://schemas.microsoft.com/office/powerpoint/2010/main" val="148890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CB1C-9D96-A59B-58C2-C1BE4321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8D2B-EA63-B3F7-41B1-8DFB020B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with differing screen sizes</a:t>
            </a:r>
          </a:p>
          <a:p>
            <a:r>
              <a:rPr lang="en-US" dirty="0"/>
              <a:t>Rails has five frameworks available</a:t>
            </a:r>
          </a:p>
          <a:p>
            <a:pPr lvl="1"/>
            <a:r>
              <a:rPr lang="en-US" dirty="0"/>
              <a:t>E.g., menu vs. hamburger</a:t>
            </a:r>
          </a:p>
        </p:txBody>
      </p:sp>
    </p:spTree>
    <p:extLst>
      <p:ext uri="{BB962C8B-B14F-4D97-AF65-F5344CB8AC3E}">
        <p14:creationId xmlns:p14="http://schemas.microsoft.com/office/powerpoint/2010/main" val="2269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CE13-86A8-E505-19D4-CF25CB96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Tailwind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8D15-3FF0-20EB-1773-C5286F66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new Todos --minimal --</a:t>
            </a:r>
            <a:r>
              <a:rPr lang="en-US" dirty="0" err="1"/>
              <a:t>css</a:t>
            </a:r>
            <a:r>
              <a:rPr lang="en-US" dirty="0"/>
              <a:t>=tailwind</a:t>
            </a:r>
          </a:p>
          <a:p>
            <a:r>
              <a:rPr lang="en-US" dirty="0"/>
              <a:t>cd Todos</a:t>
            </a:r>
          </a:p>
          <a:p>
            <a:r>
              <a:rPr lang="en-US" dirty="0"/>
              <a:t>rails </a:t>
            </a:r>
            <a:r>
              <a:rPr lang="en-US" dirty="0" err="1"/>
              <a:t>tailwindcss:build</a:t>
            </a:r>
            <a:endParaRPr lang="en-US" dirty="0"/>
          </a:p>
          <a:p>
            <a:r>
              <a:rPr lang="en-US" dirty="0"/>
              <a:t>rails generate scaffold Item </a:t>
            </a:r>
            <a:r>
              <a:rPr lang="en-US" dirty="0" err="1"/>
              <a:t>what:string</a:t>
            </a:r>
            <a:r>
              <a:rPr lang="en-US" dirty="0"/>
              <a:t> </a:t>
            </a:r>
            <a:r>
              <a:rPr lang="en-US" dirty="0" err="1"/>
              <a:t>when:date</a:t>
            </a:r>
            <a:endParaRPr lang="en-US" dirty="0"/>
          </a:p>
          <a:p>
            <a:r>
              <a:rPr lang="en-US" dirty="0"/>
              <a:t>rails </a:t>
            </a:r>
            <a:r>
              <a:rPr lang="en-US" dirty="0" err="1"/>
              <a:t>db:migrate</a:t>
            </a:r>
            <a:endParaRPr lang="en-US" dirty="0"/>
          </a:p>
          <a:p>
            <a:r>
              <a:rPr lang="en-US" dirty="0"/>
              <a:t>rails server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CFBA-766F-CFF8-FC35-A2F32544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In Time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1E81-2C06-E9A5-F7C6-D56CCB8D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in CSS are not immediately seen</a:t>
            </a:r>
          </a:p>
          <a:p>
            <a:pPr lvl="1"/>
            <a:r>
              <a:rPr lang="en-US" dirty="0"/>
              <a:t>Keeps traffic down, speeds up reloads</a:t>
            </a:r>
          </a:p>
          <a:p>
            <a:pPr lvl="1"/>
            <a:r>
              <a:rPr lang="en-US" dirty="0"/>
              <a:t>Part of the asset pipeline used to send data</a:t>
            </a:r>
          </a:p>
          <a:p>
            <a:r>
              <a:rPr lang="en-US" dirty="0"/>
              <a:t>To rebuild the package that is delivered each time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./bin/dev</a:t>
            </a:r>
          </a:p>
        </p:txBody>
      </p:sp>
    </p:spTree>
    <p:extLst>
      <p:ext uri="{BB962C8B-B14F-4D97-AF65-F5344CB8AC3E}">
        <p14:creationId xmlns:p14="http://schemas.microsoft.com/office/powerpoint/2010/main" val="13935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AD62-3408-8C85-3D8D-7953C662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1E3B-AEE0-04A4-681A-211D376A5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the final content sent from disparate sources</a:t>
            </a:r>
          </a:p>
          <a:p>
            <a:pPr lvl="1"/>
            <a:r>
              <a:rPr lang="en-US" dirty="0"/>
              <a:t>HTML, CSS, JavaScript, etc.</a:t>
            </a:r>
          </a:p>
          <a:p>
            <a:r>
              <a:rPr lang="en-US" dirty="0"/>
              <a:t>Rails has Sprockets that creates a single response to send</a:t>
            </a:r>
          </a:p>
          <a:p>
            <a:pPr lvl="1"/>
            <a:r>
              <a:rPr lang="en-US" dirty="0"/>
              <a:t>No additional requests needed</a:t>
            </a:r>
          </a:p>
        </p:txBody>
      </p:sp>
    </p:spTree>
    <p:extLst>
      <p:ext uri="{BB962C8B-B14F-4D97-AF65-F5344CB8AC3E}">
        <p14:creationId xmlns:p14="http://schemas.microsoft.com/office/powerpoint/2010/main" val="92923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D1696-4C47-3ADC-CFB7-6DFFC26D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B522-BEC2-51A4-47CB-8ACD14616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3E59-F722-3C92-5C6C-B3D91F9D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E49D-5747-E0A9-B3CE-DC24A2419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Critical to do this from the state and everywhere</a:t>
            </a:r>
          </a:p>
          <a:p>
            <a:pPr lvl="1"/>
            <a:r>
              <a:rPr lang="en-US" dirty="0"/>
              <a:t>Helps people with UI challenges</a:t>
            </a:r>
          </a:p>
          <a:p>
            <a:pPr lvl="2"/>
            <a:r>
              <a:rPr lang="en-US" dirty="0"/>
              <a:t>And we want to reach everyone</a:t>
            </a:r>
          </a:p>
          <a:p>
            <a:pPr lvl="2"/>
            <a:r>
              <a:rPr lang="en-US" dirty="0"/>
              <a:t>E.g., everyone needs to participate in government</a:t>
            </a:r>
          </a:p>
          <a:p>
            <a:pPr lvl="1"/>
            <a:r>
              <a:rPr lang="en-US" dirty="0"/>
              <a:t>Laws and regulations</a:t>
            </a:r>
          </a:p>
          <a:p>
            <a:pPr lvl="1"/>
            <a:r>
              <a:rPr lang="en-US" dirty="0"/>
              <a:t>Ethical</a:t>
            </a:r>
          </a:p>
        </p:txBody>
      </p:sp>
    </p:spTree>
    <p:extLst>
      <p:ext uri="{BB962C8B-B14F-4D97-AF65-F5344CB8AC3E}">
        <p14:creationId xmlns:p14="http://schemas.microsoft.com/office/powerpoint/2010/main" val="12098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C58A-8D82-87C7-2AF1-42D23B34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544C1-64E3-00C9-A2C5-413F8B9A9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Perceivable</a:t>
            </a:r>
          </a:p>
          <a:p>
            <a:pPr lvl="1"/>
            <a:r>
              <a:rPr lang="en-US" dirty="0"/>
              <a:t>Text for images, etc.</a:t>
            </a:r>
          </a:p>
          <a:p>
            <a:r>
              <a:rPr lang="en-US" dirty="0"/>
              <a:t>Operable</a:t>
            </a:r>
          </a:p>
          <a:p>
            <a:pPr lvl="1"/>
            <a:r>
              <a:rPr lang="en-US" dirty="0"/>
              <a:t>Everything operable by keyboard, enough time…</a:t>
            </a:r>
          </a:p>
          <a:p>
            <a:r>
              <a:rPr lang="en-US" dirty="0"/>
              <a:t>Understandable</a:t>
            </a:r>
          </a:p>
          <a:p>
            <a:pPr lvl="1"/>
            <a:r>
              <a:rPr lang="en-US" dirty="0"/>
              <a:t>Language of user…</a:t>
            </a:r>
          </a:p>
          <a:p>
            <a:r>
              <a:rPr lang="en-US" dirty="0"/>
              <a:t>Robust</a:t>
            </a:r>
          </a:p>
          <a:p>
            <a:pPr lvl="1"/>
            <a:r>
              <a:rPr lang="en-US" dirty="0"/>
              <a:t>Accessible on many devices</a:t>
            </a:r>
          </a:p>
        </p:txBody>
      </p:sp>
    </p:spTree>
    <p:extLst>
      <p:ext uri="{BB962C8B-B14F-4D97-AF65-F5344CB8AC3E}">
        <p14:creationId xmlns:p14="http://schemas.microsoft.com/office/powerpoint/2010/main" val="82067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FF12F-2F48-99E2-B55C-4FF4BEA4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005D-A06C-B8F4-258C-5DC667B9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https://www.w3.org/WAI/WCAG22/quickref/</a:t>
            </a:r>
            <a:endParaRPr lang="en-US" dirty="0"/>
          </a:p>
          <a:p>
            <a:r>
              <a:rPr lang="en-US" dirty="0"/>
              <a:t>Basis of U.S. 508 standards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www.access-board.gov</a:t>
            </a:r>
            <a:r>
              <a:rPr lang="en-US" dirty="0"/>
              <a:t>/</a:t>
            </a:r>
            <a:r>
              <a:rPr lang="en-US" dirty="0" err="1"/>
              <a:t>ict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4607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5009-74E5-0BE4-9875-A1C89D42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Ruby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3211-9744-9A72-D150-D9E4B76A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Ruby</a:t>
            </a:r>
          </a:p>
          <a:p>
            <a:r>
              <a:rPr lang="en-US" dirty="0"/>
              <a:t>Ruby statements are interlaced with HTML</a:t>
            </a:r>
          </a:p>
          <a:p>
            <a:pPr lvl="1"/>
            <a:r>
              <a:rPr lang="en-US" dirty="0"/>
              <a:t>A typical way to render static content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{{ … }} </a:t>
            </a:r>
            <a:r>
              <a:rPr lang="en-US" dirty="0"/>
              <a:t>often used</a:t>
            </a:r>
          </a:p>
          <a:p>
            <a:r>
              <a:rPr lang="en-US" dirty="0"/>
              <a:t>Files end in .</a:t>
            </a:r>
            <a:r>
              <a:rPr lang="en-US" dirty="0" err="1"/>
              <a:t>erb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68139-FFB1-D958-D91E-ED624A35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632D-2F4A-F013-0CAA-A31BC02A4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&lt;% Ruby code %&gt;</a:t>
            </a:r>
          </a:p>
          <a:p>
            <a:pPr lvl="1"/>
            <a:r>
              <a:rPr lang="en-US" dirty="0"/>
              <a:t>Run, but not rendered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&lt;%= Ruby code %&gt;</a:t>
            </a:r>
          </a:p>
          <a:p>
            <a:pPr lvl="1"/>
            <a:r>
              <a:rPr lang="en-US" dirty="0"/>
              <a:t>Run and rendered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&lt;%# Ruby code %&gt;</a:t>
            </a:r>
          </a:p>
          <a:p>
            <a:pPr lvl="1"/>
            <a:r>
              <a:rPr lang="en-US" dirty="0"/>
              <a:t>Comment out Ruby code </a:t>
            </a:r>
          </a:p>
        </p:txBody>
      </p:sp>
    </p:spTree>
    <p:extLst>
      <p:ext uri="{BB962C8B-B14F-4D97-AF65-F5344CB8AC3E}">
        <p14:creationId xmlns:p14="http://schemas.microsoft.com/office/powerpoint/2010/main" val="23527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963E-28F4-C96A-13F5-0649EA83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F2640-1DEB-9A74-9E42-0A4F9084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controller/method name automatically calls .</a:t>
            </a:r>
            <a:r>
              <a:rPr lang="en-US" dirty="0" err="1"/>
              <a:t>erb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Details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8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0624-86E1-5B1C-04DD-EE2926AD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ERB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BE1D-CA0C-256F-E401-EBDA5D97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spcBef>
                <a:spcPts val="300"/>
              </a:spcBef>
              <a:buNone/>
            </a:pPr>
            <a:endParaRPr lang="en-US" dirty="0">
              <a:solidFill>
                <a:srgbClr val="13939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app/views/items/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index.html.erb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endParaRPr lang="en-US" dirty="0">
              <a:solidFill>
                <a:srgbClr val="13939F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149802"/>
                </a:solidFill>
                <a:effectLst/>
                <a:latin typeface="Menlo" panose="020B0609030804020204" pitchFamily="49" charset="0"/>
              </a:rPr>
              <a:t>style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"color: green"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notice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content_for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:title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h1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149802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"items"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9F1410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dirty="0" err="1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items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.each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|item|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render item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link_to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Show this item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, item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>
              <a:spcBef>
                <a:spcPts val="300"/>
              </a:spcBef>
              <a:buNone/>
            </a:pP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dirty="0">
                <a:solidFill>
                  <a:srgbClr val="A6520C"/>
                </a:solidFill>
                <a:effectLst/>
                <a:latin typeface="Menlo" panose="020B0609030804020204" pitchFamily="49" charset="0"/>
              </a:rPr>
              <a:t>div</a:t>
            </a:r>
            <a:r>
              <a:rPr lang="en-US" dirty="0">
                <a:solidFill>
                  <a:srgbClr val="13939F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&lt;%=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link_to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9F1410"/>
                </a:solidFill>
                <a:effectLst/>
                <a:latin typeface="Menlo" panose="020B0609030804020204" pitchFamily="49" charset="0"/>
              </a:rPr>
              <a:t>New item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new_item_path</a:t>
            </a:r>
            <a:r>
              <a:rPr lang="en-US" dirty="0">
                <a:solidFill>
                  <a:srgbClr val="3B232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dirty="0">
                <a:solidFill>
                  <a:srgbClr val="B000B2"/>
                </a:solidFill>
                <a:effectLst/>
                <a:latin typeface="Menlo" panose="020B0609030804020204" pitchFamily="49" charset="0"/>
              </a:rPr>
              <a:t>%&gt;</a:t>
            </a:r>
            <a:endParaRPr lang="en-US" dirty="0">
              <a:solidFill>
                <a:srgbClr val="3B2322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0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gnella" id="{9B7AACB3-BED8-6844-ADDB-C87436244734}" vid="{7749C953-94DA-D341-AC03-734E71A764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Chapter01</Template>
  <TotalTime>8491</TotalTime>
  <Words>1075</Words>
  <Application>Microsoft Macintosh PowerPoint</Application>
  <PresentationFormat>Widescreen</PresentationFormat>
  <Paragraphs>191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Courier New</vt:lpstr>
      <vt:lpstr>Menlo</vt:lpstr>
      <vt:lpstr>MSU Denver 16x9</vt:lpstr>
      <vt:lpstr>Views</vt:lpstr>
      <vt:lpstr>Most Familiar</vt:lpstr>
      <vt:lpstr>Accessibility</vt:lpstr>
      <vt:lpstr>Four Principles</vt:lpstr>
      <vt:lpstr>More Information</vt:lpstr>
      <vt:lpstr>Embedded Ruby</vt:lpstr>
      <vt:lpstr>Three Types</vt:lpstr>
      <vt:lpstr>Called</vt:lpstr>
      <vt:lpstr>ERB Example</vt:lpstr>
      <vt:lpstr>View Helpers</vt:lpstr>
      <vt:lpstr>Preview: rails routes</vt:lpstr>
      <vt:lpstr>PowerPoint Presentation</vt:lpstr>
      <vt:lpstr>Partials</vt:lpstr>
      <vt:lpstr>views/items/_item.html.erb</vt:lpstr>
      <vt:lpstr>Render Will Iterate</vt:lpstr>
      <vt:lpstr>Internationalization (I18N)</vt:lpstr>
      <vt:lpstr>Localization (L10N)</vt:lpstr>
      <vt:lpstr>Bad Example</vt:lpstr>
      <vt:lpstr>Now</vt:lpstr>
      <vt:lpstr>Rich Text Editor</vt:lpstr>
      <vt:lpstr>Trix</vt:lpstr>
      <vt:lpstr>Cascading Style Sheets</vt:lpstr>
      <vt:lpstr>CSS</vt:lpstr>
      <vt:lpstr>Tailwind</vt:lpstr>
      <vt:lpstr>Just In Time</vt:lpstr>
      <vt:lpstr>Asset Pipeline</vt:lpstr>
      <vt:lpstr>Asset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Beaty</dc:creator>
  <cp:lastModifiedBy>Steve Beaty</cp:lastModifiedBy>
  <cp:revision>9</cp:revision>
  <dcterms:created xsi:type="dcterms:W3CDTF">2025-07-22T14:26:01Z</dcterms:created>
  <dcterms:modified xsi:type="dcterms:W3CDTF">2025-07-28T11:57:43Z</dcterms:modified>
</cp:coreProperties>
</file>