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7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  <p:sldId id="305" r:id="rId51"/>
    <p:sldId id="306" r:id="rId52"/>
    <p:sldId id="307" r:id="rId53"/>
    <p:sldId id="308" r:id="rId54"/>
    <p:sldId id="309" r:id="rId55"/>
    <p:sldId id="310" r:id="rId56"/>
    <p:sldId id="311" r:id="rId57"/>
    <p:sldId id="312" r:id="rId58"/>
    <p:sldId id="313" r:id="rId59"/>
    <p:sldId id="314" r:id="rId60"/>
    <p:sldId id="315" r:id="rId61"/>
    <p:sldId id="316" r:id="rId62"/>
    <p:sldId id="317" r:id="rId63"/>
    <p:sldId id="318" r:id="rId64"/>
    <p:sldId id="319" r:id="rId65"/>
    <p:sldId id="320" r:id="rId66"/>
    <p:sldId id="321" r:id="rId67"/>
    <p:sldId id="322" r:id="rId68"/>
    <p:sldId id="323" r:id="rId69"/>
    <p:sldId id="324" r:id="rId70"/>
    <p:sldId id="325" r:id="rId7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58"/>
  </p:normalViewPr>
  <p:slideViewPr>
    <p:cSldViewPr snapToGrid="0">
      <p:cViewPr varScale="1">
        <p:scale>
          <a:sx n="104" d="100"/>
          <a:sy n="104" d="100"/>
        </p:scale>
        <p:origin x="232" y="5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viewProps" Target="viewProp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tableStyles" Target="tableStyles.xml"/><Relationship Id="rId7" Type="http://schemas.openxmlformats.org/officeDocument/2006/relationships/slide" Target="slides/slide6.xml"/><Relationship Id="rId71" Type="http://schemas.openxmlformats.org/officeDocument/2006/relationships/slide" Target="slides/slide7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014AD53-B32D-C140-B1EF-3AA5C844E3CC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48C4CF2-F628-2745-AAE9-2B53077012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47504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48C4CF2-F628-2745-AAE9-2B53077012C1}" type="slidenum">
              <a:rPr lang="en-US" smtClean="0"/>
              <a:t>61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839793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1058938"/>
            <a:ext cx="10363200" cy="1470025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/>
          <a:lstStyle>
            <a:lvl1pPr>
              <a:defRPr baseline="0">
                <a:solidFill>
                  <a:schemeClr val="tx1"/>
                </a:solidFill>
              </a:defRPr>
            </a:lvl1pPr>
          </a:lstStyle>
          <a:p>
            <a:r>
              <a:rPr lang="en-US" baseline="0" dirty="0">
                <a:solidFill>
                  <a:schemeClr val="tx1"/>
                </a:solidFill>
              </a:rPr>
              <a:t>Click to edit title</a:t>
            </a:r>
            <a:endParaRPr lang="en-US" dirty="0">
              <a:solidFill>
                <a:schemeClr val="bg1"/>
              </a:solidFill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 hasCustomPrompt="1"/>
          </p:nvPr>
        </p:nvSpPr>
        <p:spPr>
          <a:xfrm>
            <a:off x="2281186" y="2983610"/>
            <a:ext cx="7609479" cy="1009561"/>
          </a:xfrm>
          <a:solidFill>
            <a:schemeClr val="bg1">
              <a:alpha val="95000"/>
            </a:schemeClr>
          </a:solidFill>
          <a:effectLst>
            <a:softEdge rad="63500"/>
          </a:effectLst>
        </p:spPr>
        <p:txBody>
          <a:bodyPr anchor="ctr" anchorCtr="0"/>
          <a:lstStyle>
            <a:lvl1pPr marL="0" indent="0" algn="ctr">
              <a:buNone/>
              <a:defRPr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bg1"/>
                </a:solidFill>
              </a:defRPr>
            </a:lvl2pPr>
            <a:lvl3pPr>
              <a:defRPr>
                <a:solidFill>
                  <a:schemeClr val="bg1"/>
                </a:solidFill>
              </a:defRPr>
            </a:lvl3pPr>
            <a:lvl4pPr>
              <a:defRPr>
                <a:solidFill>
                  <a:schemeClr val="bg1"/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subtitle</a:t>
            </a:r>
          </a:p>
        </p:txBody>
      </p:sp>
    </p:spTree>
    <p:extLst>
      <p:ext uri="{BB962C8B-B14F-4D97-AF65-F5344CB8AC3E}">
        <p14:creationId xmlns:p14="http://schemas.microsoft.com/office/powerpoint/2010/main" val="3410786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64550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78801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wo Co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2487"/>
            <a:ext cx="5321600" cy="4525963"/>
          </a:xfrm>
          <a:ln w="25400" cap="flat">
            <a:solidFill>
              <a:schemeClr val="tx1"/>
            </a:solidFill>
            <a:round/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F3C3831-60B9-204A-AB0D-53E619F83C5B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260800" y="1592837"/>
            <a:ext cx="5321600" cy="4525963"/>
          </a:xfrm>
          <a:ln w="25400">
            <a:solidFill>
              <a:schemeClr val="tx1"/>
            </a:solidFill>
          </a:ln>
        </p:spPr>
        <p:txBody>
          <a:bodyPr tIns="228600">
            <a:normAutofit/>
          </a:bodyPr>
          <a:lstStyle>
            <a:lvl1pPr marL="0" indent="0">
              <a:buNone/>
              <a:defRPr sz="2667" b="0" i="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673116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3733"/>
            </a:lvl1pPr>
            <a:lvl2pPr>
              <a:defRPr sz="3200"/>
            </a:lvl2pPr>
            <a:lvl3pPr>
              <a:defRPr sz="2667"/>
            </a:lvl3pPr>
            <a:lvl4pPr>
              <a:defRPr sz="2400"/>
            </a:lvl4pPr>
            <a:lvl5pPr>
              <a:defRPr sz="2400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73223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1253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406051" y="6308727"/>
            <a:ext cx="1169155" cy="485424"/>
          </a:xfrm>
          <a:prstGeom prst="rect">
            <a:avLst/>
          </a:prstGeom>
        </p:spPr>
        <p:txBody>
          <a:bodyPr/>
          <a:lstStyle/>
          <a:p>
            <a:fld id="{0D99093C-E824-EC48-B77A-280F17DA5D37}" type="datetimeFigureOut">
              <a:rPr lang="en-US" smtClean="0"/>
              <a:t>10/23/25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6149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9"/>
            <a:ext cx="10972800" cy="1143000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  <a:solidFill>
            <a:schemeClr val="bg1">
              <a:alpha val="95000"/>
            </a:schemeClr>
          </a:solidFill>
          <a:effectLst>
            <a:softEdge rad="63500"/>
          </a:effectLst>
          <a:scene3d>
            <a:camera prst="orthographicFront"/>
            <a:lightRig rig="threePt" dir="t"/>
          </a:scene3d>
          <a:sp3d>
            <a:bevelT/>
          </a:sp3d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596887" y="6309418"/>
            <a:ext cx="8998226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02624" y="6308727"/>
            <a:ext cx="879777" cy="487680"/>
          </a:xfrm>
          <a:prstGeom prst="rect">
            <a:avLst/>
          </a:prstGeom>
          <a:solidFill>
            <a:schemeClr val="bg1"/>
          </a:solidFill>
          <a:effectLst>
            <a:softEdge rad="63500"/>
          </a:effectLst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CBAC88-EF5B-3148-888C-824478CD1B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65383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</p:sldLayoutIdLst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  <p:txStyles>
    <p:titleStyle>
      <a:lvl1pPr algn="ctr" defTabSz="609570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77" indent="-457177" algn="l" defTabSz="609570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51" indent="-380982" algn="l" defTabSz="609570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23" indent="-304784" algn="l" defTabSz="60957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493" indent="-304784" algn="l" defTabSz="609570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063" indent="-304784" algn="l" defTabSz="609570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63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202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77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341" indent="-304784" algn="l" defTabSz="609570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70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3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09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27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848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41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698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557" algn="l" defTabSz="60957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1570FE-74EA-513B-DE2E-12D78553C0DC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Chapter Five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E2A9CA-5C69-3AEC-0F9C-3E37BF0A3C0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dirty="0"/>
              <a:t>Controllers</a:t>
            </a:r>
          </a:p>
        </p:txBody>
      </p:sp>
    </p:spTree>
    <p:extLst>
      <p:ext uri="{BB962C8B-B14F-4D97-AF65-F5344CB8AC3E}">
        <p14:creationId xmlns:p14="http://schemas.microsoft.com/office/powerpoint/2010/main" val="371224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F64C564-5406-9F09-57A4-D652E2E41B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Colon Notation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6A2023F9-A74F-6274-734D-766381AE75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Words starting with : are variables:</a:t>
            </a:r>
          </a:p>
          <a:p>
            <a:pPr lvl="1"/>
            <a:r>
              <a:rPr lang="en-US" dirty="0"/>
              <a:t>:format - Allows .</a:t>
            </a:r>
            <a:r>
              <a:rPr lang="en-US" dirty="0" err="1"/>
              <a:t>json</a:t>
            </a:r>
            <a:r>
              <a:rPr lang="en-US" dirty="0"/>
              <a:t>, .html extensions</a:t>
            </a:r>
          </a:p>
          <a:p>
            <a:pPr lvl="1"/>
            <a:r>
              <a:rPr lang="en-US" dirty="0"/>
              <a:t>:id - Passed to controller as params[:id]</a:t>
            </a:r>
          </a:p>
          <a:p>
            <a:r>
              <a:rPr lang="en-US" dirty="0"/>
              <a:t>Example: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http://localhost:3000/items/17</a:t>
            </a:r>
          </a:p>
          <a:p>
            <a:r>
              <a:rPr lang="en-US" dirty="0"/>
              <a:t>Calls </a:t>
            </a:r>
            <a:r>
              <a:rPr lang="en-US" dirty="0" err="1"/>
              <a:t>items#show</a:t>
            </a:r>
            <a:r>
              <a:rPr lang="en-US" dirty="0"/>
              <a:t> with params[:id] = 17</a:t>
            </a:r>
          </a:p>
        </p:txBody>
      </p:sp>
    </p:spTree>
    <p:extLst>
      <p:ext uri="{BB962C8B-B14F-4D97-AF65-F5344CB8AC3E}">
        <p14:creationId xmlns:p14="http://schemas.microsoft.com/office/powerpoint/2010/main" val="26850606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269411-1516-27BB-D6B0-ACD990E98F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Format </a:t>
            </a:r>
            <a:r>
              <a:rPr lang="en-US" dirty="0" err="1"/>
              <a:t>Paramater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D9EE60-89FE-21B5-9024-50214830C11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The .:format pattern allows multiple response types:</a:t>
            </a:r>
          </a:p>
          <a:p>
            <a:r>
              <a:rPr lang="en-US" dirty="0"/>
              <a:t>HTML response</a:t>
            </a:r>
          </a:p>
          <a:p>
            <a:pPr lvl="1"/>
            <a:r>
              <a:rPr lang="en-US" dirty="0"/>
              <a:t>http://localhost:3000/items</a:t>
            </a:r>
          </a:p>
          <a:p>
            <a:r>
              <a:rPr lang="en-US" dirty="0"/>
              <a:t>JSON Response:</a:t>
            </a:r>
          </a:p>
          <a:p>
            <a:pPr lvl="1"/>
            <a:r>
              <a:rPr lang="en-US" dirty="0"/>
              <a:t>http://localhost:3000/</a:t>
            </a:r>
            <a:r>
              <a:rPr lang="en-US" dirty="0" err="1"/>
              <a:t>items.json</a:t>
            </a:r>
            <a:endParaRPr lang="en-US" dirty="0"/>
          </a:p>
          <a:p>
            <a:r>
              <a:rPr lang="en-US" dirty="0"/>
              <a:t>Same controller method, different output format!</a:t>
            </a:r>
          </a:p>
        </p:txBody>
      </p:sp>
    </p:spTree>
    <p:extLst>
      <p:ext uri="{BB962C8B-B14F-4D97-AF65-F5344CB8AC3E}">
        <p14:creationId xmlns:p14="http://schemas.microsoft.com/office/powerpoint/2010/main" val="26939092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30F716-6C30-BAC8-3347-22F176FE2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RESTful Routes with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A7C3FA-F837-25D9-F5FF-208C980C15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All eight standard routes created with one line </a:t>
            </a:r>
          </a:p>
          <a:p>
            <a:pPr lvl="1"/>
            <a:r>
              <a:rPr lang="en-US" dirty="0"/>
              <a:t>resources :items</a:t>
            </a:r>
          </a:p>
          <a:p>
            <a:r>
              <a:rPr lang="en-US" dirty="0"/>
              <a:t>This single line in config/</a:t>
            </a:r>
            <a:r>
              <a:rPr lang="en-US" dirty="0" err="1"/>
              <a:t>routes.rb</a:t>
            </a:r>
            <a:r>
              <a:rPr lang="en-US" dirty="0"/>
              <a:t> generates all CRUD operations:</a:t>
            </a:r>
          </a:p>
          <a:p>
            <a:pPr lvl="1"/>
            <a:r>
              <a:rPr lang="en-US" dirty="0"/>
              <a:t>Index (list all)</a:t>
            </a:r>
          </a:p>
          <a:p>
            <a:pPr lvl="1"/>
            <a:r>
              <a:rPr lang="en-US" dirty="0"/>
              <a:t>Show (view one)</a:t>
            </a:r>
          </a:p>
          <a:p>
            <a:pPr lvl="1"/>
            <a:r>
              <a:rPr lang="en-US" dirty="0"/>
              <a:t>New (form for creating)</a:t>
            </a:r>
          </a:p>
          <a:p>
            <a:pPr lvl="1"/>
            <a:r>
              <a:rPr lang="en-US" dirty="0"/>
              <a:t>Create (save new)</a:t>
            </a:r>
          </a:p>
          <a:p>
            <a:pPr lvl="1"/>
            <a:r>
              <a:rPr lang="en-US" dirty="0"/>
              <a:t>Edit (form for updating)</a:t>
            </a:r>
          </a:p>
          <a:p>
            <a:pPr lvl="1"/>
            <a:r>
              <a:rPr lang="en-US" dirty="0"/>
              <a:t>Update (save changes)</a:t>
            </a:r>
          </a:p>
          <a:p>
            <a:pPr lvl="1"/>
            <a:r>
              <a:rPr lang="en-US" dirty="0"/>
              <a:t>Destroy (delete)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9644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839ECC-548B-FA1D-15C1-CF2757C293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Actions/Methods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BACFAE3-3012-C16D-E799-2A8E47D5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Actions are methods in controllers that:</a:t>
            </a:r>
          </a:p>
          <a:p>
            <a:pPr lvl="1"/>
            <a:r>
              <a:rPr lang="en-US" dirty="0"/>
              <a:t>Accept data from the router</a:t>
            </a:r>
          </a:p>
          <a:p>
            <a:pPr lvl="1"/>
            <a:r>
              <a:rPr lang="en-US" dirty="0"/>
              <a:t>Perform operations on data and models</a:t>
            </a:r>
          </a:p>
          <a:p>
            <a:pPr lvl="1"/>
            <a:r>
              <a:rPr lang="en-US" dirty="0"/>
              <a:t>Interact with the database</a:t>
            </a:r>
          </a:p>
          <a:p>
            <a:pPr lvl="1"/>
            <a:r>
              <a:rPr lang="en-US" dirty="0"/>
              <a:t>Automatically render associated views</a:t>
            </a:r>
          </a:p>
        </p:txBody>
      </p:sp>
    </p:spTree>
    <p:extLst>
      <p:ext uri="{BB962C8B-B14F-4D97-AF65-F5344CB8AC3E}">
        <p14:creationId xmlns:p14="http://schemas.microsoft.com/office/powerpoint/2010/main" val="23254557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26535-2B54-17F1-ED7B-6FD16BCB43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Index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E4DC66-2072-A758-1F42-53BFB4B84AE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Lists all items of a resource: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index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@items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Item.all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Default behavior:</a:t>
            </a:r>
          </a:p>
          <a:p>
            <a:pPr lvl="1"/>
            <a:r>
              <a:rPr lang="en-US" dirty="0"/>
              <a:t>Automatically renders app/views/items/</a:t>
            </a:r>
            <a:r>
              <a:rPr lang="en-US" dirty="0" err="1"/>
              <a:t>index.html.erb</a:t>
            </a:r>
            <a:endParaRPr lang="en-US" dirty="0"/>
          </a:p>
          <a:p>
            <a:pPr lvl="1"/>
            <a:r>
              <a:rPr lang="en-US" dirty="0"/>
              <a:t>Instance variables (@ variables) are passed to the view</a:t>
            </a:r>
          </a:p>
          <a:p>
            <a:pPr lvl="1"/>
            <a:r>
              <a:rPr lang="en-US" dirty="0"/>
              <a:t>View uses @items to display the list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82613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3FD18-DD0E-9D09-E059-E729A66096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Automatic View Rendering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978E41-A1A8-DDBB-716B-E9727A768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Rails follows Convention over Configuration:</a:t>
            </a:r>
          </a:p>
          <a:p>
            <a:pPr lvl="1"/>
            <a:r>
              <a:rPr lang="en-US" dirty="0"/>
              <a:t>After a controller method completes, Rails searches for a view</a:t>
            </a:r>
          </a:p>
          <a:p>
            <a:pPr lvl="1"/>
            <a:r>
              <a:rPr lang="en-US" dirty="0"/>
              <a:t>Location: app/views/</a:t>
            </a:r>
            <a:r>
              <a:rPr lang="en-US" dirty="0" err="1"/>
              <a:t>controller_name</a:t>
            </a:r>
            <a:r>
              <a:rPr lang="en-US" dirty="0"/>
              <a:t>/</a:t>
            </a:r>
          </a:p>
          <a:p>
            <a:pPr lvl="1"/>
            <a:r>
              <a:rPr lang="en-US" dirty="0"/>
              <a:t>File name matches method name: </a:t>
            </a:r>
            <a:r>
              <a:rPr lang="en-US" dirty="0" err="1"/>
              <a:t>action_name.html.erb</a:t>
            </a:r>
            <a:endParaRPr lang="en-US" dirty="0"/>
          </a:p>
          <a:p>
            <a:pPr lvl="1"/>
            <a:r>
              <a:rPr lang="en-US" dirty="0"/>
              <a:t>Instance variables automatically available in views</a:t>
            </a:r>
          </a:p>
        </p:txBody>
      </p:sp>
    </p:spTree>
    <p:extLst>
      <p:ext uri="{BB962C8B-B14F-4D97-AF65-F5344CB8AC3E}">
        <p14:creationId xmlns:p14="http://schemas.microsoft.com/office/powerpoint/2010/main" val="12207355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1DDB4-9C61-3ECC-D846-4CE6664F0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Introduction to Filters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EB29AA-BE9F-9E8A-1CEC-EF86A010C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Filters allow methods to be called at specific times:</a:t>
            </a:r>
          </a:p>
          <a:p>
            <a:pPr lvl="1"/>
            <a:r>
              <a:rPr lang="en-US" dirty="0" err="1"/>
              <a:t>before_action</a:t>
            </a:r>
            <a:r>
              <a:rPr lang="en-US" dirty="0"/>
              <a:t> - Runs before controller methods</a:t>
            </a:r>
          </a:p>
          <a:p>
            <a:pPr lvl="1"/>
            <a:r>
              <a:rPr lang="en-US" dirty="0" err="1"/>
              <a:t>after_action</a:t>
            </a:r>
            <a:r>
              <a:rPr lang="en-US" dirty="0"/>
              <a:t> - Runs after controller methods</a:t>
            </a:r>
          </a:p>
          <a:p>
            <a:pPr lvl="1"/>
            <a:r>
              <a:rPr lang="en-US" dirty="0" err="1"/>
              <a:t>around_action</a:t>
            </a:r>
            <a:r>
              <a:rPr lang="en-US" dirty="0"/>
              <a:t> - Wraps controller methods</a:t>
            </a:r>
          </a:p>
          <a:p>
            <a:r>
              <a:rPr lang="en-US" dirty="0"/>
              <a:t>Used for: authentication, logging, data setup, and more</a:t>
            </a:r>
          </a:p>
        </p:txBody>
      </p:sp>
    </p:spTree>
    <p:extLst>
      <p:ext uri="{BB962C8B-B14F-4D97-AF65-F5344CB8AC3E}">
        <p14:creationId xmlns:p14="http://schemas.microsoft.com/office/powerpoint/2010/main" val="39925078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2A8047-9E70-C60F-712E-42EC1BF941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Before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03F1B0-11D4-D3DA-59E8-2F621F6DF0D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before_action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set_item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only: %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[show edit update destroy]</a:t>
            </a:r>
          </a:p>
          <a:p>
            <a:r>
              <a:rPr lang="en-US" dirty="0"/>
              <a:t>This calls </a:t>
            </a:r>
            <a:r>
              <a:rPr lang="en-US" dirty="0" err="1"/>
              <a:t>set_item</a:t>
            </a:r>
            <a:r>
              <a:rPr lang="en-US" dirty="0"/>
              <a:t> before the specified actions.</a:t>
            </a:r>
          </a:p>
          <a:p>
            <a:r>
              <a:rPr lang="en-US" dirty="0"/>
              <a:t>These four actions all need to find a specific item by ID, so we can DRY up our code!</a:t>
            </a:r>
          </a:p>
        </p:txBody>
      </p:sp>
    </p:spTree>
    <p:extLst>
      <p:ext uri="{BB962C8B-B14F-4D97-AF65-F5344CB8AC3E}">
        <p14:creationId xmlns:p14="http://schemas.microsoft.com/office/powerpoint/2010/main" val="182646380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EDC8E24-7F67-1F15-572F-6C035AD9A7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Set Item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BD89B-65D6-542A-6789-5B2AE7325D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private</a:t>
            </a:r>
          </a:p>
          <a:p>
            <a:r>
              <a:rPr lang="en-US" dirty="0"/>
              <a:t>def 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  @item = </a:t>
            </a:r>
            <a:r>
              <a:rPr lang="en-US" dirty="0" err="1"/>
              <a:t>Item.find</a:t>
            </a:r>
            <a:r>
              <a:rPr lang="en-US" dirty="0"/>
              <a:t>(params[:id])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3487952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FB6593-FC2D-ACBE-77BD-EE6C3E5E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Benefits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456651-4DFF-6367-3676-E469BD703C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 lang="en-US" dirty="0"/>
              <a:t>Code written once, used multiple times</a:t>
            </a:r>
          </a:p>
          <a:p>
            <a:pPr lvl="1"/>
            <a:r>
              <a:rPr lang="en-US" dirty="0"/>
              <a:t>Makes maintenance easier</a:t>
            </a:r>
          </a:p>
          <a:p>
            <a:pPr lvl="1"/>
            <a:r>
              <a:rPr lang="en-US" dirty="0"/>
              <a:t>@item is available in the controller action and view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035155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E7D0D7-9943-0302-F3F4-5EFA07C8F9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Epictetus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879836-1253-0248-ADF9-42E9490705D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Freedom is the only worthy goal in life. It is won by disregarding things that lie beyond our control.</a:t>
            </a:r>
          </a:p>
        </p:txBody>
      </p:sp>
    </p:spTree>
    <p:extLst>
      <p:ext uri="{BB962C8B-B14F-4D97-AF65-F5344CB8AC3E}">
        <p14:creationId xmlns:p14="http://schemas.microsoft.com/office/powerpoint/2010/main" val="32974169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2A874F2-269E-7573-D20F-3613BBBEE5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5FE06-618A-6168-5D8E-E5320437FB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endParaRPr lang="en-US" dirty="0"/>
          </a:p>
          <a:p>
            <a:r>
              <a:rPr lang="en-US" dirty="0"/>
              <a:t>Protects against mass assignment attacks: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params.require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(:item).permit(:what, :when)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#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8: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params.expect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(item: [:what, :when])</a:t>
            </a: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require - Field must be present</a:t>
            </a:r>
          </a:p>
          <a:p>
            <a:r>
              <a:rPr lang="en-US" dirty="0"/>
              <a:t>permit - Only these fields are allowed</a:t>
            </a:r>
          </a:p>
          <a:p>
            <a:r>
              <a:rPr lang="en-US" dirty="0"/>
              <a:t>Prevents users from injecting unauthorized data</a:t>
            </a:r>
          </a:p>
        </p:txBody>
      </p:sp>
    </p:spTree>
    <p:extLst>
      <p:ext uri="{BB962C8B-B14F-4D97-AF65-F5344CB8AC3E}">
        <p14:creationId xmlns:p14="http://schemas.microsoft.com/office/powerpoint/2010/main" val="3486236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93E4-7F1C-07B6-BDA7-D9BBED46AA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Security with Strong Parameters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953C5D-2B39-DE48-D8F9-94D99FB785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endParaRPr lang="en-US" dirty="0"/>
          </a:p>
          <a:p>
            <a:r>
              <a:rPr lang="en-US" dirty="0"/>
              <a:t>Users don't have to use your forms!</a:t>
            </a:r>
          </a:p>
          <a:p>
            <a:pPr lvl="1"/>
            <a:r>
              <a:rPr lang="en-US" dirty="0"/>
              <a:t>They can modify form data before submission</a:t>
            </a:r>
          </a:p>
          <a:p>
            <a:pPr lvl="1"/>
            <a:r>
              <a:rPr lang="en-US" dirty="0"/>
              <a:t>They can craft custom HTTP requests</a:t>
            </a:r>
          </a:p>
          <a:p>
            <a:pPr lvl="2"/>
            <a:r>
              <a:rPr lang="en-US" dirty="0"/>
              <a:t>Postman, curl, </a:t>
            </a:r>
            <a:r>
              <a:rPr lang="en-US" dirty="0" err="1"/>
              <a:t>wget</a:t>
            </a:r>
            <a:r>
              <a:rPr lang="en-US" dirty="0"/>
              <a:t>, etc.</a:t>
            </a:r>
          </a:p>
          <a:p>
            <a:pPr lvl="1"/>
            <a:r>
              <a:rPr lang="en-US" dirty="0"/>
              <a:t>They might try to set fields like </a:t>
            </a:r>
            <a:r>
              <a:rPr lang="en-US" dirty="0" err="1"/>
              <a:t>created_at</a:t>
            </a:r>
            <a:r>
              <a:rPr lang="en-US" dirty="0"/>
              <a:t> or </a:t>
            </a:r>
            <a:r>
              <a:rPr lang="en-US" dirty="0" err="1"/>
              <a:t>is_admin</a:t>
            </a:r>
            <a:endParaRPr lang="en-US" dirty="0"/>
          </a:p>
          <a:p>
            <a:r>
              <a:rPr lang="en-US" dirty="0"/>
              <a:t>Strong parameters ensure only permitted fields are processed.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7582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2C1D42-5C69-CE79-B366-B7B4E10503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New and 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D94861-F5E8-2F26-3E0E-0506B4990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def new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endParaRPr lang="en-US" dirty="0"/>
          </a:p>
          <a:p>
            <a:r>
              <a:rPr lang="en-US" dirty="0"/>
              <a:t>end</a:t>
            </a:r>
          </a:p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# Success handling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# Error handling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3705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22B53B-072B-0AE2-7A41-305AE08C55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0DE7AC-41FD-91AA-0FB6-A36DD149D59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 create</a:t>
            </a:r>
          </a:p>
          <a:p>
            <a:r>
              <a:rPr lang="en-US" dirty="0"/>
              <a:t>  @item = </a:t>
            </a:r>
            <a:r>
              <a:rPr lang="en-US" dirty="0" err="1"/>
              <a:t>Item.new</a:t>
            </a:r>
            <a:r>
              <a:rPr lang="en-US" dirty="0"/>
              <a:t>(</a:t>
            </a:r>
            <a:r>
              <a:rPr lang="en-US" dirty="0" err="1"/>
              <a:t>item_params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if @</a:t>
            </a:r>
            <a:r>
              <a:rPr lang="en-US" dirty="0" err="1"/>
              <a:t>item.save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item_url</a:t>
            </a:r>
            <a:r>
              <a:rPr lang="en-US" dirty="0"/>
              <a:t>(@item),</a:t>
            </a:r>
          </a:p>
          <a:p>
            <a:r>
              <a:rPr lang="en-US" dirty="0"/>
              <a:t>                    notice: "Item was successfully created."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:show, status: :created,</a:t>
            </a:r>
          </a:p>
          <a:p>
            <a:r>
              <a:rPr lang="en-US" dirty="0"/>
              <a:t>                    location: @item }</a:t>
            </a:r>
          </a:p>
          <a:p>
            <a:r>
              <a:rPr lang="en-US" dirty="0"/>
              <a:t>    else</a:t>
            </a:r>
          </a:p>
          <a:p>
            <a:r>
              <a:rPr lang="en-US" dirty="0"/>
              <a:t>      </a:t>
            </a:r>
            <a:r>
              <a:rPr lang="en-US" dirty="0" err="1"/>
              <a:t>format.html</a:t>
            </a:r>
            <a:r>
              <a:rPr lang="en-US" dirty="0"/>
              <a:t> { render :new,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  </a:t>
            </a:r>
            <a:r>
              <a:rPr lang="en-US" dirty="0" err="1"/>
              <a:t>format.json</a:t>
            </a:r>
            <a:r>
              <a:rPr lang="en-US" dirty="0"/>
              <a:t> { render </a:t>
            </a:r>
            <a:r>
              <a:rPr lang="en-US" dirty="0" err="1"/>
              <a:t>json</a:t>
            </a:r>
            <a:r>
              <a:rPr lang="en-US" dirty="0"/>
              <a:t>: @</a:t>
            </a:r>
            <a:r>
              <a:rPr lang="en-US" dirty="0" err="1"/>
              <a:t>item.errors</a:t>
            </a:r>
            <a:r>
              <a:rPr lang="en-US" dirty="0"/>
              <a:t>,</a:t>
            </a:r>
          </a:p>
          <a:p>
            <a:r>
              <a:rPr lang="en-US" dirty="0"/>
              <a:t>                    status: :</a:t>
            </a:r>
            <a:r>
              <a:rPr lang="en-US" dirty="0" err="1"/>
              <a:t>unprocessable_entity</a:t>
            </a:r>
            <a:r>
              <a:rPr lang="en-US" dirty="0"/>
              <a:t> }</a:t>
            </a:r>
          </a:p>
          <a:p>
            <a:r>
              <a:rPr lang="en-US" dirty="0"/>
              <a:t>    end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419552049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F1D51-0C3B-3698-28D9-1535A2839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</a:t>
            </a:r>
            <a:r>
              <a:rPr lang="en-US" dirty="0" err="1"/>
              <a:t>respond_to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90C95D-7576-FD78-3087-9961FC44A2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endParaRPr lang="en-US" dirty="0"/>
          </a:p>
          <a:p>
            <a:r>
              <a:rPr lang="en-US" dirty="0"/>
              <a:t>Handles different response formats:</a:t>
            </a:r>
          </a:p>
          <a:p>
            <a:pPr lvl="1"/>
            <a:r>
              <a:rPr lang="en-US" dirty="0" err="1"/>
              <a:t>format.html</a:t>
            </a:r>
            <a:r>
              <a:rPr lang="en-US" dirty="0"/>
              <a:t> - Browser requests</a:t>
            </a:r>
          </a:p>
          <a:p>
            <a:pPr lvl="1"/>
            <a:r>
              <a:rPr lang="en-US" dirty="0" err="1"/>
              <a:t>format.json</a:t>
            </a:r>
            <a:r>
              <a:rPr lang="en-US" dirty="0"/>
              <a:t> - API requests</a:t>
            </a:r>
          </a:p>
          <a:p>
            <a:r>
              <a:rPr lang="en-US" dirty="0"/>
              <a:t>HTML success</a:t>
            </a:r>
          </a:p>
          <a:p>
            <a:pPr lvl="1"/>
            <a:r>
              <a:rPr lang="en-US" dirty="0"/>
              <a:t>Redirects to the new item with a success notice</a:t>
            </a:r>
          </a:p>
          <a:p>
            <a:r>
              <a:rPr lang="en-US" dirty="0"/>
              <a:t>JSON Success</a:t>
            </a:r>
          </a:p>
          <a:p>
            <a:pPr lvl="1"/>
            <a:r>
              <a:rPr lang="en-US" dirty="0"/>
              <a:t>Returns JSON with HTTP status 201 (Created)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17825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DE9D74-AFB7-A4F0-2864-F26AC2498F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HTTP Status Codes in Rails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D6727B-F56F-A334-22C8-9F767F69C3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endParaRPr lang="en-US" dirty="0"/>
          </a:p>
          <a:p>
            <a:r>
              <a:rPr lang="en-US" dirty="0"/>
              <a:t>Rails supports 59 different status codes, e.g.:</a:t>
            </a:r>
          </a:p>
          <a:p>
            <a:pPr lvl="1"/>
            <a:r>
              <a:rPr lang="en-US" dirty="0"/>
              <a:t>200 :success - Request succeeded</a:t>
            </a:r>
          </a:p>
          <a:p>
            <a:pPr lvl="1"/>
            <a:r>
              <a:rPr lang="en-US" dirty="0"/>
              <a:t>201 :created - Resource created</a:t>
            </a:r>
          </a:p>
          <a:p>
            <a:pPr lvl="1"/>
            <a:r>
              <a:rPr lang="en-US" dirty="0"/>
              <a:t>422 :</a:t>
            </a:r>
            <a:r>
              <a:rPr lang="en-US" dirty="0" err="1"/>
              <a:t>unprocessable_entity</a:t>
            </a:r>
            <a:r>
              <a:rPr lang="en-US" dirty="0"/>
              <a:t> - Validation failed</a:t>
            </a:r>
          </a:p>
          <a:p>
            <a:pPr lvl="1"/>
            <a:r>
              <a:rPr lang="en-US" dirty="0"/>
              <a:t>404 :</a:t>
            </a:r>
            <a:r>
              <a:rPr lang="en-US" dirty="0" err="1"/>
              <a:t>not_found</a:t>
            </a:r>
            <a:r>
              <a:rPr lang="en-US" dirty="0"/>
              <a:t> - Resource doesn't exist</a:t>
            </a:r>
          </a:p>
          <a:p>
            <a:pPr lvl="1"/>
            <a:r>
              <a:rPr lang="en-US" dirty="0"/>
              <a:t>500 :</a:t>
            </a:r>
            <a:r>
              <a:rPr lang="en-US" dirty="0" err="1"/>
              <a:t>internal_server_error</a:t>
            </a:r>
            <a:r>
              <a:rPr lang="en-US" dirty="0"/>
              <a:t> - Server error</a:t>
            </a:r>
          </a:p>
        </p:txBody>
      </p:sp>
    </p:spTree>
    <p:extLst>
      <p:ext uri="{BB962C8B-B14F-4D97-AF65-F5344CB8AC3E}">
        <p14:creationId xmlns:p14="http://schemas.microsoft.com/office/powerpoint/2010/main" val="147062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A71800-0A35-EA36-8693-CC4E99BEDE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render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E548C9-CFD9-152A-2E2E-7E379B0D4B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Important: Can only be called once per action</a:t>
            </a:r>
          </a:p>
          <a:p>
            <a:pPr lvl="1"/>
            <a:r>
              <a:rPr lang="en-US" dirty="0"/>
              <a:t>Calling it twice causes a double render error</a:t>
            </a:r>
          </a:p>
          <a:p>
            <a:pPr lvl="1"/>
            <a:r>
              <a:rPr lang="en-US" dirty="0"/>
              <a:t>Use "render ... and return" idiom for early returns</a:t>
            </a:r>
          </a:p>
          <a:p>
            <a:pPr lvl="1"/>
            <a:r>
              <a:rPr lang="en-US" dirty="0"/>
              <a:t>Can render different views, JSON, or status codes</a:t>
            </a:r>
          </a:p>
          <a:p>
            <a:pPr marL="0" indent="0">
              <a:buNone/>
            </a:pP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render :new and return if @</a:t>
            </a:r>
            <a:r>
              <a:rPr lang="en-US" sz="32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item.invalid</a:t>
            </a:r>
            <a:r>
              <a:rPr lang="en-US" sz="3200" dirty="0">
                <a:latin typeface="Courier New" panose="02070309020205020404" pitchFamily="49" charset="0"/>
                <a:cs typeface="Courier New" panose="02070309020205020404" pitchFamily="49" charset="0"/>
              </a:rPr>
              <a:t>?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07633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00FB4B-C069-C192-00F9-84A23CE091B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Edit Action - Shows the form</a:t>
            </a:r>
          </a:p>
          <a:p>
            <a:pPr lvl="1"/>
            <a:r>
              <a:rPr lang="en-US" dirty="0"/>
              <a:t>Often doesn't need code due to </a:t>
            </a:r>
            <a:r>
              <a:rPr lang="en-US" dirty="0" err="1"/>
              <a:t>before_action</a:t>
            </a:r>
            <a:r>
              <a:rPr lang="en-US" dirty="0"/>
              <a:t> :</a:t>
            </a:r>
            <a:r>
              <a:rPr lang="en-US" dirty="0" err="1"/>
              <a:t>set_item</a:t>
            </a:r>
            <a:endParaRPr lang="en-US" dirty="0"/>
          </a:p>
          <a:p>
            <a:r>
              <a:rPr lang="en-US" dirty="0"/>
              <a:t>Update Action - Saves changes: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update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if 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item.update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item_params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redirect_to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@item, notice: 'Item updated.'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else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render :edit, status: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unprocessable_entity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BD24C9B-57FA-90C9-F9DD-E68FDBAFDA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Edit and Update</a:t>
            </a:r>
          </a:p>
        </p:txBody>
      </p:sp>
    </p:spTree>
    <p:extLst>
      <p:ext uri="{BB962C8B-B14F-4D97-AF65-F5344CB8AC3E}">
        <p14:creationId xmlns:p14="http://schemas.microsoft.com/office/powerpoint/2010/main" val="41682389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E33C82-72FC-9F7B-4E2E-41739C4608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Destroy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CEDEF2-ADA3-4EE7-E378-B3D95B423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def destroy</a:t>
            </a:r>
          </a:p>
          <a:p>
            <a:r>
              <a:rPr lang="en-US" dirty="0"/>
              <a:t>  @</a:t>
            </a:r>
            <a:r>
              <a:rPr lang="en-US" dirty="0" err="1"/>
              <a:t>item.destroy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respond_to</a:t>
            </a:r>
            <a:r>
              <a:rPr lang="en-US" dirty="0"/>
              <a:t> do |format|</a:t>
            </a:r>
          </a:p>
          <a:p>
            <a:r>
              <a:rPr lang="en-US" dirty="0"/>
              <a:t>    </a:t>
            </a:r>
            <a:r>
              <a:rPr lang="en-US" dirty="0" err="1"/>
              <a:t>format.html</a:t>
            </a:r>
            <a:r>
              <a:rPr lang="en-US" dirty="0"/>
              <a:t> { </a:t>
            </a:r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items_url</a:t>
            </a:r>
            <a:r>
              <a:rPr lang="en-US" dirty="0"/>
              <a:t>,</a:t>
            </a:r>
          </a:p>
          <a:p>
            <a:r>
              <a:rPr lang="en-US" dirty="0"/>
              <a:t>                  notice: 'Item was deleted.' }</a:t>
            </a:r>
          </a:p>
          <a:p>
            <a:r>
              <a:rPr lang="en-US" dirty="0"/>
              <a:t>    </a:t>
            </a:r>
            <a:r>
              <a:rPr lang="en-US" dirty="0" err="1"/>
              <a:t>format.json</a:t>
            </a:r>
            <a:r>
              <a:rPr lang="en-US" dirty="0"/>
              <a:t> { head :</a:t>
            </a:r>
            <a:r>
              <a:rPr lang="en-US" dirty="0" err="1"/>
              <a:t>no_content</a:t>
            </a:r>
            <a:r>
              <a:rPr lang="en-US" dirty="0"/>
              <a:t> }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6273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068F097-50F8-932E-81DB-806C6AB5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Request Object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F477D06-7696-6E5B-610C-EEF566C6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Provides detailed information about the incoming request:</a:t>
            </a:r>
          </a:p>
          <a:p>
            <a:pPr lvl="1"/>
            <a:r>
              <a:rPr lang="en-US" dirty="0"/>
              <a:t>Hostname and domain</a:t>
            </a:r>
          </a:p>
          <a:p>
            <a:pPr lvl="1"/>
            <a:r>
              <a:rPr lang="en-US" dirty="0"/>
              <a:t>HTTP verb used</a:t>
            </a:r>
          </a:p>
          <a:p>
            <a:pPr lvl="1"/>
            <a:r>
              <a:rPr lang="en-US" dirty="0"/>
              <a:t>All request headers</a:t>
            </a:r>
          </a:p>
          <a:p>
            <a:pPr lvl="1"/>
            <a:r>
              <a:rPr lang="en-US" dirty="0"/>
              <a:t>Local port number</a:t>
            </a:r>
          </a:p>
          <a:p>
            <a:pPr lvl="1"/>
            <a:r>
              <a:rPr lang="en-US" dirty="0"/>
              <a:t>Remote machine's IP address</a:t>
            </a:r>
          </a:p>
          <a:p>
            <a:r>
              <a:rPr lang="en-US" dirty="0"/>
              <a:t>Access via the request object in controllers</a:t>
            </a:r>
          </a:p>
        </p:txBody>
      </p:sp>
    </p:spTree>
    <p:extLst>
      <p:ext uri="{BB962C8B-B14F-4D97-AF65-F5344CB8AC3E}">
        <p14:creationId xmlns:p14="http://schemas.microsoft.com/office/powerpoint/2010/main" val="276326216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347EC-13EF-759C-9598-ADD51DDDC3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Controllers are where the </a:t>
            </a:r>
            <a:r>
              <a:rPr lang="en-US" b="1" dirty="0"/>
              <a:t>business logic</a:t>
            </a:r>
            <a:r>
              <a:rPr lang="en-US" dirty="0"/>
              <a:t> of our applications resides.</a:t>
            </a:r>
          </a:p>
          <a:p>
            <a:r>
              <a:rPr lang="en-US" dirty="0"/>
              <a:t>They make each application unique by:</a:t>
            </a:r>
          </a:p>
          <a:p>
            <a:pPr lvl="1"/>
            <a:r>
              <a:rPr lang="en-US" dirty="0"/>
              <a:t>Containing methods for different operations needed for models</a:t>
            </a:r>
          </a:p>
          <a:p>
            <a:pPr lvl="1"/>
            <a:r>
              <a:rPr lang="en-US" dirty="0"/>
              <a:t>Processing requests and data</a:t>
            </a:r>
          </a:p>
          <a:p>
            <a:pPr lvl="1"/>
            <a:r>
              <a:rPr lang="en-US" dirty="0"/>
              <a:t>Rendering views once operations are complete</a:t>
            </a:r>
          </a:p>
          <a:p>
            <a:pPr lvl="1"/>
            <a:r>
              <a:rPr lang="en-US" dirty="0"/>
              <a:t>Defining the behavior that distinguishes your application from other similar applications</a:t>
            </a:r>
          </a:p>
          <a:p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CFD6A54-236B-6830-1358-48501E4EC0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</a:t>
            </a:r>
          </a:p>
        </p:txBody>
      </p:sp>
    </p:spTree>
    <p:extLst>
      <p:ext uri="{BB962C8B-B14F-4D97-AF65-F5344CB8AC3E}">
        <p14:creationId xmlns:p14="http://schemas.microsoft.com/office/powerpoint/2010/main" val="3319695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64AF3-8C8C-407C-95E5-A9C4BCC3B9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Response Object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287CE-38E2-8904-F166-CC21CCD0CC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Controls what gets sent back to the client:</a:t>
            </a:r>
          </a:p>
          <a:p>
            <a:pPr lvl="1"/>
            <a:r>
              <a:rPr lang="en-US" dirty="0"/>
              <a:t>body - The content to return</a:t>
            </a:r>
          </a:p>
          <a:p>
            <a:pPr lvl="1"/>
            <a:r>
              <a:rPr lang="en-US" dirty="0"/>
              <a:t>status - HTTP status code</a:t>
            </a:r>
          </a:p>
          <a:p>
            <a:pPr lvl="1"/>
            <a:r>
              <a:rPr lang="en-US" dirty="0" err="1"/>
              <a:t>content_type</a:t>
            </a:r>
            <a:r>
              <a:rPr lang="en-US" dirty="0"/>
              <a:t> - MIME type (HTML, JSON, etc.)</a:t>
            </a:r>
          </a:p>
          <a:p>
            <a:r>
              <a:rPr lang="en-US" dirty="0"/>
              <a:t>Provides flexibility for custom responses</a:t>
            </a:r>
          </a:p>
        </p:txBody>
      </p:sp>
    </p:spTree>
    <p:extLst>
      <p:ext uri="{BB962C8B-B14F-4D97-AF65-F5344CB8AC3E}">
        <p14:creationId xmlns:p14="http://schemas.microsoft.com/office/powerpoint/2010/main" val="1807537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05685D-24F5-381A-3886-C515049B12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7C0CC6-911E-5A9C-93F6-18EE37939E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Add RESTful routes for individual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member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get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created_at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/items/:id/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Use when operating on a single, specific item</a:t>
            </a:r>
          </a:p>
        </p:txBody>
      </p:sp>
    </p:spTree>
    <p:extLst>
      <p:ext uri="{BB962C8B-B14F-4D97-AF65-F5344CB8AC3E}">
        <p14:creationId xmlns:p14="http://schemas.microsoft.com/office/powerpoint/2010/main" val="7644764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6913F2-23BB-DBD5-858A-AAE096EF75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Member Route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43B209-9D31-CC9A-4BBD-64CC450DE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### Controller:</a:t>
            </a:r>
          </a:p>
          <a:p>
            <a:r>
              <a:rPr lang="en-US" dirty="0"/>
              <a:t>def </a:t>
            </a:r>
            <a:r>
              <a:rPr lang="en-US" dirty="0" err="1"/>
              <a:t>created_at</a:t>
            </a:r>
            <a:endParaRPr lang="en-US" dirty="0"/>
          </a:p>
          <a:p>
            <a:r>
              <a:rPr lang="en-US" dirty="0"/>
              <a:t>  @</a:t>
            </a:r>
            <a:r>
              <a:rPr lang="en-US" dirty="0" err="1"/>
              <a:t>item.created_at</a:t>
            </a:r>
            <a:endParaRPr lang="en-US" dirty="0"/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View (</a:t>
            </a:r>
            <a:r>
              <a:rPr lang="en-US" dirty="0" err="1"/>
              <a:t>created_at.html.erb</a:t>
            </a:r>
            <a:r>
              <a:rPr lang="en-US" dirty="0"/>
              <a:t>):</a:t>
            </a:r>
          </a:p>
          <a:p>
            <a:r>
              <a:rPr lang="en-US" dirty="0"/>
              <a:t>&lt;div id="&lt;%= </a:t>
            </a:r>
            <a:r>
              <a:rPr lang="en-US" dirty="0" err="1"/>
              <a:t>dom_id</a:t>
            </a:r>
            <a:r>
              <a:rPr lang="en-US" dirty="0"/>
              <a:t> @item %&gt;"&gt;</a:t>
            </a:r>
          </a:p>
          <a:p>
            <a:r>
              <a:rPr lang="en-US" dirty="0"/>
              <a:t>  &lt;p&gt;&lt;strong&gt;When:&lt;/strong&gt; &lt;%= @</a:t>
            </a:r>
            <a:r>
              <a:rPr lang="en-US" dirty="0" err="1"/>
              <a:t>item.when</a:t>
            </a:r>
            <a:r>
              <a:rPr lang="en-US" dirty="0"/>
              <a:t> %&gt;&lt;/p&gt;</a:t>
            </a:r>
          </a:p>
          <a:p>
            <a:r>
              <a:rPr lang="en-US" dirty="0"/>
              <a:t>&lt;/div&gt;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61297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00289D-1EE3-F0DB-16E1-5C7003006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Collection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EDCD94-C8E4-7F3A-4901-4FA2C484277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Add routes for multiple resources: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resources :items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collection do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  get 'search'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  end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Creates route: GET /items/search</a:t>
            </a:r>
          </a:p>
          <a:p>
            <a:r>
              <a:rPr lang="en-US" dirty="0"/>
              <a:t>Use when operating on the entire collection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11175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C1E1A7-322F-0644-8F8F-A21960583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Search via Index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5BB6AD-3474-1E44-2E37-CED4C07909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def index</a:t>
            </a:r>
          </a:p>
          <a:p>
            <a:r>
              <a:rPr lang="en-US" sz="2000" dirty="0"/>
              <a:t>  if params[:</a:t>
            </a:r>
            <a:r>
              <a:rPr lang="en-US" sz="2000" dirty="0" err="1"/>
              <a:t>what_query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("what like ?”, "%#{params[:</a:t>
            </a:r>
            <a:r>
              <a:rPr lang="en-US" sz="2000" dirty="0" err="1"/>
              <a:t>what_query</a:t>
            </a:r>
            <a:r>
              <a:rPr lang="en-US" sz="2000" dirty="0"/>
              <a:t>]}%")</a:t>
            </a:r>
          </a:p>
          <a:p>
            <a:r>
              <a:rPr lang="en-US" sz="2000" dirty="0"/>
              <a:t>  </a:t>
            </a:r>
            <a:r>
              <a:rPr lang="en-US" sz="2000" dirty="0" err="1"/>
              <a:t>elsif</a:t>
            </a:r>
            <a:r>
              <a:rPr lang="en-US" sz="2000" dirty="0"/>
              <a:t> params[:</a:t>
            </a:r>
            <a:r>
              <a:rPr lang="en-US" sz="2000" dirty="0" err="1"/>
              <a:t>when_query</a:t>
            </a:r>
            <a:r>
              <a:rPr lang="en-US" sz="2000" dirty="0"/>
              <a:t>]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Item.where</a:t>
            </a:r>
            <a:r>
              <a:rPr lang="en-US" sz="2000" dirty="0"/>
              <a:t>('"when" like ?’, "#{params[:</a:t>
            </a:r>
            <a:r>
              <a:rPr lang="en-US" sz="2000" dirty="0" err="1"/>
              <a:t>when_query</a:t>
            </a:r>
            <a:r>
              <a:rPr lang="en-US" sz="2000" dirty="0"/>
              <a:t>]}")</a:t>
            </a:r>
          </a:p>
          <a:p>
            <a:r>
              <a:rPr lang="en-US" sz="2000" dirty="0"/>
              <a:t>  else</a:t>
            </a:r>
          </a:p>
          <a:p>
            <a:r>
              <a:rPr lang="en-US" sz="2000" dirty="0"/>
              <a:t>    @items = </a:t>
            </a:r>
            <a:r>
              <a:rPr lang="en-US" sz="2000" dirty="0" err="1"/>
              <a:t>Item.all</a:t>
            </a:r>
            <a:endParaRPr lang="en-US" sz="2000" dirty="0"/>
          </a:p>
          <a:p>
            <a:r>
              <a:rPr lang="en-US" sz="2000" dirty="0"/>
              <a:t>  end</a:t>
            </a:r>
          </a:p>
          <a:p>
            <a:r>
              <a:rPr lang="en-US" sz="2000" dirty="0"/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8547470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17AB0-C640-FFC8-3B87-EDF81EFD62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Adding a Search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8A8A3F7-DC5C-F5C5-8ACB-77E3F5A223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, "Search for what:"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form.text_field</a:t>
            </a:r>
            <a:r>
              <a:rPr lang="en-US" dirty="0"/>
              <a:t> :</a:t>
            </a:r>
            <a:r>
              <a:rPr lang="en-US" dirty="0" err="1"/>
              <a:t>what_query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 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items_url</a:t>
            </a:r>
            <a:r>
              <a:rPr lang="en-US" dirty="0"/>
              <a:t>, method: :get do |form|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form.label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, "Search for when:"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form.date_field</a:t>
            </a:r>
            <a:r>
              <a:rPr lang="en-US" dirty="0"/>
              <a:t> :</a:t>
            </a:r>
            <a:r>
              <a:rPr lang="en-US" dirty="0" err="1"/>
              <a:t>when_query</a:t>
            </a:r>
            <a:r>
              <a:rPr lang="en-US" dirty="0"/>
              <a:t> %&gt;</a:t>
            </a:r>
          </a:p>
          <a:p>
            <a:r>
              <a:rPr lang="en-US" dirty="0"/>
              <a:t>  &lt;%= </a:t>
            </a:r>
            <a:r>
              <a:rPr lang="en-US" dirty="0" err="1"/>
              <a:t>form.submit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6003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49961B-672F-D33B-A07B-42FDC41D5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Turbo Search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5BDB95-8E28-15D2-78FC-D198AC21E6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&lt;%= </a:t>
            </a:r>
            <a:r>
              <a:rPr lang="en-US" dirty="0" err="1"/>
              <a:t>form_with</a:t>
            </a:r>
            <a:r>
              <a:rPr lang="en-US" dirty="0"/>
              <a:t>(</a:t>
            </a:r>
            <a:r>
              <a:rPr lang="en-US" dirty="0" err="1"/>
              <a:t>url</a:t>
            </a:r>
            <a:r>
              <a:rPr lang="en-US" dirty="0"/>
              <a:t>: </a:t>
            </a:r>
            <a:r>
              <a:rPr lang="en-US" dirty="0" err="1"/>
              <a:t>movies_path</a:t>
            </a:r>
            <a:r>
              <a:rPr lang="en-US" dirty="0"/>
              <a:t>, method: :get,</a:t>
            </a:r>
          </a:p>
          <a:p>
            <a:r>
              <a:rPr lang="en-US" dirty="0"/>
              <a:t>  data: { </a:t>
            </a:r>
            <a:r>
              <a:rPr lang="en-US" dirty="0" err="1"/>
              <a:t>turbo_frame</a:t>
            </a:r>
            <a:r>
              <a:rPr lang="en-US" dirty="0"/>
              <a:t>: "</a:t>
            </a:r>
            <a:r>
              <a:rPr lang="en-US" dirty="0" err="1"/>
              <a:t>movie_results</a:t>
            </a:r>
            <a:r>
              <a:rPr lang="en-US" dirty="0"/>
              <a:t>" }) do |f| %&gt;</a:t>
            </a:r>
          </a:p>
          <a:p>
            <a:r>
              <a:rPr lang="en-US" dirty="0"/>
              <a:t>  &lt;%= </a:t>
            </a:r>
            <a:r>
              <a:rPr lang="en-US" dirty="0" err="1"/>
              <a:t>f.text_field</a:t>
            </a:r>
            <a:r>
              <a:rPr lang="en-US" dirty="0"/>
              <a:t>(:query, value: @query, placeholder: "Search movies...",</a:t>
            </a:r>
          </a:p>
          <a:p>
            <a:r>
              <a:rPr lang="en-US" dirty="0"/>
              <a:t>    </a:t>
            </a:r>
            <a:r>
              <a:rPr lang="en-US" dirty="0" err="1"/>
              <a:t>oninput</a:t>
            </a:r>
            <a:r>
              <a:rPr lang="en-US" dirty="0"/>
              <a:t>: "</a:t>
            </a:r>
            <a:r>
              <a:rPr lang="en-US" dirty="0" err="1"/>
              <a:t>this.form.requestSubmit</a:t>
            </a:r>
            <a:r>
              <a:rPr lang="en-US" dirty="0"/>
              <a:t>()") %&gt;</a:t>
            </a:r>
          </a:p>
          <a:p>
            <a:r>
              <a:rPr lang="en-US" dirty="0"/>
              <a:t>  &lt;%= </a:t>
            </a:r>
            <a:r>
              <a:rPr lang="en-US" dirty="0" err="1"/>
              <a:t>f.submit</a:t>
            </a:r>
            <a:r>
              <a:rPr lang="en-US" dirty="0"/>
              <a:t> "Search" %&gt;</a:t>
            </a:r>
          </a:p>
          <a:p>
            <a:r>
              <a:rPr lang="en-US" dirty="0"/>
              <a:t>&lt;% end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&lt;%= </a:t>
            </a:r>
            <a:r>
              <a:rPr lang="en-US" dirty="0" err="1"/>
              <a:t>turbo_frame_tag</a:t>
            </a:r>
            <a:r>
              <a:rPr lang="en-US" dirty="0"/>
              <a:t> "</a:t>
            </a:r>
            <a:r>
              <a:rPr lang="en-US" dirty="0" err="1"/>
              <a:t>movie_results</a:t>
            </a:r>
            <a:r>
              <a:rPr lang="en-US" dirty="0"/>
              <a:t>" do %&gt;</a:t>
            </a:r>
          </a:p>
          <a:p>
            <a:r>
              <a:rPr lang="en-US" dirty="0"/>
              <a:t>  &lt;%# Render your search results here %&gt;</a:t>
            </a:r>
          </a:p>
          <a:p>
            <a:r>
              <a:rPr lang="en-US" dirty="0"/>
              <a:t>  &lt;% @</a:t>
            </a:r>
            <a:r>
              <a:rPr lang="en-US" dirty="0" err="1"/>
              <a:t>movies.each</a:t>
            </a:r>
            <a:r>
              <a:rPr lang="en-US" dirty="0"/>
              <a:t> do |movie| %&gt;</a:t>
            </a:r>
          </a:p>
          <a:p>
            <a:r>
              <a:rPr lang="en-US" dirty="0"/>
              <a:t>    &lt;%= render movie %&gt;</a:t>
            </a:r>
          </a:p>
          <a:p>
            <a:r>
              <a:rPr lang="en-US" dirty="0"/>
              <a:t>    &lt;p&gt;&lt;%= </a:t>
            </a:r>
            <a:r>
              <a:rPr lang="en-US" dirty="0" err="1"/>
              <a:t>link_to</a:t>
            </a:r>
            <a:r>
              <a:rPr lang="en-US" dirty="0"/>
              <a:t> "Show this movie", movie %&gt;&lt;/p&gt;</a:t>
            </a:r>
          </a:p>
          <a:p>
            <a:r>
              <a:rPr lang="en-US" dirty="0"/>
              <a:t>  &lt;% end %&gt;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339557664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7AE0D-03D6-CB68-754C-0676CF2E8D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Dedicated Search Action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A4B54E-09B4-EA04-D294-1B8BB6593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resources :movies do</a:t>
            </a:r>
          </a:p>
          <a:p>
            <a:r>
              <a:rPr lang="en-US" dirty="0"/>
              <a:t>  collection do</a:t>
            </a:r>
          </a:p>
          <a:p>
            <a:r>
              <a:rPr lang="en-US" dirty="0"/>
              <a:t>    get 'search'</a:t>
            </a:r>
          </a:p>
          <a:p>
            <a:r>
              <a:rPr lang="en-US" dirty="0"/>
              <a:t>  end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  <a:p>
            <a:r>
              <a:rPr lang="en-US" dirty="0"/>
              <a:t>### Controller:</a:t>
            </a:r>
          </a:p>
          <a:p>
            <a:r>
              <a:rPr lang="en-US" dirty="0"/>
              <a:t>def search</a:t>
            </a:r>
          </a:p>
          <a:p>
            <a:r>
              <a:rPr lang="en-US" dirty="0"/>
              <a:t>  @movies = if params[:query]</a:t>
            </a:r>
          </a:p>
          <a:p>
            <a:r>
              <a:rPr lang="en-US" dirty="0"/>
              <a:t>    </a:t>
            </a:r>
            <a:r>
              <a:rPr lang="en-US" dirty="0" err="1"/>
              <a:t>Movie.where</a:t>
            </a:r>
            <a:r>
              <a:rPr lang="en-US" dirty="0"/>
              <a:t>('title LIKE ?', "%#{params[:query]}%")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Movie.all</a:t>
            </a:r>
            <a:endParaRPr lang="en-US" dirty="0"/>
          </a:p>
          <a:p>
            <a:r>
              <a:rPr lang="en-US" dirty="0"/>
              <a:t>  end</a:t>
            </a:r>
          </a:p>
          <a:p>
            <a:r>
              <a:rPr lang="en-US" dirty="0"/>
              <a:t>  render :index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24715022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3B42FF42-B7E8-FF0F-A1C4-942B8989E7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GET vs POST for Searches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D32959A4-8480-4188-1D00-FCDF8418E7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Use GET for searches because:</a:t>
            </a:r>
          </a:p>
          <a:p>
            <a:pPr lvl="1"/>
            <a:r>
              <a:rPr lang="en-US" dirty="0"/>
              <a:t>Searches are cacheable</a:t>
            </a:r>
          </a:p>
          <a:p>
            <a:pPr lvl="1"/>
            <a:r>
              <a:rPr lang="en-US" dirty="0"/>
              <a:t>URLs can be bookmarked</a:t>
            </a:r>
          </a:p>
          <a:p>
            <a:pPr lvl="1"/>
            <a:r>
              <a:rPr lang="en-US" dirty="0"/>
              <a:t>Results can be shared via link</a:t>
            </a:r>
          </a:p>
          <a:p>
            <a:pPr lvl="1"/>
            <a:r>
              <a:rPr lang="en-US" dirty="0"/>
              <a:t>Browser history works properly</a:t>
            </a:r>
          </a:p>
          <a:p>
            <a:pPr lvl="1"/>
            <a:r>
              <a:rPr lang="en-US" dirty="0"/>
              <a:t>Follows REST conventions</a:t>
            </a:r>
          </a:p>
          <a:p>
            <a:r>
              <a:rPr lang="en-US" dirty="0"/>
              <a:t>Note: If data changes frequently, caching may not be appropriate</a:t>
            </a:r>
          </a:p>
        </p:txBody>
      </p:sp>
    </p:spTree>
    <p:extLst>
      <p:ext uri="{BB962C8B-B14F-4D97-AF65-F5344CB8AC3E}">
        <p14:creationId xmlns:p14="http://schemas.microsoft.com/office/powerpoint/2010/main" val="225724678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449B-72A1-0DB5-0FE6-F03FA85E7B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send_file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24CE5C-A8E3-82D9-9989-D099400AA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r>
              <a:rPr lang="en-US" dirty="0"/>
              <a:t>Stream files from your server to browsers: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config/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routes.rb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get '/toby', to: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kitties#toby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app/controllers/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kitties_controller.rb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class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KittiesController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ApplicationController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def toby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send_file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'public/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toby.png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 disposition: 'inline'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end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disposition: 'inline' displays in browser instead of downloading</a:t>
            </a:r>
          </a:p>
        </p:txBody>
      </p:sp>
    </p:spTree>
    <p:extLst>
      <p:ext uri="{BB962C8B-B14F-4D97-AF65-F5344CB8AC3E}">
        <p14:creationId xmlns:p14="http://schemas.microsoft.com/office/powerpoint/2010/main" val="38359621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B828F0-1143-67DD-1AA4-F58A1DD8CD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Learning Outcomes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26C249-EC8C-4E59-3D13-67C613ECC61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0233" y="1600201"/>
            <a:ext cx="10972800" cy="4525963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By the end of this chapter, you will be able to: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Create appropriate routes (URLs and verbs) for your applications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Use filters to screen requests and create responses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methods that return files and create dynamic output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Generate useful integration and system tests</a:t>
            </a:r>
          </a:p>
          <a:p>
            <a:pPr marL="742950" indent="-742950">
              <a:buFont typeface="+mj-lt"/>
              <a:buAutoNum type="arabicPeriod"/>
            </a:pPr>
            <a:r>
              <a:rPr lang="en-US" dirty="0"/>
              <a:t>Deploy your application as a publicly-visible web server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546972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EB8444-7666-4DB3-B3ED-88F61D0D5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</a:t>
            </a:r>
            <a:r>
              <a:rPr lang="en-US" dirty="0" err="1"/>
              <a:t>send_data</a:t>
            </a:r>
            <a:r>
              <a:rPr lang="en-US" dirty="0"/>
              <a:t> Method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309775-5C55-85B5-1662-2CB90243D0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Send dynamically generated content to browsers:</a:t>
            </a:r>
          </a:p>
          <a:p>
            <a:pPr lvl="1"/>
            <a:r>
              <a:rPr lang="en-US" dirty="0"/>
              <a:t>Generated images</a:t>
            </a:r>
          </a:p>
          <a:p>
            <a:pPr lvl="1"/>
            <a:r>
              <a:rPr lang="en-US" dirty="0"/>
              <a:t>PDF documents created on-the-fly</a:t>
            </a:r>
          </a:p>
          <a:p>
            <a:pPr lvl="1"/>
            <a:r>
              <a:rPr lang="en-US" dirty="0"/>
              <a:t>CSV exports</a:t>
            </a:r>
          </a:p>
          <a:p>
            <a:pPr lvl="1"/>
            <a:r>
              <a:rPr lang="en-US" dirty="0"/>
              <a:t>Any binary or text data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def export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generate_csv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(@items)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send_data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csv_data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filename: '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items.csv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',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type: 'text/csv'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68362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9B0C8B-9E3D-6697-2D0B-67D82E0C0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What are Cookies?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3AA0C0-CD6D-EC48-42CA-BB46329A53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Cookies enable stateful communication over stateless HTTP:</a:t>
            </a:r>
          </a:p>
          <a:p>
            <a:pPr lvl="1"/>
            <a:r>
              <a:rPr lang="en-US" dirty="0"/>
              <a:t>Server sends: Set-Cookie: header</a:t>
            </a:r>
          </a:p>
          <a:p>
            <a:pPr lvl="1"/>
            <a:r>
              <a:rPr lang="en-US" dirty="0"/>
              <a:t>Browser responds with: Cookie: header</a:t>
            </a:r>
          </a:p>
          <a:p>
            <a:pPr lvl="1"/>
            <a:r>
              <a:rPr lang="en-US" dirty="0"/>
              <a:t>Maintains state between requests</a:t>
            </a:r>
          </a:p>
          <a:p>
            <a:pPr lvl="2"/>
            <a:r>
              <a:rPr lang="en-US" dirty="0"/>
              <a:t>Not RESTful</a:t>
            </a:r>
          </a:p>
          <a:p>
            <a:pPr lvl="1"/>
            <a:r>
              <a:rPr lang="en-US" dirty="0"/>
              <a:t>Essential for: sessions, shopping carts, preferences, etc.</a:t>
            </a:r>
          </a:p>
        </p:txBody>
      </p:sp>
    </p:spTree>
    <p:extLst>
      <p:ext uri="{BB962C8B-B14F-4D97-AF65-F5344CB8AC3E}">
        <p14:creationId xmlns:p14="http://schemas.microsoft.com/office/powerpoint/2010/main" val="3148860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DE1533-18D0-2D73-4FE8-CF38DB9F9B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Cookie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AAC8C16-875C-006D-C6F1-628B30DEEB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Rails automatically generates:</a:t>
            </a:r>
          </a:p>
          <a:p>
            <a:pPr lvl="1"/>
            <a:r>
              <a:rPr lang="en-US" dirty="0" err="1"/>
              <a:t>session_id</a:t>
            </a:r>
            <a:r>
              <a:rPr lang="en-US" dirty="0"/>
              <a:t> - Tracks client/server state</a:t>
            </a:r>
          </a:p>
          <a:p>
            <a:pPr lvl="1"/>
            <a:r>
              <a:rPr lang="en-US" dirty="0"/>
              <a:t>_</a:t>
            </a:r>
            <a:r>
              <a:rPr lang="en-US" dirty="0" err="1"/>
              <a:t>csrf_token</a:t>
            </a:r>
            <a:r>
              <a:rPr lang="en-US" dirty="0"/>
              <a:t> - Prevents Cross-Site Request Forgery attacks</a:t>
            </a:r>
          </a:p>
          <a:p>
            <a:r>
              <a:rPr lang="en-US" dirty="0"/>
              <a:t>Note: </a:t>
            </a:r>
            <a:r>
              <a:rPr lang="en-US" dirty="0" err="1"/>
              <a:t>session_id</a:t>
            </a:r>
            <a:r>
              <a:rPr lang="en-US" dirty="0"/>
              <a:t> is NOT an authenticated session by default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12397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E7CF7E-1DFD-A5D6-4AFB-A74F20FEB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Cookie Security Attributes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A9E3F4-F16B-DB51-F6BF-3396D18701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path - Limits cookie to specific domain paths</a:t>
            </a:r>
          </a:p>
          <a:p>
            <a:r>
              <a:rPr lang="en-US" dirty="0" err="1"/>
              <a:t>HttpOnly</a:t>
            </a:r>
            <a:r>
              <a:rPr lang="en-US" dirty="0"/>
              <a:t> - Cookie only for HTTP (not FTP, etc.)</a:t>
            </a:r>
          </a:p>
          <a:p>
            <a:r>
              <a:rPr lang="en-US" dirty="0" err="1"/>
              <a:t>SameSite</a:t>
            </a:r>
            <a:r>
              <a:rPr lang="en-US" dirty="0"/>
              <a:t> - Controls cross-site cookie sending</a:t>
            </a:r>
          </a:p>
          <a:p>
            <a:r>
              <a:rPr lang="en-US" dirty="0"/>
              <a:t>Secure - Requires HTTPS (critical for production!)</a:t>
            </a:r>
          </a:p>
          <a:p>
            <a:r>
              <a:rPr lang="en-US" dirty="0"/>
              <a:t>Expires - Cookie expiration date</a:t>
            </a:r>
          </a:p>
        </p:txBody>
      </p:sp>
    </p:spTree>
    <p:extLst>
      <p:ext uri="{BB962C8B-B14F-4D97-AF65-F5344CB8AC3E}">
        <p14:creationId xmlns:p14="http://schemas.microsoft.com/office/powerpoint/2010/main" val="2078178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8A4A6F-1CF3-357A-FF1F-5DC85A9C31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/>
              <a:t>SameSite</a:t>
            </a:r>
            <a:r>
              <a:rPr lang="en-US" dirty="0"/>
              <a:t> Cookie Settings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4611A3-7043-0261-FBA2-A4EF8BFF08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Lax (Default):</a:t>
            </a:r>
          </a:p>
          <a:p>
            <a:pPr lvl="1"/>
            <a:r>
              <a:rPr lang="en-US" dirty="0"/>
              <a:t>Always sent when navigating within the same site</a:t>
            </a:r>
          </a:p>
          <a:p>
            <a:pPr lvl="1"/>
            <a:r>
              <a:rPr lang="en-US" dirty="0"/>
              <a:t>NOT sent on requests TO different sites</a:t>
            </a:r>
          </a:p>
          <a:p>
            <a:pPr lvl="1"/>
            <a:r>
              <a:rPr lang="en-US" dirty="0"/>
              <a:t>IS sent when following links FROM other sites</a:t>
            </a:r>
          </a:p>
          <a:p>
            <a:r>
              <a:rPr lang="en-US" dirty="0"/>
              <a:t>Strict:</a:t>
            </a:r>
          </a:p>
          <a:p>
            <a:pPr lvl="1"/>
            <a:r>
              <a:rPr lang="en-US" dirty="0"/>
              <a:t>Never sent when coming from foreign sites</a:t>
            </a:r>
          </a:p>
          <a:p>
            <a:pPr lvl="1"/>
            <a:r>
              <a:rPr lang="en-US" dirty="0"/>
              <a:t>More secure but less convenient</a:t>
            </a:r>
          </a:p>
        </p:txBody>
      </p:sp>
    </p:spTree>
    <p:extLst>
      <p:ext uri="{BB962C8B-B14F-4D97-AF65-F5344CB8AC3E}">
        <p14:creationId xmlns:p14="http://schemas.microsoft.com/office/powerpoint/2010/main" val="8922244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87CF11-5E44-D768-7B3F-DEB92A68C8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Session vs Persistent Cookies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2C62F8D-92A7-5658-99E1-62EC502E04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endParaRPr lang="en-US" dirty="0"/>
          </a:p>
          <a:p>
            <a:r>
              <a:rPr lang="en-US" dirty="0"/>
              <a:t>Session Cookies:</a:t>
            </a:r>
          </a:p>
          <a:p>
            <a:pPr lvl="1"/>
            <a:r>
              <a:rPr lang="en-US" dirty="0"/>
              <a:t>No expiration date specified</a:t>
            </a:r>
          </a:p>
          <a:p>
            <a:pPr lvl="1"/>
            <a:r>
              <a:rPr lang="en-US" dirty="0"/>
              <a:t>Expire when browser/window closes</a:t>
            </a:r>
          </a:p>
          <a:p>
            <a:pPr lvl="1"/>
            <a:r>
              <a:rPr lang="en-US" dirty="0"/>
              <a:t>Default behavior</a:t>
            </a:r>
          </a:p>
          <a:p>
            <a:r>
              <a:rPr lang="en-US" dirty="0"/>
              <a:t>Persistent Cookies:</a:t>
            </a:r>
          </a:p>
          <a:p>
            <a:pPr lvl="1"/>
            <a:r>
              <a:rPr lang="en-US" dirty="0"/>
              <a:t>Have a future expiration date</a:t>
            </a:r>
          </a:p>
          <a:p>
            <a:pPr lvl="1"/>
            <a:r>
              <a:rPr lang="en-US" dirty="0"/>
              <a:t>Survive browser restarts</a:t>
            </a:r>
          </a:p>
          <a:p>
            <a:pPr lvl="1"/>
            <a:r>
              <a:rPr lang="en-US" dirty="0"/>
              <a:t>Used for "Remember Me" functionality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81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8FEEB1-846E-A5A8-F405-B99BDD924A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Working with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27DDF2-209B-90CC-DA49-3EC7C18CD3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 Storing data</a:t>
            </a:r>
          </a:p>
          <a:p>
            <a:r>
              <a:rPr lang="en-US" dirty="0"/>
              <a:t>session[:</a:t>
            </a:r>
            <a:r>
              <a:rPr lang="en-US" dirty="0" err="1"/>
              <a:t>user_id</a:t>
            </a:r>
            <a:r>
              <a:rPr lang="en-US" dirty="0"/>
              <a:t>] = @</a:t>
            </a:r>
            <a:r>
              <a:rPr lang="en-US" dirty="0" err="1"/>
              <a:t>user.id</a:t>
            </a:r>
            <a:endParaRPr lang="en-US" dirty="0"/>
          </a:p>
          <a:p>
            <a:r>
              <a:rPr lang="en-US" dirty="0"/>
              <a:t>session[:</a:t>
            </a:r>
            <a:r>
              <a:rPr lang="en-US" dirty="0" err="1"/>
              <a:t>cart_items</a:t>
            </a:r>
            <a:r>
              <a:rPr lang="en-US" dirty="0"/>
              <a:t>] = @</a:t>
            </a:r>
            <a:r>
              <a:rPr lang="en-US" dirty="0" err="1"/>
              <a:t>cart.items</a:t>
            </a:r>
            <a:endParaRPr lang="en-US" dirty="0"/>
          </a:p>
          <a:p>
            <a:endParaRPr lang="en-US" dirty="0"/>
          </a:p>
          <a:p>
            <a:r>
              <a:rPr lang="en-US" dirty="0"/>
              <a:t># Retrieving data</a:t>
            </a:r>
          </a:p>
          <a:p>
            <a:r>
              <a:rPr lang="en-US" dirty="0" err="1"/>
              <a:t>current_user_id</a:t>
            </a:r>
            <a:r>
              <a:rPr lang="en-US" dirty="0"/>
              <a:t> = session[:</a:t>
            </a:r>
            <a:r>
              <a:rPr lang="en-US" dirty="0" err="1"/>
              <a:t>user_id</a:t>
            </a:r>
            <a:r>
              <a:rPr lang="en-US" dirty="0"/>
              <a:t>]</a:t>
            </a:r>
          </a:p>
          <a:p>
            <a:endParaRPr lang="en-US" dirty="0"/>
          </a:p>
          <a:p>
            <a:r>
              <a:rPr lang="en-US" dirty="0"/>
              <a:t># Iterating through session</a:t>
            </a:r>
          </a:p>
          <a:p>
            <a:r>
              <a:rPr lang="en-US" dirty="0" err="1"/>
              <a:t>session.each</a:t>
            </a:r>
            <a:r>
              <a:rPr lang="en-US" dirty="0"/>
              <a:t> do |key, value|</a:t>
            </a:r>
          </a:p>
          <a:p>
            <a:r>
              <a:rPr lang="en-US" dirty="0"/>
              <a:t>  puts "#{key}: #{value}"</a:t>
            </a:r>
          </a:p>
          <a:p>
            <a:r>
              <a:rPr lang="en-US" dirty="0"/>
              <a:t>end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7179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46F191F-94F7-62B1-C3C4-004569BED9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The Flash Hash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48A4DA9C-D7AF-76D5-28CE-92D647CEDD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4525963"/>
          </a:xfrm>
        </p:spPr>
        <p:txBody>
          <a:bodyPr>
            <a:normAutofit/>
          </a:bodyPr>
          <a:lstStyle/>
          <a:p>
            <a:r>
              <a:rPr lang="en-US" dirty="0"/>
              <a:t>Temporary messages that last only one request:</a:t>
            </a:r>
          </a:p>
          <a:p>
            <a:pPr lvl="1"/>
            <a:r>
              <a:rPr lang="en-US" dirty="0"/>
              <a:t>NOT passed as cookies</a:t>
            </a:r>
          </a:p>
          <a:p>
            <a:pPr lvl="1"/>
            <a:r>
              <a:rPr lang="en-US" dirty="0"/>
              <a:t>Available in ERB templates</a:t>
            </a:r>
          </a:p>
          <a:p>
            <a:pPr lvl="1"/>
            <a:r>
              <a:rPr lang="en-US" dirty="0"/>
              <a:t>Perfect for notifications</a:t>
            </a:r>
          </a:p>
          <a:p>
            <a:pPr lvl="1"/>
            <a:r>
              <a:rPr lang="en-US" dirty="0"/>
              <a:t>Two defaults: notice and alert</a:t>
            </a:r>
          </a:p>
        </p:txBody>
      </p:sp>
    </p:spTree>
    <p:extLst>
      <p:ext uri="{BB962C8B-B14F-4D97-AF65-F5344CB8AC3E}">
        <p14:creationId xmlns:p14="http://schemas.microsoft.com/office/powerpoint/2010/main" val="30298115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100E0E-C183-77A9-1A8A-06B92F90D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Creating Flash Messages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0766F3-B728-D0B7-F98D-F4DBB54440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### In redirect:</a:t>
            </a:r>
          </a:p>
          <a:p>
            <a:r>
              <a:rPr lang="en-US" dirty="0" err="1"/>
              <a:t>redirect_to</a:t>
            </a:r>
            <a:r>
              <a:rPr lang="en-US" dirty="0"/>
              <a:t> </a:t>
            </a:r>
            <a:r>
              <a:rPr lang="en-US" dirty="0" err="1"/>
              <a:t>todo_url</a:t>
            </a:r>
            <a:r>
              <a:rPr lang="en-US" dirty="0"/>
              <a:t>(@</a:t>
            </a:r>
            <a:r>
              <a:rPr lang="en-US" dirty="0" err="1"/>
              <a:t>todo</a:t>
            </a:r>
            <a:r>
              <a:rPr lang="en-US" dirty="0"/>
              <a:t>),</a:t>
            </a:r>
          </a:p>
          <a:p>
            <a:r>
              <a:rPr lang="en-US" dirty="0"/>
              <a:t>            notice: "Todo was successfully created."</a:t>
            </a:r>
          </a:p>
          <a:p>
            <a:endParaRPr lang="en-US" dirty="0"/>
          </a:p>
          <a:p>
            <a:r>
              <a:rPr lang="en-US" dirty="0"/>
              <a:t>### Directly in controller:</a:t>
            </a:r>
          </a:p>
          <a:p>
            <a:r>
              <a:rPr lang="en-US" dirty="0"/>
              <a:t>flash[:notice] = "Your message"</a:t>
            </a:r>
          </a:p>
          <a:p>
            <a:r>
              <a:rPr lang="en-US" dirty="0"/>
              <a:t>flash[:alert] = "Warning message"</a:t>
            </a:r>
          </a:p>
          <a:p>
            <a:endParaRPr lang="en-US" dirty="0"/>
          </a:p>
          <a:p>
            <a:r>
              <a:rPr lang="en-US" dirty="0"/>
              <a:t># Convenience methods:</a:t>
            </a:r>
          </a:p>
          <a:p>
            <a:r>
              <a:rPr lang="en-US" dirty="0" err="1"/>
              <a:t>flash.notice</a:t>
            </a:r>
            <a:r>
              <a:rPr lang="en-US" dirty="0"/>
              <a:t> = "Your message"</a:t>
            </a:r>
          </a:p>
          <a:p>
            <a:r>
              <a:rPr lang="en-US" dirty="0" err="1"/>
              <a:t>flash.alert</a:t>
            </a:r>
            <a:r>
              <a:rPr lang="en-US" dirty="0"/>
              <a:t> = "Warning message"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87748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1585C3-8C73-05D9-0268-A9B0F8B21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Showing Flash in Views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83F26CB-B613-9ED6-E318-0160590013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# Scaffolds add flash to index and show views:</a:t>
            </a:r>
          </a:p>
          <a:p>
            <a:r>
              <a:rPr lang="en-US" dirty="0"/>
              <a:t>&lt;p style="color: green"&gt;&lt;%= notice %&gt;&lt;/p&gt;</a:t>
            </a:r>
          </a:p>
          <a:p>
            <a:endParaRPr lang="en-US" dirty="0"/>
          </a:p>
          <a:p>
            <a:r>
              <a:rPr lang="en-US" dirty="0"/>
              <a:t>### For all pages, add to </a:t>
            </a:r>
            <a:r>
              <a:rPr lang="en-US" dirty="0" err="1"/>
              <a:t>application.html.erb</a:t>
            </a:r>
            <a:r>
              <a:rPr lang="en-US" dirty="0"/>
              <a:t>:</a:t>
            </a:r>
          </a:p>
          <a:p>
            <a:r>
              <a:rPr lang="en-US" dirty="0"/>
              <a:t>&lt;% if notice %&gt;</a:t>
            </a:r>
          </a:p>
          <a:p>
            <a:r>
              <a:rPr lang="en-US" dirty="0"/>
              <a:t>  &lt;p class="notice"&gt;&lt;%= notice %&gt;&lt;/p&gt;</a:t>
            </a:r>
          </a:p>
          <a:p>
            <a:r>
              <a:rPr lang="en-US" dirty="0"/>
              <a:t>&lt;% end %&gt;</a:t>
            </a:r>
          </a:p>
          <a:p>
            <a:r>
              <a:rPr lang="en-US" dirty="0"/>
              <a:t>&lt;% if alert %&gt;</a:t>
            </a:r>
          </a:p>
          <a:p>
            <a:r>
              <a:rPr lang="en-US" dirty="0"/>
              <a:t>  &lt;p class="alert"&gt;&lt;%= alert %&gt;&lt;/p&gt;</a:t>
            </a:r>
          </a:p>
          <a:p>
            <a:r>
              <a:rPr lang="en-US" dirty="0"/>
              <a:t>&lt;% end %&gt;</a:t>
            </a:r>
          </a:p>
        </p:txBody>
      </p:sp>
    </p:spTree>
    <p:extLst>
      <p:ext uri="{BB962C8B-B14F-4D97-AF65-F5344CB8AC3E}">
        <p14:creationId xmlns:p14="http://schemas.microsoft.com/office/powerpoint/2010/main" val="5807856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40CCFD-778A-2812-EAF8-617F77E4F2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Terms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37742B-D269-A54B-7503-ED08CA7DE1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Routing - Mapping URLs to controller actions</a:t>
            </a:r>
          </a:p>
          <a:p>
            <a:r>
              <a:rPr lang="en-US" dirty="0"/>
              <a:t>Verification and Validation - Ensuring correctness and usefulness</a:t>
            </a:r>
          </a:p>
          <a:p>
            <a:r>
              <a:rPr lang="en-US" dirty="0"/>
              <a:t>Inversion of Control - Framework calls your code</a:t>
            </a:r>
          </a:p>
          <a:p>
            <a:r>
              <a:rPr lang="en-US" dirty="0"/>
              <a:t>Filters - Pre/post processing of requests</a:t>
            </a:r>
          </a:p>
          <a:p>
            <a:r>
              <a:rPr lang="en-US" dirty="0"/>
              <a:t>Cookies - Client-server state management</a:t>
            </a:r>
          </a:p>
          <a:p>
            <a:r>
              <a:rPr lang="en-US" dirty="0"/>
              <a:t>Integration and System Testing </a:t>
            </a:r>
          </a:p>
          <a:p>
            <a:pPr lvl="1"/>
            <a:r>
              <a:rPr lang="en-US" dirty="0"/>
              <a:t>End-to-end testing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4634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1485E4-7690-A1AE-7334-C31BFC95EC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Integration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4317F1-C5FE-C4B1-D368-9549D98DA5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Scaffolds generate controller tests automatically: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test "should show one" do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get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todo_url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(@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todo.id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assert_response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:success</a:t>
            </a:r>
          </a:p>
          <a:p>
            <a:pPr marL="533374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</a:p>
          <a:p>
            <a:r>
              <a:rPr lang="en-US" dirty="0"/>
              <a:t>Tests verify:</a:t>
            </a:r>
          </a:p>
          <a:p>
            <a:pPr lvl="1"/>
            <a:r>
              <a:rPr lang="en-US" dirty="0"/>
              <a:t>Correct routes work</a:t>
            </a:r>
          </a:p>
          <a:p>
            <a:pPr lvl="1"/>
            <a:r>
              <a:rPr lang="en-US" dirty="0"/>
              <a:t>Controller methods execute properly</a:t>
            </a:r>
          </a:p>
          <a:p>
            <a:pPr lvl="1"/>
            <a:r>
              <a:rPr lang="en-US" dirty="0"/>
              <a:t>Appropriate responses are returned</a:t>
            </a:r>
          </a:p>
        </p:txBody>
      </p:sp>
    </p:spTree>
    <p:extLst>
      <p:ext uri="{BB962C8B-B14F-4D97-AF65-F5344CB8AC3E}">
        <p14:creationId xmlns:p14="http://schemas.microsoft.com/office/powerpoint/2010/main" val="24764560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87696C-9E2C-BD17-A78B-79DCB8474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Writing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8A40D4-01B5-9E32-EFBA-D596BCC2AD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Best practice: Write tests BEFORE implementation</a:t>
            </a:r>
          </a:p>
          <a:p>
            <a:pPr lvl="1"/>
            <a:r>
              <a:rPr lang="en-US" dirty="0"/>
              <a:t>Documents expected behavior</a:t>
            </a:r>
          </a:p>
          <a:p>
            <a:pPr lvl="1"/>
            <a:r>
              <a:rPr lang="en-US" dirty="0"/>
              <a:t>Enables regression testing</a:t>
            </a:r>
          </a:p>
          <a:p>
            <a:pPr lvl="1"/>
            <a:r>
              <a:rPr lang="en-US" dirty="0"/>
              <a:t>Facilitates refactoring</a:t>
            </a:r>
          </a:p>
          <a:p>
            <a:pPr lvl="1"/>
            <a:r>
              <a:rPr lang="en-US" dirty="0"/>
              <a:t>Catches bugs early</a:t>
            </a:r>
          </a:p>
          <a:p>
            <a:r>
              <a:rPr lang="en-US" dirty="0"/>
              <a:t>Even writing tests after implementation is better than no tests</a:t>
            </a:r>
          </a:p>
        </p:txBody>
      </p:sp>
    </p:spTree>
    <p:extLst>
      <p:ext uri="{BB962C8B-B14F-4D97-AF65-F5344CB8AC3E}">
        <p14:creationId xmlns:p14="http://schemas.microsoft.com/office/powerpoint/2010/main" val="39938677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F1D9CE-0597-EFC3-B2F2-5F78C1E9D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Test Data with Fixtures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6D791B3-3FDA-EFFC-82A3-82954F1F35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endParaRPr lang="en-US" dirty="0"/>
          </a:p>
          <a:p>
            <a:r>
              <a:rPr lang="en-US" dirty="0"/>
              <a:t>Fixtures are YAML files in test/fixtures/: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test/fixtures/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todos.yml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one: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2022-07-28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two: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item: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AnotherString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due: 2022-07-29</a:t>
            </a:r>
          </a:p>
          <a:p>
            <a:r>
              <a:rPr lang="en-US" dirty="0"/>
              <a:t>Creates test database records for your tests to use</a:t>
            </a:r>
          </a:p>
        </p:txBody>
      </p:sp>
    </p:spTree>
    <p:extLst>
      <p:ext uri="{BB962C8B-B14F-4D97-AF65-F5344CB8AC3E}">
        <p14:creationId xmlns:p14="http://schemas.microsoft.com/office/powerpoint/2010/main" val="22104373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1877C3-34FC-9040-0A4A-95F3C08CFF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Understanding YAML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E80B98-B388-DA58-AC2B-5EF7861BF9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1610834"/>
            <a:ext cx="10972800" cy="4525963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YAML </a:t>
            </a:r>
            <a:r>
              <a:rPr lang="en-US" dirty="0" err="1"/>
              <a:t>Ain't</a:t>
            </a:r>
            <a:r>
              <a:rPr lang="en-US" dirty="0"/>
              <a:t> Markup Language</a:t>
            </a:r>
          </a:p>
          <a:p>
            <a:pPr lvl="1"/>
            <a:r>
              <a:rPr lang="en-US" dirty="0"/>
              <a:t>Used for data serialization</a:t>
            </a:r>
          </a:p>
          <a:p>
            <a:pPr lvl="1"/>
            <a:r>
              <a:rPr lang="en-US" dirty="0"/>
              <a:t>Indentation (spaces, not tabs) shows structure</a:t>
            </a:r>
          </a:p>
          <a:p>
            <a:pPr lvl="1"/>
            <a:r>
              <a:rPr lang="en-US" dirty="0"/>
              <a:t># starts comments</a:t>
            </a:r>
          </a:p>
          <a:p>
            <a:pPr lvl="1"/>
            <a:r>
              <a:rPr lang="en-US" dirty="0"/>
              <a:t>- denotes list items</a:t>
            </a:r>
          </a:p>
          <a:p>
            <a:pPr lvl="1"/>
            <a:r>
              <a:rPr lang="en-US" dirty="0"/>
              <a:t>Strings can be quoted or unquoted</a:t>
            </a:r>
          </a:p>
          <a:p>
            <a:pPr lvl="1"/>
            <a:r>
              <a:rPr lang="en-US" dirty="0"/>
              <a:t>Human-readable format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4088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86E67B-7F8A-34AD-72F4-76060E95DA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Running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EC6FBD-0C04-39BA-72A0-C0AB1481FC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### Run all controller tests:</a:t>
            </a:r>
          </a:p>
          <a:p>
            <a:r>
              <a:rPr lang="en-US" dirty="0"/>
              <a:t>rails test</a:t>
            </a:r>
          </a:p>
          <a:p>
            <a:endParaRPr lang="en-US" dirty="0"/>
          </a:p>
          <a:p>
            <a:r>
              <a:rPr lang="en-US" dirty="0"/>
              <a:t>### Run system tests:</a:t>
            </a:r>
          </a:p>
          <a:p>
            <a:r>
              <a:rPr lang="en-US" dirty="0"/>
              <a:t>rails </a:t>
            </a:r>
            <a:r>
              <a:rPr lang="en-US" dirty="0" err="1"/>
              <a:t>test:system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6489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6A01CD-FBDF-47C9-3B35-B095D60086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End-to-End System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A7BBE-572F-D632-CB14-D13814496E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simulate real user interactions:</a:t>
            </a:r>
          </a:p>
          <a:p>
            <a:pPr lvl="1"/>
            <a:r>
              <a:rPr lang="en-US" dirty="0"/>
              <a:t>Opens an actual browser</a:t>
            </a:r>
          </a:p>
          <a:p>
            <a:pPr lvl="1"/>
            <a:r>
              <a:rPr lang="en-US" dirty="0"/>
              <a:t>Fills out forms</a:t>
            </a:r>
          </a:p>
          <a:p>
            <a:pPr lvl="1"/>
            <a:r>
              <a:rPr lang="en-US" dirty="0"/>
              <a:t>Clicks links and buttons</a:t>
            </a:r>
          </a:p>
          <a:p>
            <a:pPr lvl="1"/>
            <a:r>
              <a:rPr lang="en-US" dirty="0"/>
              <a:t>Verifies page content</a:t>
            </a:r>
          </a:p>
          <a:p>
            <a:r>
              <a:rPr lang="en-US" dirty="0"/>
              <a:t>Uses Capybara and Selenium</a:t>
            </a:r>
          </a:p>
        </p:txBody>
      </p:sp>
    </p:spTree>
    <p:extLst>
      <p:ext uri="{BB962C8B-B14F-4D97-AF65-F5344CB8AC3E}">
        <p14:creationId xmlns:p14="http://schemas.microsoft.com/office/powerpoint/2010/main" val="23162683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9B01D-47D5-5D73-DE5B-E067D164C8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Headless Browser Testing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55D16DF-36CF-0FDB-E3A6-FA8C144247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Run tests faster without visible browser: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# test/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application_system_test_case.rb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driven_by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:selenium,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using: 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headless_chrome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screen_size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 [1400, 1400]</a:t>
            </a:r>
          </a:p>
          <a:p>
            <a:r>
              <a:rPr lang="en-US" dirty="0"/>
              <a:t>Benefits:</a:t>
            </a:r>
          </a:p>
          <a:p>
            <a:pPr lvl="1"/>
            <a:r>
              <a:rPr lang="en-US" dirty="0"/>
              <a:t>Faster execution</a:t>
            </a:r>
          </a:p>
          <a:p>
            <a:pPr lvl="1"/>
            <a:r>
              <a:rPr lang="en-US" dirty="0"/>
              <a:t>Can run on servers without displays</a:t>
            </a:r>
          </a:p>
          <a:p>
            <a:pPr lvl="1"/>
            <a:r>
              <a:rPr lang="en-US" dirty="0"/>
              <a:t>Good for CI/CD pipelines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82972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D1CE5-D7E8-079D-B3A0-7D2F50045C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Verification and Validation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23FAB19-FC10-31C9-1457-BCB482E9D3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Verification:</a:t>
            </a:r>
          </a:p>
          <a:p>
            <a:pPr lvl="1"/>
            <a:r>
              <a:rPr lang="en-US" dirty="0"/>
              <a:t>"Are you building it correctly?"</a:t>
            </a:r>
          </a:p>
          <a:p>
            <a:pPr lvl="1"/>
            <a:r>
              <a:rPr lang="en-US" dirty="0"/>
              <a:t>Tests if app meets specifications</a:t>
            </a:r>
          </a:p>
          <a:p>
            <a:pPr lvl="1"/>
            <a:r>
              <a:rPr lang="en-US" dirty="0"/>
              <a:t>Technical correctness</a:t>
            </a:r>
          </a:p>
          <a:p>
            <a:r>
              <a:rPr lang="en-US" dirty="0"/>
              <a:t>Validation:</a:t>
            </a:r>
          </a:p>
          <a:p>
            <a:pPr lvl="1"/>
            <a:r>
              <a:rPr lang="en-US" dirty="0"/>
              <a:t>"Are you building the right thing?"</a:t>
            </a:r>
          </a:p>
          <a:p>
            <a:pPr lvl="1"/>
            <a:r>
              <a:rPr lang="en-US" dirty="0"/>
              <a:t>Tests if users will actually use it</a:t>
            </a:r>
          </a:p>
          <a:p>
            <a:pPr lvl="1"/>
            <a:r>
              <a:rPr lang="en-US" dirty="0"/>
              <a:t>Real-world usefulness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94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1103-466C-AD5F-E18C-544614EB0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as Acceptance Tests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DC2563-D486-9FFB-B63D-BEC6F9D3A8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System tests can serve as acceptance criteria:</a:t>
            </a:r>
          </a:p>
          <a:p>
            <a:pPr lvl="1"/>
            <a:r>
              <a:rPr lang="en-US" dirty="0"/>
              <a:t>Verify functionality from user perspective</a:t>
            </a:r>
          </a:p>
          <a:p>
            <a:pPr lvl="1"/>
            <a:r>
              <a:rPr lang="en-US" dirty="0"/>
              <a:t>Ensure features work end-to-end</a:t>
            </a:r>
          </a:p>
          <a:p>
            <a:pPr lvl="1"/>
            <a:r>
              <a:rPr lang="en-US" dirty="0"/>
              <a:t>Validate that requirements are met</a:t>
            </a:r>
          </a:p>
          <a:p>
            <a:pPr lvl="1"/>
            <a:r>
              <a:rPr lang="en-US" dirty="0"/>
              <a:t>Can be reviewed by stakeholders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553003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DC5C8F-AEB5-73E5-AEFE-D0DA453CC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Making Your App Public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D004DB-D622-B354-E0F9-4E2028C0D03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Multiple deployment strategies:</a:t>
            </a:r>
          </a:p>
          <a:p>
            <a:pPr lvl="1"/>
            <a:r>
              <a:rPr lang="en-US" dirty="0"/>
              <a:t>File archives - JAR, EAR, WAR files</a:t>
            </a:r>
          </a:p>
          <a:p>
            <a:pPr lvl="1"/>
            <a:r>
              <a:rPr lang="en-US" dirty="0"/>
              <a:t>CI/CD pipelines - Automated deployments</a:t>
            </a:r>
          </a:p>
          <a:p>
            <a:pPr lvl="1"/>
            <a:r>
              <a:rPr lang="en-US" dirty="0"/>
              <a:t>Docker containers - Containerized applications</a:t>
            </a:r>
          </a:p>
          <a:p>
            <a:pPr lvl="1"/>
            <a:r>
              <a:rPr lang="en-US" dirty="0"/>
              <a:t>Kubernetes - Orchestrated, scalable deployments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6438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74F831-A32E-78EF-0530-4F4AE0677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Routing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44AFC3-F285-7840-FB09-D0C2A1FC6E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Part of the Rails pipeline that maps:</a:t>
            </a:r>
          </a:p>
          <a:p>
            <a:pPr lvl="1"/>
            <a:r>
              <a:rPr lang="en-US" dirty="0"/>
              <a:t>URLs - The web addresses users visit</a:t>
            </a:r>
          </a:p>
          <a:p>
            <a:pPr lvl="1"/>
            <a:r>
              <a:rPr lang="en-US" dirty="0"/>
              <a:t>HTTP verbs - GET, POST, PATCH, DELETE, etc.</a:t>
            </a:r>
          </a:p>
          <a:p>
            <a:pPr lvl="1"/>
            <a:r>
              <a:rPr lang="en-US" dirty="0"/>
              <a:t>Controller methods - The code that handles requests</a:t>
            </a:r>
          </a:p>
          <a:p>
            <a:r>
              <a:rPr lang="en-US" dirty="0"/>
              <a:t>This mapping tells Rails which controller and action should handle each request.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0187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F5CF9F-D2B0-861F-C8B6-546DDC8B20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Deploying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09456D-33A5-76DA-DAD6-F965423F1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provides easy Rails hosting:</a:t>
            </a:r>
          </a:p>
          <a:p>
            <a:pPr lvl="1"/>
            <a:r>
              <a:rPr lang="en-US" dirty="0"/>
              <a:t>Simple deployment process</a:t>
            </a:r>
          </a:p>
          <a:p>
            <a:pPr lvl="1"/>
            <a:r>
              <a:rPr lang="en-US" dirty="0"/>
              <a:t>Free and paid tiers</a:t>
            </a:r>
          </a:p>
          <a:p>
            <a:pPr lvl="1"/>
            <a:r>
              <a:rPr lang="en-US" dirty="0"/>
              <a:t>Handles infrastructure</a:t>
            </a:r>
          </a:p>
          <a:p>
            <a:pPr lvl="1"/>
            <a:r>
              <a:rPr lang="en-US" dirty="0"/>
              <a:t>Great for learning and prototypes</a:t>
            </a:r>
          </a:p>
          <a:p>
            <a:r>
              <a:rPr lang="en-US" dirty="0"/>
              <a:t>Must use PostgreSQL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98267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76BD6C-1868-2B0B-5D0E-F16BFA5A8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PostgreSQL Configuration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5860E-9291-028F-9BDF-91431CF23D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default: &amp;default</a:t>
            </a:r>
          </a:p>
          <a:p>
            <a:r>
              <a:rPr lang="en-US" dirty="0"/>
              <a:t>  adapter: </a:t>
            </a:r>
            <a:r>
              <a:rPr lang="en-US" dirty="0" err="1"/>
              <a:t>postgresql</a:t>
            </a:r>
            <a:endParaRPr lang="en-US" dirty="0"/>
          </a:p>
          <a:p>
            <a:r>
              <a:rPr lang="en-US" dirty="0"/>
              <a:t>  encoding: </a:t>
            </a:r>
            <a:r>
              <a:rPr lang="en-US" dirty="0" err="1"/>
              <a:t>unicode</a:t>
            </a:r>
            <a:endParaRPr lang="en-US" dirty="0"/>
          </a:p>
          <a:p>
            <a:r>
              <a:rPr lang="en-US" dirty="0"/>
              <a:t>  pool: &lt;%= </a:t>
            </a:r>
            <a:r>
              <a:rPr lang="en-US" dirty="0" err="1"/>
              <a:t>ENV.fetch</a:t>
            </a:r>
            <a:r>
              <a:rPr lang="en-US" dirty="0"/>
              <a:t>("RAILS_MAX_THREADS") { 5 } %&gt;</a:t>
            </a:r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development: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myapp_development</a:t>
            </a:r>
            <a:endParaRPr lang="en-US" dirty="0"/>
          </a:p>
          <a:p>
            <a:br>
              <a:rPr lang="en-US" dirty="0"/>
            </a:br>
            <a:endParaRPr lang="en-US" dirty="0"/>
          </a:p>
          <a:p>
            <a:r>
              <a:rPr lang="en-US" dirty="0"/>
              <a:t>production:</a:t>
            </a:r>
          </a:p>
          <a:p>
            <a:r>
              <a:rPr lang="en-US" dirty="0"/>
              <a:t>  &lt;&lt;: *default</a:t>
            </a:r>
          </a:p>
          <a:p>
            <a:r>
              <a:rPr lang="en-US" dirty="0"/>
              <a:t>  database: </a:t>
            </a:r>
            <a:r>
              <a:rPr lang="en-US" dirty="0" err="1"/>
              <a:t>myapp_production</a:t>
            </a:r>
            <a:endParaRPr lang="en-US" dirty="0"/>
          </a:p>
          <a:p>
            <a:r>
              <a:rPr lang="en-US" dirty="0"/>
              <a:t>  username: </a:t>
            </a:r>
            <a:r>
              <a:rPr lang="en-US" dirty="0" err="1"/>
              <a:t>myapp</a:t>
            </a:r>
            <a:endParaRPr lang="en-US" dirty="0"/>
          </a:p>
          <a:p>
            <a:r>
              <a:rPr lang="en-US" dirty="0"/>
              <a:t>  password: &lt;%= ENV['MYAPP_DATABASE_PASSWORD'] %&gt;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41371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2D0F05-2491-386B-9DBC-C5581B6CD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Heroku Login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6164AF6-AD04-6262-2F51-9EBF578602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Authentication</a:t>
            </a:r>
          </a:p>
          <a:p>
            <a:pPr marL="0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login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opens a browser for authentication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781022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49ED3-1371-742A-77FC-12E36904D7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Bundle Lock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9D4C2D-0A8D-6C6A-CFA6-306671378A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Platform Setup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bundle lock --add-platform x86_64-linux --add-platform ruby</a:t>
            </a:r>
          </a:p>
          <a:p>
            <a:r>
              <a:rPr lang="en-US" dirty="0"/>
              <a:t>Ensures gems are compatible with Heroku's Linux environment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41499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4A2821-4936-B3E1-CF69-65B08D0FDD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Heroku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8CC6FF-2714-E72A-A680-B0D68715CA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Create App Container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apps:create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Add PostgreSQL database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addons:create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heroku-postgresql:essential-0</a:t>
            </a:r>
          </a:p>
          <a:p>
            <a:r>
              <a:rPr lang="en-US" dirty="0"/>
              <a:t>Provisions your application and database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9674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47C9F0-CEB6-7DFA-F3BC-BADCBD2BAB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Link Repository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6043FF-9CF8-D439-7C74-B4B902083A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List your apps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apps</a:t>
            </a:r>
          </a:p>
          <a:p>
            <a:r>
              <a:rPr lang="en-US" dirty="0"/>
              <a:t>Add the app as a git remote</a:t>
            </a: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git:remote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-a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your_app_name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Connects your local repo to Heroku</a:t>
            </a:r>
          </a:p>
        </p:txBody>
      </p:sp>
    </p:spTree>
    <p:extLst>
      <p:ext uri="{BB962C8B-B14F-4D97-AF65-F5344CB8AC3E}">
        <p14:creationId xmlns:p14="http://schemas.microsoft.com/office/powerpoint/2010/main" val="36783857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958E75-76D4-E827-AC41-575FFBF0A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Push to Heroku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0A5971-D0FC-182A-A746-1DA350A924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Deploy your application</a:t>
            </a:r>
          </a:p>
          <a:p>
            <a:pPr marL="609569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git push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main</a:t>
            </a:r>
          </a:p>
          <a:p>
            <a:r>
              <a:rPr lang="en-US" dirty="0"/>
              <a:t>Run database migrations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run rake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db:migrate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Uploads and sets up your app on Heroku servers</a:t>
            </a:r>
          </a:p>
        </p:txBody>
      </p:sp>
    </p:spTree>
    <p:extLst>
      <p:ext uri="{BB962C8B-B14F-4D97-AF65-F5344CB8AC3E}">
        <p14:creationId xmlns:p14="http://schemas.microsoft.com/office/powerpoint/2010/main" val="9694201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F1EC2-AFEA-EB82-0270-D672F4BF2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Start Your App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E8520C-1843-933D-062B-23FA6CACA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smallest container (free tier)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ps:scale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web=1</a:t>
            </a:r>
          </a:p>
          <a:p>
            <a:r>
              <a:rPr lang="en-US" dirty="0"/>
              <a:t>Verify it's running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ps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Open in your browser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open</a:t>
            </a:r>
          </a:p>
          <a:p>
            <a:r>
              <a:rPr lang="en-US" dirty="0"/>
              <a:t>Your app is now live on the internet!</a:t>
            </a:r>
          </a:p>
          <a:p>
            <a:pPr marL="609569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54182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F234DB-3CCA-1D2C-17C3-015B7E9335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Cleaning Up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BED27-A2D2-ECAA-46C0-F60961DC0F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endParaRPr lang="en-US" dirty="0"/>
          </a:p>
          <a:p>
            <a:r>
              <a:rPr lang="en-US" dirty="0"/>
              <a:t>When you're done, remove the app to avoid charges</a:t>
            </a:r>
          </a:p>
          <a:p>
            <a:pPr marL="609569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heroku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apps:destroy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/>
              <a:t>Always clean up resources you're not using to avoid unexpected costs</a:t>
            </a:r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4551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AD887C-F0C0-9DB3-1B5A-4ABA756B54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Controller Best Practices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141738-740E-15A0-3F95-D11AF5FB40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Keep controllers thin - move </a:t>
            </a:r>
            <a:r>
              <a:rPr lang="en-US" b="1" dirty="0"/>
              <a:t>data </a:t>
            </a:r>
            <a:r>
              <a:rPr lang="en-US" dirty="0"/>
              <a:t>logic to models</a:t>
            </a:r>
          </a:p>
          <a:p>
            <a:r>
              <a:rPr lang="en-US" dirty="0"/>
              <a:t>Use </a:t>
            </a:r>
            <a:r>
              <a:rPr lang="en-US" dirty="0" err="1"/>
              <a:t>before_action</a:t>
            </a:r>
            <a:r>
              <a:rPr lang="en-US" dirty="0"/>
              <a:t> to DRY up code</a:t>
            </a:r>
          </a:p>
          <a:p>
            <a:r>
              <a:rPr lang="en-US" dirty="0"/>
              <a:t>Always use strong parameters</a:t>
            </a:r>
          </a:p>
          <a:p>
            <a:r>
              <a:rPr lang="en-US" dirty="0"/>
              <a:t>Write tests for every controller method</a:t>
            </a:r>
          </a:p>
          <a:p>
            <a:r>
              <a:rPr lang="en-US" dirty="0"/>
              <a:t>Use appropriate HTTP status codes</a:t>
            </a:r>
          </a:p>
          <a:p>
            <a:r>
              <a:rPr lang="en-US" dirty="0"/>
              <a:t>Remember: render can only be called once</a:t>
            </a:r>
          </a:p>
        </p:txBody>
      </p:sp>
    </p:spTree>
    <p:extLst>
      <p:ext uri="{BB962C8B-B14F-4D97-AF65-F5344CB8AC3E}">
        <p14:creationId xmlns:p14="http://schemas.microsoft.com/office/powerpoint/2010/main" val="2131307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C360E-D25C-FBA6-2C32-DAD555AE2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Routes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AC88A-91E8-8E57-D692-E1AAD181B6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Command Line: </a:t>
            </a:r>
          </a:p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rails routes</a:t>
            </a:r>
          </a:p>
          <a:p>
            <a:r>
              <a:rPr lang="en-US" dirty="0"/>
              <a:t>Development Server:</a:t>
            </a:r>
          </a:p>
          <a:p>
            <a:pPr lvl="1"/>
            <a:r>
              <a:rPr lang="en-US" dirty="0"/>
              <a:t>http://localhost:3000/rails/info/routes</a:t>
            </a:r>
          </a:p>
          <a:p>
            <a:r>
              <a:rPr lang="en-US" dirty="0"/>
              <a:t>Server Properties:</a:t>
            </a:r>
          </a:p>
          <a:p>
            <a:pPr lvl="1"/>
            <a:r>
              <a:rPr lang="en-US" dirty="0"/>
              <a:t>http://localhost:3000/rails/info/properties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04270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ECF854-2ECB-6954-6646-7D95AE717D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Focus on What You can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145554-21F7-8EF3-E43F-A63229D7085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Writing clean, tested code</a:t>
            </a:r>
          </a:p>
          <a:p>
            <a:r>
              <a:rPr lang="en-US" dirty="0"/>
              <a:t>Following conventions</a:t>
            </a:r>
          </a:p>
          <a:p>
            <a:r>
              <a:rPr lang="en-US"/>
              <a:t>Continuous </a:t>
            </a:r>
            <a:r>
              <a:rPr lang="en-US" dirty="0"/>
              <a:t>learning and improvement</a:t>
            </a:r>
          </a:p>
          <a:p>
            <a:r>
              <a:rPr lang="en-US"/>
              <a:t>Building </a:t>
            </a:r>
            <a:r>
              <a:rPr lang="en-US" dirty="0"/>
              <a:t>applications that solve real problems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48486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7F0C6-31C7-5875-2134-3BAD766BDA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Route Components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BEA283-859E-6848-913D-CC09000AF0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Prefix</a:t>
            </a:r>
          </a:p>
          <a:p>
            <a:pPr lvl="1"/>
            <a:r>
              <a:rPr lang="en-US" dirty="0"/>
              <a:t>Used in _</a:t>
            </a:r>
            <a:r>
              <a:rPr lang="en-US" dirty="0" err="1"/>
              <a:t>url</a:t>
            </a:r>
            <a:r>
              <a:rPr lang="en-US" dirty="0"/>
              <a:t> and _path helpers (e.g., </a:t>
            </a:r>
            <a:r>
              <a:rPr lang="en-US" dirty="0" err="1"/>
              <a:t>items_path</a:t>
            </a:r>
            <a:r>
              <a:rPr lang="en-US" dirty="0"/>
              <a:t>)</a:t>
            </a:r>
          </a:p>
          <a:p>
            <a:r>
              <a:rPr lang="en-US" dirty="0"/>
              <a:t>Verb</a:t>
            </a:r>
          </a:p>
          <a:p>
            <a:pPr lvl="1"/>
            <a:r>
              <a:rPr lang="en-US" dirty="0"/>
              <a:t>The HTTP method (GET, POST, PATCH, DELETE)</a:t>
            </a:r>
          </a:p>
          <a:p>
            <a:r>
              <a:rPr lang="en-US" dirty="0"/>
              <a:t>URI Pattern</a:t>
            </a:r>
          </a:p>
          <a:p>
            <a:pPr lvl="1"/>
            <a:r>
              <a:rPr lang="en-US" dirty="0"/>
              <a:t>The URL pattern to match</a:t>
            </a:r>
          </a:p>
          <a:p>
            <a:r>
              <a:rPr lang="en-US" dirty="0" err="1"/>
              <a:t>Controller#Action</a:t>
            </a:r>
            <a:endParaRPr lang="en-US" dirty="0"/>
          </a:p>
          <a:p>
            <a:pPr lvl="1"/>
            <a:r>
              <a:rPr lang="en-US" dirty="0"/>
              <a:t>Which controller method handles the request</a:t>
            </a:r>
          </a:p>
        </p:txBody>
      </p:sp>
    </p:spTree>
    <p:extLst>
      <p:ext uri="{BB962C8B-B14F-4D97-AF65-F5344CB8AC3E}">
        <p14:creationId xmlns:p14="http://schemas.microsoft.com/office/powerpoint/2010/main" val="261912551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5947AA8-9912-04CD-0D22-F19E61C637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AD21775-4D62-FB36-0DFB-27AC815BDC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Prefix      Verb    URI Pattern         </a:t>
            </a:r>
            <a:r>
              <a:rPr lang="en-US" sz="2400" dirty="0" err="1"/>
              <a:t>Controller#Action</a:t>
            </a:r>
            <a:endParaRPr lang="en-US" sz="2400" dirty="0"/>
          </a:p>
          <a:p>
            <a:r>
              <a:rPr lang="en-US" sz="2400" dirty="0"/>
              <a:t>items       GET     /items(.:format)        </a:t>
            </a:r>
            <a:r>
              <a:rPr lang="en-US" sz="2400" dirty="0" err="1"/>
              <a:t>items#index</a:t>
            </a:r>
            <a:endParaRPr lang="en-US" sz="2400" dirty="0"/>
          </a:p>
          <a:p>
            <a:r>
              <a:rPr lang="en-US" sz="2400" dirty="0"/>
              <a:t>            POST    /items(.:format)        </a:t>
            </a:r>
            <a:r>
              <a:rPr lang="en-US" sz="2400" dirty="0" err="1"/>
              <a:t>items#create</a:t>
            </a:r>
            <a:endParaRPr lang="en-US" sz="2400" dirty="0"/>
          </a:p>
          <a:p>
            <a:r>
              <a:rPr lang="en-US" sz="2400" dirty="0" err="1"/>
              <a:t>new_item</a:t>
            </a:r>
            <a:r>
              <a:rPr lang="en-US" sz="2400" dirty="0"/>
              <a:t>    GET     /items/new(.:format)    </a:t>
            </a:r>
            <a:r>
              <a:rPr lang="en-US" sz="2400" dirty="0" err="1"/>
              <a:t>items#new</a:t>
            </a:r>
            <a:endParaRPr lang="en-US" sz="2400" dirty="0"/>
          </a:p>
          <a:p>
            <a:r>
              <a:rPr lang="en-US" sz="2400" dirty="0" err="1"/>
              <a:t>edit_item</a:t>
            </a:r>
            <a:r>
              <a:rPr lang="en-US" sz="2400" dirty="0"/>
              <a:t>   GET     /items/:id/edit(.:format) </a:t>
            </a:r>
            <a:r>
              <a:rPr lang="en-US" sz="2400" dirty="0" err="1"/>
              <a:t>items#edit</a:t>
            </a:r>
            <a:endParaRPr lang="en-US" sz="2400" dirty="0"/>
          </a:p>
          <a:p>
            <a:r>
              <a:rPr lang="en-US" sz="2400" dirty="0"/>
              <a:t>item        GET     /items/:id(.:format)    </a:t>
            </a:r>
            <a:r>
              <a:rPr lang="en-US" sz="2400" dirty="0" err="1"/>
              <a:t>items#show</a:t>
            </a:r>
            <a:endParaRPr lang="en-US" sz="2400" dirty="0"/>
          </a:p>
          <a:p>
            <a:r>
              <a:rPr lang="en-US" sz="2400" dirty="0"/>
              <a:t>            PATCH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PUT     /items/:id(.:format)    </a:t>
            </a:r>
            <a:r>
              <a:rPr lang="en-US" sz="2400" dirty="0" err="1"/>
              <a:t>items#update</a:t>
            </a:r>
            <a:endParaRPr lang="en-US" sz="2400" dirty="0"/>
          </a:p>
          <a:p>
            <a:r>
              <a:rPr lang="en-US" sz="2400" dirty="0"/>
              <a:t>            DELETE  /items/:id(.:format)    </a:t>
            </a:r>
            <a:r>
              <a:rPr lang="en-US" sz="2400" dirty="0" err="1"/>
              <a:t>items#destroy</a:t>
            </a:r>
            <a:endParaRPr lang="en-US" sz="2400" dirty="0"/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23671357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200">
        <p14:prism/>
      </p:transition>
    </mc:Choice>
    <mc:Fallback xmlns="">
      <p:transition xmlns:p14="http://schemas.microsoft.com/office/powerpoint/2010/main" spd="slow">
        <p:fade/>
      </p:transition>
    </mc:Fallback>
  </mc:AlternateContent>
</p:sld>
</file>

<file path=ppt/theme/theme1.xml><?xml version="1.0" encoding="utf-8"?>
<a:theme xmlns:a="http://schemas.openxmlformats.org/drawingml/2006/main" name="MSU Denver 16x9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Cognella" id="{9B7AACB3-BED8-6844-ADDB-C87436244734}" vid="{7749C953-94DA-D341-AC03-734E71A764A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Chapter04</Template>
  <TotalTime>147</TotalTime>
  <Words>3349</Words>
  <Application>Microsoft Macintosh PowerPoint</Application>
  <PresentationFormat>Widescreen</PresentationFormat>
  <Paragraphs>575</Paragraphs>
  <Slides>70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70</vt:i4>
      </vt:variant>
    </vt:vector>
  </HeadingPairs>
  <TitlesOfParts>
    <vt:vector size="76" baseType="lpstr">
      <vt:lpstr>Aptos</vt:lpstr>
      <vt:lpstr>Arial</vt:lpstr>
      <vt:lpstr>Calibri</vt:lpstr>
      <vt:lpstr>Courier New</vt:lpstr>
      <vt:lpstr>Menlo</vt:lpstr>
      <vt:lpstr>MSU Denver 16x9</vt:lpstr>
      <vt:lpstr>Chapter Five</vt:lpstr>
      <vt:lpstr>Epictetus</vt:lpstr>
      <vt:lpstr>Introduction</vt:lpstr>
      <vt:lpstr>Learning Outcomes</vt:lpstr>
      <vt:lpstr>Key Terms</vt:lpstr>
      <vt:lpstr>Routing</vt:lpstr>
      <vt:lpstr>Viewing Routes</vt:lpstr>
      <vt:lpstr>Route Components</vt:lpstr>
      <vt:lpstr>Example</vt:lpstr>
      <vt:lpstr>Colon Notation</vt:lpstr>
      <vt:lpstr>Format Paramater</vt:lpstr>
      <vt:lpstr>RESTful Routes with resources</vt:lpstr>
      <vt:lpstr>Controller Actions/Methods</vt:lpstr>
      <vt:lpstr>The Index Action</vt:lpstr>
      <vt:lpstr>Automatic View Rendering</vt:lpstr>
      <vt:lpstr>Introduction to Filters</vt:lpstr>
      <vt:lpstr>Before Action</vt:lpstr>
      <vt:lpstr>Set Item</vt:lpstr>
      <vt:lpstr>Benefits</vt:lpstr>
      <vt:lpstr>Strong Parameters</vt:lpstr>
      <vt:lpstr>Security with Strong Parameters</vt:lpstr>
      <vt:lpstr>New and Create</vt:lpstr>
      <vt:lpstr>Create</vt:lpstr>
      <vt:lpstr>Understanding respond_to</vt:lpstr>
      <vt:lpstr>HTTP Status Codes in Rails</vt:lpstr>
      <vt:lpstr>The render Method</vt:lpstr>
      <vt:lpstr>Edit and Update</vt:lpstr>
      <vt:lpstr>The Destroy Action</vt:lpstr>
      <vt:lpstr>The Request Object</vt:lpstr>
      <vt:lpstr>The Response Object</vt:lpstr>
      <vt:lpstr>Member Routes</vt:lpstr>
      <vt:lpstr>Member Route Implementation</vt:lpstr>
      <vt:lpstr>Collection Routes</vt:lpstr>
      <vt:lpstr>Search via Index Method</vt:lpstr>
      <vt:lpstr>Adding a Search Form</vt:lpstr>
      <vt:lpstr>Turbo Search</vt:lpstr>
      <vt:lpstr>Dedicated Search Action</vt:lpstr>
      <vt:lpstr>GET vs POST for Searches</vt:lpstr>
      <vt:lpstr>The send_file Method</vt:lpstr>
      <vt:lpstr>The send_data Method</vt:lpstr>
      <vt:lpstr>What are Cookies?</vt:lpstr>
      <vt:lpstr>Rails Cookie Components</vt:lpstr>
      <vt:lpstr>Cookie Security Attributes</vt:lpstr>
      <vt:lpstr>SameSite Cookie Settings</vt:lpstr>
      <vt:lpstr>Session vs Persistent Cookies</vt:lpstr>
      <vt:lpstr>Working with Sessions</vt:lpstr>
      <vt:lpstr>The Flash Hash</vt:lpstr>
      <vt:lpstr>Creating Flash Messages</vt:lpstr>
      <vt:lpstr>Showing Flash in Views</vt:lpstr>
      <vt:lpstr>Integration Testing</vt:lpstr>
      <vt:lpstr>Writing Tests</vt:lpstr>
      <vt:lpstr>Test Data with Fixtures</vt:lpstr>
      <vt:lpstr>Understanding YAML</vt:lpstr>
      <vt:lpstr>Running Tests</vt:lpstr>
      <vt:lpstr>End-to-End System Tests</vt:lpstr>
      <vt:lpstr>Headless Browser Testing</vt:lpstr>
      <vt:lpstr>Verification and Validation</vt:lpstr>
      <vt:lpstr>System Tests as Acceptance Tests</vt:lpstr>
      <vt:lpstr>Making Your App Public</vt:lpstr>
      <vt:lpstr>Deploying to Heroku</vt:lpstr>
      <vt:lpstr>PostgreSQL Configuration</vt:lpstr>
      <vt:lpstr>Heroku Login</vt:lpstr>
      <vt:lpstr>Bundle Lock</vt:lpstr>
      <vt:lpstr>Create Heroku App</vt:lpstr>
      <vt:lpstr>Link Repository</vt:lpstr>
      <vt:lpstr>Push to Heroku</vt:lpstr>
      <vt:lpstr>Start Your App</vt:lpstr>
      <vt:lpstr>Cleaning Up Resources</vt:lpstr>
      <vt:lpstr>Controller Best Practices</vt:lpstr>
      <vt:lpstr>Focus on What You can Control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Steve Beaty</dc:creator>
  <cp:lastModifiedBy>Steve Beaty</cp:lastModifiedBy>
  <cp:revision>40</cp:revision>
  <dcterms:created xsi:type="dcterms:W3CDTF">2025-10-22T19:42:39Z</dcterms:created>
  <dcterms:modified xsi:type="dcterms:W3CDTF">2025-10-23T15:23:50Z</dcterms:modified>
</cp:coreProperties>
</file>