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6"/>
  </p:notesMasterIdLst>
  <p:sldIdLst>
    <p:sldId id="256" r:id="rId2"/>
    <p:sldId id="257" r:id="rId3"/>
    <p:sldId id="258" r:id="rId4"/>
    <p:sldId id="285" r:id="rId5"/>
    <p:sldId id="286" r:id="rId6"/>
    <p:sldId id="279" r:id="rId7"/>
    <p:sldId id="280" r:id="rId8"/>
    <p:sldId id="282" r:id="rId9"/>
    <p:sldId id="287" r:id="rId10"/>
    <p:sldId id="288" r:id="rId11"/>
    <p:sldId id="289" r:id="rId12"/>
    <p:sldId id="259" r:id="rId13"/>
    <p:sldId id="262" r:id="rId14"/>
    <p:sldId id="263" r:id="rId15"/>
    <p:sldId id="264" r:id="rId16"/>
    <p:sldId id="268" r:id="rId17"/>
    <p:sldId id="269" r:id="rId18"/>
    <p:sldId id="267" r:id="rId19"/>
    <p:sldId id="261" r:id="rId20"/>
    <p:sldId id="270" r:id="rId21"/>
    <p:sldId id="260" r:id="rId22"/>
    <p:sldId id="265" r:id="rId23"/>
    <p:sldId id="266" r:id="rId24"/>
    <p:sldId id="271" r:id="rId25"/>
    <p:sldId id="272" r:id="rId26"/>
    <p:sldId id="273" r:id="rId27"/>
    <p:sldId id="277" r:id="rId28"/>
    <p:sldId id="278" r:id="rId29"/>
    <p:sldId id="274" r:id="rId30"/>
    <p:sldId id="275" r:id="rId31"/>
    <p:sldId id="276" r:id="rId32"/>
    <p:sldId id="281" r:id="rId33"/>
    <p:sldId id="283" r:id="rId34"/>
    <p:sldId id="284"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8"/>
    <p:restoredTop sz="94658"/>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5F379-1205-D941-81E6-151AA704F12A}" type="datetimeFigureOut">
              <a:rPr lang="en-US" smtClean="0"/>
              <a:t>8/18/24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F423B-BA31-A14A-8D95-40271C01F36C}" type="slidenum">
              <a:rPr lang="en-US" smtClean="0"/>
              <a:t>‹#›</a:t>
            </a:fld>
            <a:endParaRPr lang="en-US"/>
          </a:p>
        </p:txBody>
      </p:sp>
    </p:spTree>
    <p:extLst>
      <p:ext uri="{BB962C8B-B14F-4D97-AF65-F5344CB8AC3E}">
        <p14:creationId xmlns:p14="http://schemas.microsoft.com/office/powerpoint/2010/main" val="101182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F423B-BA31-A14A-8D95-40271C01F36C}" type="slidenum">
              <a:rPr lang="en-US" smtClean="0"/>
              <a:t>37</a:t>
            </a:fld>
            <a:endParaRPr lang="en-US"/>
          </a:p>
        </p:txBody>
      </p:sp>
    </p:spTree>
    <p:extLst>
      <p:ext uri="{BB962C8B-B14F-4D97-AF65-F5344CB8AC3E}">
        <p14:creationId xmlns:p14="http://schemas.microsoft.com/office/powerpoint/2010/main" val="4100694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F423B-BA31-A14A-8D95-40271C01F36C}" type="slidenum">
              <a:rPr lang="en-US" smtClean="0"/>
              <a:t>49</a:t>
            </a:fld>
            <a:endParaRPr lang="en-US"/>
          </a:p>
        </p:txBody>
      </p:sp>
    </p:spTree>
    <p:extLst>
      <p:ext uri="{BB962C8B-B14F-4D97-AF65-F5344CB8AC3E}">
        <p14:creationId xmlns:p14="http://schemas.microsoft.com/office/powerpoint/2010/main" val="2456377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914400" y="1058938"/>
            <a:ext cx="10363200" cy="1470025"/>
          </a:xfrm>
          <a:solidFill>
            <a:schemeClr val="bg1">
              <a:alpha val="95000"/>
            </a:schemeClr>
          </a:solidFill>
          <a:effectLst>
            <a:softEdge rad="63500"/>
          </a:effectLst>
        </p:spPr>
        <p:txBody>
          <a:bodyPr/>
          <a:lstStyle>
            <a:lvl1pPr>
              <a:defRPr baseline="0">
                <a:solidFill>
                  <a:schemeClr val="tx1"/>
                </a:solidFill>
              </a:defRPr>
            </a:lvl1pPr>
          </a:lstStyle>
          <a:p>
            <a:r>
              <a:rPr lang="en-US" baseline="0" dirty="0">
                <a:solidFill>
                  <a:schemeClr val="tx1"/>
                </a:solidFill>
              </a:rPr>
              <a:t>Click to edit title</a:t>
            </a:r>
            <a:endParaRPr lang="en-US" dirty="0">
              <a:solidFill>
                <a:schemeClr val="bg1"/>
              </a:solidFill>
            </a:endParaRPr>
          </a:p>
        </p:txBody>
      </p:sp>
      <p:sp>
        <p:nvSpPr>
          <p:cNvPr id="3" name="Text Placeholder 2"/>
          <p:cNvSpPr>
            <a:spLocks noGrp="1"/>
          </p:cNvSpPr>
          <p:nvPr>
            <p:ph type="body" sz="quarter" idx="10" hasCustomPrompt="1"/>
          </p:nvPr>
        </p:nvSpPr>
        <p:spPr>
          <a:xfrm>
            <a:off x="2281186" y="2983610"/>
            <a:ext cx="7609479" cy="1009561"/>
          </a:xfrm>
          <a:solidFill>
            <a:schemeClr val="bg1">
              <a:alpha val="95000"/>
            </a:schemeClr>
          </a:solidFill>
          <a:effectLst>
            <a:softEdge rad="63500"/>
          </a:effectLst>
        </p:spPr>
        <p:txBody>
          <a:bodyPr anchor="ctr" anchorCtr="0"/>
          <a:lstStyle>
            <a:lvl1pPr marL="0" indent="0" algn="ctr">
              <a:buNone/>
              <a:defRPr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subtitle</a:t>
            </a:r>
          </a:p>
        </p:txBody>
      </p:sp>
    </p:spTree>
    <p:extLst>
      <p:ext uri="{BB962C8B-B14F-4D97-AF65-F5344CB8AC3E}">
        <p14:creationId xmlns:p14="http://schemas.microsoft.com/office/powerpoint/2010/main" val="38576980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406051" y="6308727"/>
            <a:ext cx="1169155" cy="485424"/>
          </a:xfrm>
          <a:prstGeom prst="rect">
            <a:avLst/>
          </a:prstGeom>
        </p:spPr>
        <p:txBody>
          <a:bodyPr/>
          <a:lstStyle/>
          <a:p>
            <a:fld id="{D8739445-9E2F-9043-A28C-3FBDF648EB25}" type="datetimeFigureOut">
              <a:rPr lang="en-US" smtClean="0"/>
              <a:t>8/18/24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8E750-09AF-F04A-AC61-93A8E70A6AD8}" type="slidenum">
              <a:rPr lang="en-US" smtClean="0"/>
              <a:t>‹#›</a:t>
            </a:fld>
            <a:endParaRPr lang="en-US"/>
          </a:p>
        </p:txBody>
      </p:sp>
    </p:spTree>
    <p:extLst>
      <p:ext uri="{BB962C8B-B14F-4D97-AF65-F5344CB8AC3E}">
        <p14:creationId xmlns:p14="http://schemas.microsoft.com/office/powerpoint/2010/main" val="42324262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ln w="25400">
            <a:solidFill>
              <a:schemeClr val="tx1"/>
            </a:solidFill>
          </a:ln>
        </p:spPr>
        <p:txBody>
          <a:bodyPr tIns="228600">
            <a:normAutofit/>
          </a:bodyPr>
          <a:lstStyle>
            <a:lvl1pPr marL="0" indent="0">
              <a:buNone/>
              <a:defRPr sz="2667" b="0" i="0">
                <a:latin typeface="Menlo" panose="020B0609030804020204" pitchFamily="49" charset="0"/>
                <a:ea typeface="Menlo" panose="020B0609030804020204" pitchFamily="49" charset="0"/>
                <a:cs typeface="Menlo" panose="020B0609030804020204" pitchFamily="49" charset="0"/>
              </a:defRPr>
            </a:lvl1pPr>
          </a:lstStyle>
          <a:p>
            <a:pPr lvl="0"/>
            <a:r>
              <a:rPr lang="en-US"/>
              <a:t>Click to edit Master text styles</a:t>
            </a:r>
          </a:p>
        </p:txBody>
      </p:sp>
      <p:sp>
        <p:nvSpPr>
          <p:cNvPr id="4" name="Date Placeholder 3"/>
          <p:cNvSpPr>
            <a:spLocks noGrp="1"/>
          </p:cNvSpPr>
          <p:nvPr>
            <p:ph type="dt" sz="half" idx="10"/>
          </p:nvPr>
        </p:nvSpPr>
        <p:spPr>
          <a:xfrm>
            <a:off x="4406051" y="6308727"/>
            <a:ext cx="1169155" cy="485424"/>
          </a:xfrm>
          <a:prstGeom prst="rect">
            <a:avLst/>
          </a:prstGeom>
        </p:spPr>
        <p:txBody>
          <a:bodyPr/>
          <a:lstStyle/>
          <a:p>
            <a:fld id="{D8739445-9E2F-9043-A28C-3FBDF648EB25}" type="datetimeFigureOut">
              <a:rPr lang="en-US" smtClean="0"/>
              <a:t>8/18/24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8E750-09AF-F04A-AC61-93A8E70A6AD8}" type="slidenum">
              <a:rPr lang="en-US" smtClean="0"/>
              <a:t>‹#›</a:t>
            </a:fld>
            <a:endParaRPr lang="en-US"/>
          </a:p>
        </p:txBody>
      </p:sp>
    </p:spTree>
    <p:extLst>
      <p:ext uri="{BB962C8B-B14F-4D97-AF65-F5344CB8AC3E}">
        <p14:creationId xmlns:p14="http://schemas.microsoft.com/office/powerpoint/2010/main" val="66491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2487"/>
            <a:ext cx="5321600" cy="4525963"/>
          </a:xfrm>
          <a:ln w="25400" cap="flat">
            <a:solidFill>
              <a:schemeClr val="tx1"/>
            </a:solidFill>
            <a:round/>
          </a:ln>
        </p:spPr>
        <p:txBody>
          <a:bodyPr tIns="228600">
            <a:normAutofit/>
          </a:bodyPr>
          <a:lstStyle>
            <a:lvl1pPr marL="0" indent="0">
              <a:buNone/>
              <a:defRPr sz="2667" b="0" i="0">
                <a:latin typeface="Menlo" panose="020B0609030804020204" pitchFamily="49" charset="0"/>
                <a:ea typeface="Menlo" panose="020B0609030804020204" pitchFamily="49" charset="0"/>
                <a:cs typeface="Menlo" panose="020B0609030804020204" pitchFamily="49" charset="0"/>
              </a:defRPr>
            </a:lvl1pPr>
          </a:lstStyle>
          <a:p>
            <a:pPr lvl="0"/>
            <a:r>
              <a:rPr lang="en-US"/>
              <a:t>Click to edit Master text styles</a:t>
            </a:r>
          </a:p>
        </p:txBody>
      </p:sp>
      <p:sp>
        <p:nvSpPr>
          <p:cNvPr id="4" name="Date Placeholder 3"/>
          <p:cNvSpPr>
            <a:spLocks noGrp="1"/>
          </p:cNvSpPr>
          <p:nvPr>
            <p:ph type="dt" sz="half" idx="10"/>
          </p:nvPr>
        </p:nvSpPr>
        <p:spPr>
          <a:xfrm>
            <a:off x="4406051" y="6308727"/>
            <a:ext cx="1169155" cy="485424"/>
          </a:xfrm>
          <a:prstGeom prst="rect">
            <a:avLst/>
          </a:prstGeom>
        </p:spPr>
        <p:txBody>
          <a:bodyPr/>
          <a:lstStyle/>
          <a:p>
            <a:fld id="{D8739445-9E2F-9043-A28C-3FBDF648EB25}" type="datetimeFigureOut">
              <a:rPr lang="en-US" smtClean="0"/>
              <a:t>8/18/24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8E750-09AF-F04A-AC61-93A8E70A6AD8}" type="slidenum">
              <a:rPr lang="en-US" smtClean="0"/>
              <a:t>‹#›</a:t>
            </a:fld>
            <a:endParaRPr lang="en-US"/>
          </a:p>
        </p:txBody>
      </p:sp>
      <p:sp>
        <p:nvSpPr>
          <p:cNvPr id="7" name="Content Placeholder 2">
            <a:extLst>
              <a:ext uri="{FF2B5EF4-FFF2-40B4-BE49-F238E27FC236}">
                <a16:creationId xmlns:a16="http://schemas.microsoft.com/office/drawing/2014/main" id="{EF3C3831-60B9-204A-AB0D-53E619F83C5B}"/>
              </a:ext>
            </a:extLst>
          </p:cNvPr>
          <p:cNvSpPr>
            <a:spLocks noGrp="1"/>
          </p:cNvSpPr>
          <p:nvPr>
            <p:ph idx="13"/>
          </p:nvPr>
        </p:nvSpPr>
        <p:spPr>
          <a:xfrm>
            <a:off x="6260800" y="1592837"/>
            <a:ext cx="5321600" cy="4525963"/>
          </a:xfrm>
          <a:ln w="25400">
            <a:solidFill>
              <a:schemeClr val="tx1"/>
            </a:solidFill>
          </a:ln>
        </p:spPr>
        <p:txBody>
          <a:bodyPr tIns="228600">
            <a:normAutofit/>
          </a:bodyPr>
          <a:lstStyle>
            <a:lvl1pPr marL="0" indent="0">
              <a:buNone/>
              <a:defRPr sz="2667" b="0" i="0">
                <a:latin typeface="Menlo" panose="020B0609030804020204" pitchFamily="49" charset="0"/>
                <a:ea typeface="Menlo" panose="020B0609030804020204" pitchFamily="49" charset="0"/>
                <a:cs typeface="Menlo" panose="020B0609030804020204" pitchFamily="49" charset="0"/>
              </a:defRPr>
            </a:lvl1pPr>
          </a:lstStyle>
          <a:p>
            <a:pPr lvl="0"/>
            <a:r>
              <a:rPr lang="en-US"/>
              <a:t>Click to edit Master text styles</a:t>
            </a:r>
          </a:p>
        </p:txBody>
      </p:sp>
    </p:spTree>
    <p:extLst>
      <p:ext uri="{BB962C8B-B14F-4D97-AF65-F5344CB8AC3E}">
        <p14:creationId xmlns:p14="http://schemas.microsoft.com/office/powerpoint/2010/main" val="151632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406051" y="6308727"/>
            <a:ext cx="1169155" cy="485424"/>
          </a:xfrm>
          <a:prstGeom prst="rect">
            <a:avLst/>
          </a:prstGeom>
        </p:spPr>
        <p:txBody>
          <a:bodyPr/>
          <a:lstStyle/>
          <a:p>
            <a:fld id="{D8739445-9E2F-9043-A28C-3FBDF648EB25}" type="datetimeFigureOut">
              <a:rPr lang="en-US" smtClean="0"/>
              <a:t>8/18/24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A8E750-09AF-F04A-AC61-93A8E70A6AD8}" type="slidenum">
              <a:rPr lang="en-US" smtClean="0"/>
              <a:t>‹#›</a:t>
            </a:fld>
            <a:endParaRPr lang="en-US"/>
          </a:p>
        </p:txBody>
      </p:sp>
    </p:spTree>
    <p:extLst>
      <p:ext uri="{BB962C8B-B14F-4D97-AF65-F5344CB8AC3E}">
        <p14:creationId xmlns:p14="http://schemas.microsoft.com/office/powerpoint/2010/main" val="23292717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406051" y="6308727"/>
            <a:ext cx="1169155" cy="485424"/>
          </a:xfrm>
          <a:prstGeom prst="rect">
            <a:avLst/>
          </a:prstGeom>
        </p:spPr>
        <p:txBody>
          <a:bodyPr/>
          <a:lstStyle/>
          <a:p>
            <a:fld id="{D8739445-9E2F-9043-A28C-3FBDF648EB25}" type="datetimeFigureOut">
              <a:rPr lang="en-US" smtClean="0"/>
              <a:t>8/18/24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A8E750-09AF-F04A-AC61-93A8E70A6AD8}" type="slidenum">
              <a:rPr lang="en-US" smtClean="0"/>
              <a:t>‹#›</a:t>
            </a:fld>
            <a:endParaRPr lang="en-US"/>
          </a:p>
        </p:txBody>
      </p:sp>
    </p:spTree>
    <p:extLst>
      <p:ext uri="{BB962C8B-B14F-4D97-AF65-F5344CB8AC3E}">
        <p14:creationId xmlns:p14="http://schemas.microsoft.com/office/powerpoint/2010/main" val="5331899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406051" y="6308727"/>
            <a:ext cx="1169155" cy="485424"/>
          </a:xfrm>
          <a:prstGeom prst="rect">
            <a:avLst/>
          </a:prstGeom>
        </p:spPr>
        <p:txBody>
          <a:bodyPr/>
          <a:lstStyle/>
          <a:p>
            <a:fld id="{D8739445-9E2F-9043-A28C-3FBDF648EB25}" type="datetimeFigureOut">
              <a:rPr lang="en-US" smtClean="0"/>
              <a:t>8/18/24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A8E750-09AF-F04A-AC61-93A8E70A6AD8}" type="slidenum">
              <a:rPr lang="en-US" smtClean="0"/>
              <a:t>‹#›</a:t>
            </a:fld>
            <a:endParaRPr lang="en-US"/>
          </a:p>
        </p:txBody>
      </p:sp>
    </p:spTree>
    <p:extLst>
      <p:ext uri="{BB962C8B-B14F-4D97-AF65-F5344CB8AC3E}">
        <p14:creationId xmlns:p14="http://schemas.microsoft.com/office/powerpoint/2010/main" val="13940861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DF78-715C-D2E8-1AFC-2E02E959AB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5CF7A1-C53A-02A9-9F5A-1D9167B6E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39A829-D2A7-D231-52FA-C8E829B3EA04}"/>
              </a:ext>
            </a:extLst>
          </p:cNvPr>
          <p:cNvSpPr>
            <a:spLocks noGrp="1"/>
          </p:cNvSpPr>
          <p:nvPr>
            <p:ph type="dt" sz="half" idx="10"/>
          </p:nvPr>
        </p:nvSpPr>
        <p:spPr/>
        <p:txBody>
          <a:bodyPr/>
          <a:lstStyle/>
          <a:p>
            <a:fld id="{D8739445-9E2F-9043-A28C-3FBDF648EB25}" type="datetimeFigureOut">
              <a:rPr lang="en-US" smtClean="0"/>
              <a:t>8/18/24</a:t>
            </a:fld>
            <a:endParaRPr lang="en-US"/>
          </a:p>
        </p:txBody>
      </p:sp>
      <p:sp>
        <p:nvSpPr>
          <p:cNvPr id="5" name="Footer Placeholder 4">
            <a:extLst>
              <a:ext uri="{FF2B5EF4-FFF2-40B4-BE49-F238E27FC236}">
                <a16:creationId xmlns:a16="http://schemas.microsoft.com/office/drawing/2014/main" id="{C1F3F63D-ACB7-A22A-22B2-7DB520DEB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64745-0EA0-988D-9593-C6BAAFDD15AF}"/>
              </a:ext>
            </a:extLst>
          </p:cNvPr>
          <p:cNvSpPr>
            <a:spLocks noGrp="1"/>
          </p:cNvSpPr>
          <p:nvPr>
            <p:ph type="sldNum" sz="quarter" idx="12"/>
          </p:nvPr>
        </p:nvSpPr>
        <p:spPr/>
        <p:txBody>
          <a:bodyPr/>
          <a:lstStyle/>
          <a:p>
            <a:fld id="{5CA8E750-09AF-F04A-AC61-93A8E70A6AD8}" type="slidenum">
              <a:rPr lang="en-US" smtClean="0"/>
              <a:t>‹#›</a:t>
            </a:fld>
            <a:endParaRPr lang="en-US"/>
          </a:p>
        </p:txBody>
      </p:sp>
    </p:spTree>
    <p:extLst>
      <p:ext uri="{BB962C8B-B14F-4D97-AF65-F5344CB8AC3E}">
        <p14:creationId xmlns:p14="http://schemas.microsoft.com/office/powerpoint/2010/main" val="338921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a:solidFill>
            <a:schemeClr val="bg1">
              <a:alpha val="95000"/>
            </a:schemeClr>
          </a:solidFill>
          <a:effectLst>
            <a:softEdge rad="0"/>
          </a:effectLst>
          <a:scene3d>
            <a:camera prst="orthographicFront"/>
            <a:lightRig rig="threePt" dir="t"/>
          </a:scene3d>
          <a:sp3d>
            <a:bevelT/>
          </a:sp3d>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a:solidFill>
            <a:schemeClr val="bg1">
              <a:alpha val="95000"/>
            </a:schemeClr>
          </a:solidFill>
          <a:effectLst>
            <a:softEdge rad="63500"/>
          </a:effectLst>
          <a:scene3d>
            <a:camera prst="orthographicFront"/>
            <a:lightRig rig="threePt" dir="t"/>
          </a:scene3d>
          <a:sp3d>
            <a:bevelT/>
          </a:sp3d>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96887" y="6309418"/>
            <a:ext cx="8998226" cy="487680"/>
          </a:xfrm>
          <a:prstGeom prst="rect">
            <a:avLst/>
          </a:prstGeom>
          <a:solidFill>
            <a:schemeClr val="bg1"/>
          </a:solidFill>
          <a:effectLst>
            <a:softEdge rad="63500"/>
          </a:effectLst>
        </p:spPr>
        <p:txBody>
          <a:bodyPr vert="horz" lIns="91440" tIns="45720" rIns="91440" bIns="45720" rtlCol="0" anchor="ctr"/>
          <a:lstStyle>
            <a:lvl1pPr algn="ctr">
              <a:defRPr sz="1600">
                <a:solidFill>
                  <a:schemeClr val="tx1"/>
                </a:solidFill>
              </a:defRPr>
            </a:lvl1pPr>
          </a:lstStyle>
          <a:p>
            <a:endParaRPr lang="en-US"/>
          </a:p>
        </p:txBody>
      </p:sp>
      <p:sp>
        <p:nvSpPr>
          <p:cNvPr id="6" name="Slide Number Placeholder 5"/>
          <p:cNvSpPr>
            <a:spLocks noGrp="1"/>
          </p:cNvSpPr>
          <p:nvPr>
            <p:ph type="sldNum" sz="quarter" idx="4"/>
          </p:nvPr>
        </p:nvSpPr>
        <p:spPr>
          <a:xfrm>
            <a:off x="10702624" y="6308727"/>
            <a:ext cx="879777" cy="487680"/>
          </a:xfrm>
          <a:prstGeom prst="rect">
            <a:avLst/>
          </a:prstGeom>
          <a:solidFill>
            <a:schemeClr val="bg1"/>
          </a:solidFill>
          <a:effectLst>
            <a:softEdge rad="63500"/>
          </a:effectLst>
        </p:spPr>
        <p:txBody>
          <a:bodyPr vert="horz" lIns="91440" tIns="45720" rIns="91440" bIns="45720" rtlCol="0" anchor="ctr"/>
          <a:lstStyle>
            <a:lvl1pPr algn="r">
              <a:defRPr sz="1600">
                <a:solidFill>
                  <a:schemeClr val="tx1">
                    <a:tint val="75000"/>
                  </a:schemeClr>
                </a:solidFill>
              </a:defRPr>
            </a:lvl1pPr>
          </a:lstStyle>
          <a:p>
            <a:fld id="{5CA8E750-09AF-F04A-AC61-93A8E70A6AD8}" type="slidenum">
              <a:rPr lang="en-US" smtClean="0"/>
              <a:t>‹#›</a:t>
            </a:fld>
            <a:endParaRPr lang="en-US"/>
          </a:p>
        </p:txBody>
      </p:sp>
    </p:spTree>
    <p:extLst>
      <p:ext uri="{BB962C8B-B14F-4D97-AF65-F5344CB8AC3E}">
        <p14:creationId xmlns:p14="http://schemas.microsoft.com/office/powerpoint/2010/main" val="525900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txStyles>
    <p:titleStyle>
      <a:lvl1pPr algn="ctr" defTabSz="609570" rtl="0" eaLnBrk="1" latinLnBrk="0" hangingPunct="1">
        <a:spcBef>
          <a:spcPct val="0"/>
        </a:spcBef>
        <a:buNone/>
        <a:defRPr sz="5867" kern="1200">
          <a:solidFill>
            <a:schemeClr val="tx1"/>
          </a:solidFill>
          <a:latin typeface="+mj-lt"/>
          <a:ea typeface="+mj-ea"/>
          <a:cs typeface="+mj-cs"/>
        </a:defRPr>
      </a:lvl1pPr>
    </p:titleStyle>
    <p:bodyStyle>
      <a:lvl1pPr marL="457177" indent="-457177" algn="l" defTabSz="609570" rtl="0" eaLnBrk="1" latinLnBrk="0" hangingPunct="1">
        <a:spcBef>
          <a:spcPct val="20000"/>
        </a:spcBef>
        <a:buFont typeface="Arial"/>
        <a:buChar char="•"/>
        <a:defRPr sz="4267" kern="1200">
          <a:solidFill>
            <a:schemeClr val="tx1"/>
          </a:solidFill>
          <a:latin typeface="+mn-lt"/>
          <a:ea typeface="+mn-ea"/>
          <a:cs typeface="+mn-cs"/>
        </a:defRPr>
      </a:lvl1pPr>
      <a:lvl2pPr marL="990551" indent="-380982" algn="l" defTabSz="609570" rtl="0" eaLnBrk="1" latinLnBrk="0" hangingPunct="1">
        <a:spcBef>
          <a:spcPct val="20000"/>
        </a:spcBef>
        <a:buFont typeface="Arial"/>
        <a:buChar char="–"/>
        <a:defRPr sz="3733" kern="1200">
          <a:solidFill>
            <a:schemeClr val="tx1"/>
          </a:solidFill>
          <a:latin typeface="+mn-lt"/>
          <a:ea typeface="+mn-ea"/>
          <a:cs typeface="+mn-cs"/>
        </a:defRPr>
      </a:lvl2pPr>
      <a:lvl3pPr marL="1523923" indent="-304784" algn="l" defTabSz="609570" rtl="0" eaLnBrk="1" latinLnBrk="0" hangingPunct="1">
        <a:spcBef>
          <a:spcPct val="20000"/>
        </a:spcBef>
        <a:buFont typeface="Arial"/>
        <a:buChar char="•"/>
        <a:defRPr sz="3200" kern="1200">
          <a:solidFill>
            <a:schemeClr val="tx1"/>
          </a:solidFill>
          <a:latin typeface="+mn-lt"/>
          <a:ea typeface="+mn-ea"/>
          <a:cs typeface="+mn-cs"/>
        </a:defRPr>
      </a:lvl3pPr>
      <a:lvl4pPr marL="2133493" indent="-304784" algn="l" defTabSz="609570" rtl="0" eaLnBrk="1" latinLnBrk="0" hangingPunct="1">
        <a:spcBef>
          <a:spcPct val="20000"/>
        </a:spcBef>
        <a:buFont typeface="Arial"/>
        <a:buChar char="–"/>
        <a:defRPr sz="2667" kern="1200">
          <a:solidFill>
            <a:schemeClr val="tx1"/>
          </a:solidFill>
          <a:latin typeface="+mn-lt"/>
          <a:ea typeface="+mn-ea"/>
          <a:cs typeface="+mn-cs"/>
        </a:defRPr>
      </a:lvl4pPr>
      <a:lvl5pPr marL="2743063" indent="-304784" algn="l" defTabSz="609570" rtl="0" eaLnBrk="1" latinLnBrk="0" hangingPunct="1">
        <a:spcBef>
          <a:spcPct val="20000"/>
        </a:spcBef>
        <a:buFont typeface="Arial"/>
        <a:buChar char="»"/>
        <a:defRPr sz="2667"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1"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39"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7"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sqlitebrowser.or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mongodb.com/try/download/community"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170175-F7FE-0F04-C8C3-7B042B105079}"/>
              </a:ext>
            </a:extLst>
          </p:cNvPr>
          <p:cNvSpPr>
            <a:spLocks noGrp="1"/>
          </p:cNvSpPr>
          <p:nvPr>
            <p:ph type="ctrTitle"/>
          </p:nvPr>
        </p:nvSpPr>
        <p:spPr>
          <a:xfrm>
            <a:off x="914400" y="1058938"/>
            <a:ext cx="10363200" cy="1470025"/>
          </a:xfrm>
        </p:spPr>
        <p:txBody>
          <a:bodyPr/>
          <a:lstStyle/>
          <a:p>
            <a:r>
              <a:rPr lang="en-US" dirty="0"/>
              <a:t>Models</a:t>
            </a:r>
          </a:p>
        </p:txBody>
      </p:sp>
      <p:sp>
        <p:nvSpPr>
          <p:cNvPr id="10" name="Text Placeholder 2">
            <a:extLst>
              <a:ext uri="{FF2B5EF4-FFF2-40B4-BE49-F238E27FC236}">
                <a16:creationId xmlns:a16="http://schemas.microsoft.com/office/drawing/2014/main" id="{9C665D49-2AEE-F6B9-E951-C0221983A637}"/>
              </a:ext>
            </a:extLst>
          </p:cNvPr>
          <p:cNvSpPr>
            <a:spLocks noGrp="1"/>
          </p:cNvSpPr>
          <p:nvPr>
            <p:ph type="body" sz="quarter" idx="10"/>
          </p:nvPr>
        </p:nvSpPr>
        <p:spPr>
          <a:xfrm>
            <a:off x="2281186" y="2983610"/>
            <a:ext cx="7609479" cy="1009561"/>
          </a:xfrm>
        </p:spPr>
        <p:txBody>
          <a:bodyPr/>
          <a:lstStyle/>
          <a:p>
            <a:endParaRPr lang="en-US"/>
          </a:p>
        </p:txBody>
      </p:sp>
    </p:spTree>
    <p:extLst>
      <p:ext uri="{BB962C8B-B14F-4D97-AF65-F5344CB8AC3E}">
        <p14:creationId xmlns:p14="http://schemas.microsoft.com/office/powerpoint/2010/main" val="21242937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97B85-3BAD-760B-6F30-8827214F814A}"/>
              </a:ext>
            </a:extLst>
          </p:cNvPr>
          <p:cNvSpPr>
            <a:spLocks noGrp="1"/>
          </p:cNvSpPr>
          <p:nvPr>
            <p:ph type="title"/>
          </p:nvPr>
        </p:nvSpPr>
        <p:spPr/>
        <p:txBody>
          <a:bodyPr/>
          <a:lstStyle/>
          <a:p>
            <a:r>
              <a:rPr lang="en-US" dirty="0"/>
              <a:t>Web Frameworks</a:t>
            </a:r>
          </a:p>
        </p:txBody>
      </p:sp>
      <p:sp>
        <p:nvSpPr>
          <p:cNvPr id="3" name="Content Placeholder 2">
            <a:extLst>
              <a:ext uri="{FF2B5EF4-FFF2-40B4-BE49-F238E27FC236}">
                <a16:creationId xmlns:a16="http://schemas.microsoft.com/office/drawing/2014/main" id="{001B62CA-A0F6-839E-0627-E23DCA7AD6E3}"/>
              </a:ext>
            </a:extLst>
          </p:cNvPr>
          <p:cNvSpPr>
            <a:spLocks noGrp="1"/>
          </p:cNvSpPr>
          <p:nvPr>
            <p:ph idx="1"/>
          </p:nvPr>
        </p:nvSpPr>
        <p:spPr/>
        <p:txBody>
          <a:bodyPr>
            <a:normAutofit fontScale="85000" lnSpcReduction="10000"/>
          </a:bodyPr>
          <a:lstStyle/>
          <a:p>
            <a:r>
              <a:rPr lang="en-US" dirty="0"/>
              <a:t>A TCP server accepts connections from clients.</a:t>
            </a:r>
          </a:p>
          <a:p>
            <a:r>
              <a:rPr lang="en-US" dirty="0"/>
              <a:t>Code to read the headers and bodies of requests and create the headers and bodies of the responses.</a:t>
            </a:r>
          </a:p>
          <a:p>
            <a:r>
              <a:rPr lang="en-US" dirty="0"/>
              <a:t>A scheme to call the developer’s code for the custom aspects of the application.</a:t>
            </a:r>
          </a:p>
          <a:p>
            <a:r>
              <a:rPr lang="en-US" dirty="0"/>
              <a:t>Error handling logic to deal appropriately with bad requests or responses.</a:t>
            </a:r>
          </a:p>
          <a:p>
            <a:r>
              <a:rPr lang="en-US" dirty="0"/>
              <a:t>Some form of templating to create dynamic HTML.</a:t>
            </a:r>
          </a:p>
          <a:p>
            <a:endParaRPr lang="en-US" dirty="0"/>
          </a:p>
        </p:txBody>
      </p:sp>
    </p:spTree>
    <p:extLst>
      <p:ext uri="{BB962C8B-B14F-4D97-AF65-F5344CB8AC3E}">
        <p14:creationId xmlns:p14="http://schemas.microsoft.com/office/powerpoint/2010/main" val="1101797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76B3-8979-2187-BF36-9DEB11B1A114}"/>
              </a:ext>
            </a:extLst>
          </p:cNvPr>
          <p:cNvSpPr>
            <a:spLocks noGrp="1"/>
          </p:cNvSpPr>
          <p:nvPr>
            <p:ph type="title"/>
          </p:nvPr>
        </p:nvSpPr>
        <p:spPr/>
        <p:txBody>
          <a:bodyPr/>
          <a:lstStyle/>
          <a:p>
            <a:r>
              <a:rPr lang="en-US" dirty="0"/>
              <a:t>Web Frameworks</a:t>
            </a:r>
          </a:p>
        </p:txBody>
      </p:sp>
      <p:sp>
        <p:nvSpPr>
          <p:cNvPr id="3" name="Content Placeholder 2">
            <a:extLst>
              <a:ext uri="{FF2B5EF4-FFF2-40B4-BE49-F238E27FC236}">
                <a16:creationId xmlns:a16="http://schemas.microsoft.com/office/drawing/2014/main" id="{F35F6FDC-0061-7608-F99B-A04A611564BC}"/>
              </a:ext>
            </a:extLst>
          </p:cNvPr>
          <p:cNvSpPr>
            <a:spLocks noGrp="1"/>
          </p:cNvSpPr>
          <p:nvPr>
            <p:ph idx="1"/>
          </p:nvPr>
        </p:nvSpPr>
        <p:spPr/>
        <p:txBody>
          <a:bodyPr>
            <a:normAutofit fontScale="92500" lnSpcReduction="20000"/>
          </a:bodyPr>
          <a:lstStyle/>
          <a:p>
            <a:r>
              <a:rPr lang="en-US" dirty="0"/>
              <a:t>Finding and sending the CSS and JavaScript files associated with an application.</a:t>
            </a:r>
          </a:p>
          <a:p>
            <a:r>
              <a:rPr lang="en-US" dirty="0"/>
              <a:t>Creating and managing a connection to the persistent storage, typically a database management system.</a:t>
            </a:r>
          </a:p>
          <a:p>
            <a:r>
              <a:rPr lang="en-US" dirty="0"/>
              <a:t>Managing the computer resources associated with the application including the caching of resources.</a:t>
            </a:r>
          </a:p>
          <a:p>
            <a:r>
              <a:rPr lang="en-US" dirty="0"/>
              <a:t>Handling client/server state.</a:t>
            </a:r>
          </a:p>
        </p:txBody>
      </p:sp>
    </p:spTree>
    <p:extLst>
      <p:ext uri="{BB962C8B-B14F-4D97-AF65-F5344CB8AC3E}">
        <p14:creationId xmlns:p14="http://schemas.microsoft.com/office/powerpoint/2010/main" val="33759476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D88F-7229-412E-E68D-2913A6F868C3}"/>
              </a:ext>
            </a:extLst>
          </p:cNvPr>
          <p:cNvSpPr>
            <a:spLocks noGrp="1"/>
          </p:cNvSpPr>
          <p:nvPr>
            <p:ph type="title"/>
          </p:nvPr>
        </p:nvSpPr>
        <p:spPr/>
        <p:txBody>
          <a:bodyPr/>
          <a:lstStyle/>
          <a:p>
            <a:r>
              <a:rPr lang="en-US" dirty="0"/>
              <a:t>Databases</a:t>
            </a:r>
          </a:p>
        </p:txBody>
      </p:sp>
      <p:sp>
        <p:nvSpPr>
          <p:cNvPr id="3" name="Content Placeholder 2">
            <a:extLst>
              <a:ext uri="{FF2B5EF4-FFF2-40B4-BE49-F238E27FC236}">
                <a16:creationId xmlns:a16="http://schemas.microsoft.com/office/drawing/2014/main" id="{34F9CA82-A68E-6522-4AC6-806DEF27C615}"/>
              </a:ext>
            </a:extLst>
          </p:cNvPr>
          <p:cNvSpPr>
            <a:spLocks noGrp="1"/>
          </p:cNvSpPr>
          <p:nvPr>
            <p:ph idx="1"/>
          </p:nvPr>
        </p:nvSpPr>
        <p:spPr/>
        <p:txBody>
          <a:bodyPr/>
          <a:lstStyle/>
          <a:p>
            <a:r>
              <a:rPr lang="en-US" dirty="0"/>
              <a:t>Where data are stored between computations</a:t>
            </a:r>
          </a:p>
          <a:p>
            <a:r>
              <a:rPr lang="en-US" dirty="0"/>
              <a:t>Many different types</a:t>
            </a:r>
          </a:p>
          <a:p>
            <a:pPr lvl="1"/>
            <a:r>
              <a:rPr lang="en-US" dirty="0"/>
              <a:t>As simple as a text file</a:t>
            </a:r>
          </a:p>
          <a:p>
            <a:pPr lvl="1"/>
            <a:r>
              <a:rPr lang="en-US" dirty="0"/>
              <a:t>We’ll be looking at two: relational and non-relational</a:t>
            </a:r>
          </a:p>
        </p:txBody>
      </p:sp>
    </p:spTree>
    <p:extLst>
      <p:ext uri="{BB962C8B-B14F-4D97-AF65-F5344CB8AC3E}">
        <p14:creationId xmlns:p14="http://schemas.microsoft.com/office/powerpoint/2010/main" val="18770111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AEF29-44EA-0A31-E870-9A933CEE2DC9}"/>
              </a:ext>
            </a:extLst>
          </p:cNvPr>
          <p:cNvSpPr>
            <a:spLocks noGrp="1"/>
          </p:cNvSpPr>
          <p:nvPr>
            <p:ph type="title"/>
          </p:nvPr>
        </p:nvSpPr>
        <p:spPr/>
        <p:txBody>
          <a:bodyPr/>
          <a:lstStyle/>
          <a:p>
            <a:r>
              <a:rPr lang="en-US" dirty="0"/>
              <a:t>Relational</a:t>
            </a:r>
          </a:p>
        </p:txBody>
      </p:sp>
      <p:sp>
        <p:nvSpPr>
          <p:cNvPr id="3" name="Content Placeholder 2">
            <a:extLst>
              <a:ext uri="{FF2B5EF4-FFF2-40B4-BE49-F238E27FC236}">
                <a16:creationId xmlns:a16="http://schemas.microsoft.com/office/drawing/2014/main" id="{C08B6EBD-381D-C274-342D-7234BFB78F7A}"/>
              </a:ext>
            </a:extLst>
          </p:cNvPr>
          <p:cNvSpPr>
            <a:spLocks noGrp="1"/>
          </p:cNvSpPr>
          <p:nvPr>
            <p:ph idx="1"/>
          </p:nvPr>
        </p:nvSpPr>
        <p:spPr/>
        <p:txBody>
          <a:bodyPr>
            <a:normAutofit/>
          </a:bodyPr>
          <a:lstStyle/>
          <a:p>
            <a:r>
              <a:rPr lang="en-US" dirty="0"/>
              <a:t>Organized into tables (relations)</a:t>
            </a:r>
          </a:p>
          <a:p>
            <a:pPr lvl="1"/>
            <a:r>
              <a:rPr lang="en-US" dirty="0"/>
              <a:t>Data that have the same attributes</a:t>
            </a:r>
          </a:p>
          <a:p>
            <a:pPr lvl="2"/>
            <a:r>
              <a:rPr lang="en-US" dirty="0"/>
              <a:t>I.e.: are related to each other</a:t>
            </a:r>
          </a:p>
          <a:p>
            <a:r>
              <a:rPr lang="en-US" dirty="0"/>
              <a:t>Have a schema that defines the tables</a:t>
            </a:r>
          </a:p>
          <a:p>
            <a:endParaRPr lang="en-US" dirty="0"/>
          </a:p>
        </p:txBody>
      </p:sp>
    </p:spTree>
    <p:extLst>
      <p:ext uri="{BB962C8B-B14F-4D97-AF65-F5344CB8AC3E}">
        <p14:creationId xmlns:p14="http://schemas.microsoft.com/office/powerpoint/2010/main" val="6098197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9A4A-72A0-3CCE-B3EC-E3D92A14ADAC}"/>
              </a:ext>
            </a:extLst>
          </p:cNvPr>
          <p:cNvSpPr>
            <a:spLocks noGrp="1"/>
          </p:cNvSpPr>
          <p:nvPr>
            <p:ph type="title"/>
          </p:nvPr>
        </p:nvSpPr>
        <p:spPr/>
        <p:txBody>
          <a:bodyPr/>
          <a:lstStyle/>
          <a:p>
            <a:r>
              <a:rPr lang="en-US" dirty="0"/>
              <a:t>Relational</a:t>
            </a:r>
          </a:p>
        </p:txBody>
      </p:sp>
      <p:sp>
        <p:nvSpPr>
          <p:cNvPr id="3" name="Content Placeholder 2">
            <a:extLst>
              <a:ext uri="{FF2B5EF4-FFF2-40B4-BE49-F238E27FC236}">
                <a16:creationId xmlns:a16="http://schemas.microsoft.com/office/drawing/2014/main" id="{B8EA7C7E-33BF-5FCE-D54F-8C0EFA722E6A}"/>
              </a:ext>
            </a:extLst>
          </p:cNvPr>
          <p:cNvSpPr>
            <a:spLocks noGrp="1"/>
          </p:cNvSpPr>
          <p:nvPr>
            <p:ph idx="1"/>
          </p:nvPr>
        </p:nvSpPr>
        <p:spPr/>
        <p:txBody>
          <a:bodyPr/>
          <a:lstStyle/>
          <a:p>
            <a:r>
              <a:rPr lang="en-US" dirty="0"/>
              <a:t>Rows</a:t>
            </a:r>
          </a:p>
          <a:p>
            <a:pPr lvl="1"/>
            <a:r>
              <a:rPr lang="en-US" dirty="0"/>
              <a:t>AKA tuples or records</a:t>
            </a:r>
          </a:p>
          <a:p>
            <a:r>
              <a:rPr lang="en-US" dirty="0"/>
              <a:t>Columns</a:t>
            </a:r>
          </a:p>
          <a:p>
            <a:pPr lvl="1"/>
            <a:r>
              <a:rPr lang="en-US" dirty="0"/>
              <a:t>AKA attributes</a:t>
            </a:r>
          </a:p>
          <a:p>
            <a:pPr lvl="1"/>
            <a:r>
              <a:rPr lang="en-US" dirty="0"/>
              <a:t>The data types</a:t>
            </a:r>
          </a:p>
        </p:txBody>
      </p:sp>
    </p:spTree>
    <p:extLst>
      <p:ext uri="{BB962C8B-B14F-4D97-AF65-F5344CB8AC3E}">
        <p14:creationId xmlns:p14="http://schemas.microsoft.com/office/powerpoint/2010/main" val="16159410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429A-5A79-D8D0-DC4A-91107AB0CA2C}"/>
              </a:ext>
            </a:extLst>
          </p:cNvPr>
          <p:cNvSpPr>
            <a:spLocks noGrp="1"/>
          </p:cNvSpPr>
          <p:nvPr>
            <p:ph type="title"/>
          </p:nvPr>
        </p:nvSpPr>
        <p:spPr/>
        <p:txBody>
          <a:bodyPr/>
          <a:lstStyle/>
          <a:p>
            <a:r>
              <a:rPr lang="en-US" dirty="0"/>
              <a:t>General Operations</a:t>
            </a:r>
          </a:p>
        </p:txBody>
      </p:sp>
      <p:sp>
        <p:nvSpPr>
          <p:cNvPr id="3" name="Content Placeholder 2">
            <a:extLst>
              <a:ext uri="{FF2B5EF4-FFF2-40B4-BE49-F238E27FC236}">
                <a16:creationId xmlns:a16="http://schemas.microsoft.com/office/drawing/2014/main" id="{304FBECF-653A-44AC-132B-E8D11FE9A25E}"/>
              </a:ext>
            </a:extLst>
          </p:cNvPr>
          <p:cNvSpPr>
            <a:spLocks noGrp="1"/>
          </p:cNvSpPr>
          <p:nvPr>
            <p:ph idx="1"/>
          </p:nvPr>
        </p:nvSpPr>
        <p:spPr/>
        <p:txBody>
          <a:bodyPr>
            <a:normAutofit fontScale="92500" lnSpcReduction="10000"/>
          </a:bodyPr>
          <a:lstStyle/>
          <a:p>
            <a:r>
              <a:rPr lang="en-US" dirty="0"/>
              <a:t>Select</a:t>
            </a:r>
          </a:p>
          <a:p>
            <a:pPr lvl="1"/>
            <a:r>
              <a:rPr lang="en-US" dirty="0"/>
              <a:t>Choose rows</a:t>
            </a:r>
          </a:p>
          <a:p>
            <a:r>
              <a:rPr lang="en-US" dirty="0"/>
              <a:t>Project</a:t>
            </a:r>
          </a:p>
          <a:p>
            <a:pPr lvl="1"/>
            <a:r>
              <a:rPr lang="en-US" dirty="0"/>
              <a:t>Choose columns</a:t>
            </a:r>
          </a:p>
          <a:p>
            <a:r>
              <a:rPr lang="en-US" dirty="0"/>
              <a:t>Join</a:t>
            </a:r>
          </a:p>
          <a:p>
            <a:pPr lvl="1"/>
            <a:r>
              <a:rPr lang="en-US" dirty="0"/>
              <a:t>Combine tables</a:t>
            </a:r>
          </a:p>
          <a:p>
            <a:pPr lvl="1"/>
            <a:r>
              <a:rPr lang="en-US" dirty="0"/>
              <a:t>Inner, outer, etc.</a:t>
            </a:r>
          </a:p>
        </p:txBody>
      </p:sp>
    </p:spTree>
    <p:extLst>
      <p:ext uri="{BB962C8B-B14F-4D97-AF65-F5344CB8AC3E}">
        <p14:creationId xmlns:p14="http://schemas.microsoft.com/office/powerpoint/2010/main" val="29873029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0CAA-E226-EF42-D7ED-78E34E60C876}"/>
              </a:ext>
            </a:extLst>
          </p:cNvPr>
          <p:cNvSpPr>
            <a:spLocks noGrp="1"/>
          </p:cNvSpPr>
          <p:nvPr>
            <p:ph type="title"/>
          </p:nvPr>
        </p:nvSpPr>
        <p:spPr/>
        <p:txBody>
          <a:bodyPr/>
          <a:lstStyle/>
          <a:p>
            <a:r>
              <a:rPr lang="en-US" dirty="0"/>
              <a:t>General Operations</a:t>
            </a:r>
          </a:p>
        </p:txBody>
      </p:sp>
      <p:sp>
        <p:nvSpPr>
          <p:cNvPr id="3" name="Content Placeholder 2">
            <a:extLst>
              <a:ext uri="{FF2B5EF4-FFF2-40B4-BE49-F238E27FC236}">
                <a16:creationId xmlns:a16="http://schemas.microsoft.com/office/drawing/2014/main" id="{BC3D73D8-08F9-CA41-8A80-21060B8A984E}"/>
              </a:ext>
            </a:extLst>
          </p:cNvPr>
          <p:cNvSpPr>
            <a:spLocks noGrp="1"/>
          </p:cNvSpPr>
          <p:nvPr>
            <p:ph idx="1"/>
          </p:nvPr>
        </p:nvSpPr>
        <p:spPr/>
        <p:txBody>
          <a:bodyPr/>
          <a:lstStyle/>
          <a:p>
            <a:r>
              <a:rPr lang="en-US" dirty="0"/>
              <a:t>Union</a:t>
            </a:r>
          </a:p>
          <a:p>
            <a:r>
              <a:rPr lang="en-US" dirty="0"/>
              <a:t>Intersection</a:t>
            </a:r>
          </a:p>
          <a:p>
            <a:r>
              <a:rPr lang="en-US" dirty="0"/>
              <a:t>Difference</a:t>
            </a:r>
          </a:p>
          <a:p>
            <a:r>
              <a:rPr lang="en-US" dirty="0"/>
              <a:t>Product</a:t>
            </a:r>
          </a:p>
        </p:txBody>
      </p:sp>
    </p:spTree>
    <p:extLst>
      <p:ext uri="{BB962C8B-B14F-4D97-AF65-F5344CB8AC3E}">
        <p14:creationId xmlns:p14="http://schemas.microsoft.com/office/powerpoint/2010/main" val="9089078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4FBE-C829-ED14-2974-528403997EC0}"/>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2860B61A-2A8F-D7FD-DF3A-63B9FE0B9CBA}"/>
              </a:ext>
            </a:extLst>
          </p:cNvPr>
          <p:cNvSpPr>
            <a:spLocks noGrp="1"/>
          </p:cNvSpPr>
          <p:nvPr>
            <p:ph idx="1"/>
          </p:nvPr>
        </p:nvSpPr>
        <p:spPr/>
        <p:txBody>
          <a:bodyPr/>
          <a:lstStyle/>
          <a:p>
            <a:r>
              <a:rPr lang="en-US" dirty="0"/>
              <a:t>“DRY for DBs”</a:t>
            </a:r>
          </a:p>
          <a:p>
            <a:r>
              <a:rPr lang="en-US" dirty="0"/>
              <a:t>First-normal form states no column can be a table</a:t>
            </a:r>
          </a:p>
          <a:p>
            <a:pPr lvl="1"/>
            <a:r>
              <a:rPr lang="en-US" dirty="0"/>
              <a:t>Up to seventh-normal</a:t>
            </a:r>
          </a:p>
          <a:p>
            <a:r>
              <a:rPr lang="en-US" dirty="0"/>
              <a:t>Most DBs are considered normalized at third-normal</a:t>
            </a:r>
          </a:p>
        </p:txBody>
      </p:sp>
    </p:spTree>
    <p:extLst>
      <p:ext uri="{BB962C8B-B14F-4D97-AF65-F5344CB8AC3E}">
        <p14:creationId xmlns:p14="http://schemas.microsoft.com/office/powerpoint/2010/main" val="2663274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88AC-97BC-5DDD-04FC-03222B0E6BBD}"/>
              </a:ext>
            </a:extLst>
          </p:cNvPr>
          <p:cNvSpPr>
            <a:spLocks noGrp="1"/>
          </p:cNvSpPr>
          <p:nvPr>
            <p:ph type="title"/>
          </p:nvPr>
        </p:nvSpPr>
        <p:spPr/>
        <p:txBody>
          <a:bodyPr/>
          <a:lstStyle/>
          <a:p>
            <a:r>
              <a:rPr lang="en-US" dirty="0"/>
              <a:t>Keys</a:t>
            </a:r>
          </a:p>
        </p:txBody>
      </p:sp>
      <p:sp>
        <p:nvSpPr>
          <p:cNvPr id="3" name="Content Placeholder 2">
            <a:extLst>
              <a:ext uri="{FF2B5EF4-FFF2-40B4-BE49-F238E27FC236}">
                <a16:creationId xmlns:a16="http://schemas.microsoft.com/office/drawing/2014/main" id="{1BF14D8C-FECA-BAD4-963F-CE3559AEBFF3}"/>
              </a:ext>
            </a:extLst>
          </p:cNvPr>
          <p:cNvSpPr>
            <a:spLocks noGrp="1"/>
          </p:cNvSpPr>
          <p:nvPr>
            <p:ph idx="1"/>
          </p:nvPr>
        </p:nvSpPr>
        <p:spPr/>
        <p:txBody>
          <a:bodyPr/>
          <a:lstStyle/>
          <a:p>
            <a:r>
              <a:rPr lang="en-US" dirty="0"/>
              <a:t>Every row has a unique primary key</a:t>
            </a:r>
          </a:p>
          <a:p>
            <a:pPr lvl="1"/>
            <a:r>
              <a:rPr lang="en-US" dirty="0"/>
              <a:t>Often an integer</a:t>
            </a:r>
          </a:p>
          <a:p>
            <a:r>
              <a:rPr lang="en-US" dirty="0"/>
              <a:t>A foreign key is created when one table has a column that contains a primary key from another</a:t>
            </a:r>
          </a:p>
          <a:p>
            <a:pPr lvl="1"/>
            <a:r>
              <a:rPr lang="en-US" dirty="0"/>
              <a:t>How one table references another</a:t>
            </a:r>
          </a:p>
          <a:p>
            <a:pPr lvl="1"/>
            <a:endParaRPr lang="en-US" dirty="0"/>
          </a:p>
        </p:txBody>
      </p:sp>
    </p:spTree>
    <p:extLst>
      <p:ext uri="{BB962C8B-B14F-4D97-AF65-F5344CB8AC3E}">
        <p14:creationId xmlns:p14="http://schemas.microsoft.com/office/powerpoint/2010/main" val="25442164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D908-7A3E-271B-D27F-492D39E4EBDA}"/>
              </a:ext>
            </a:extLst>
          </p:cNvPr>
          <p:cNvSpPr>
            <a:spLocks noGrp="1"/>
          </p:cNvSpPr>
          <p:nvPr>
            <p:ph type="title"/>
          </p:nvPr>
        </p:nvSpPr>
        <p:spPr/>
        <p:txBody>
          <a:bodyPr/>
          <a:lstStyle/>
          <a:p>
            <a:r>
              <a:rPr lang="en-US" dirty="0"/>
              <a:t>Schema</a:t>
            </a:r>
          </a:p>
        </p:txBody>
      </p:sp>
      <p:sp>
        <p:nvSpPr>
          <p:cNvPr id="3" name="Content Placeholder 2">
            <a:extLst>
              <a:ext uri="{FF2B5EF4-FFF2-40B4-BE49-F238E27FC236}">
                <a16:creationId xmlns:a16="http://schemas.microsoft.com/office/drawing/2014/main" id="{95F41088-BE4E-D5A4-EEEB-8DBA3664ADBD}"/>
              </a:ext>
            </a:extLst>
          </p:cNvPr>
          <p:cNvSpPr>
            <a:spLocks noGrp="1"/>
          </p:cNvSpPr>
          <p:nvPr>
            <p:ph idx="1"/>
          </p:nvPr>
        </p:nvSpPr>
        <p:spPr/>
        <p:txBody>
          <a:bodyPr/>
          <a:lstStyle/>
          <a:p>
            <a:r>
              <a:rPr lang="en-US" dirty="0"/>
              <a:t>Relational databases have schema to define the tables and types for the columns in those tables</a:t>
            </a:r>
          </a:p>
        </p:txBody>
      </p:sp>
    </p:spTree>
    <p:extLst>
      <p:ext uri="{BB962C8B-B14F-4D97-AF65-F5344CB8AC3E}">
        <p14:creationId xmlns:p14="http://schemas.microsoft.com/office/powerpoint/2010/main" val="33049636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8851-53E7-AB78-A228-E0A99D488DAB}"/>
              </a:ext>
            </a:extLst>
          </p:cNvPr>
          <p:cNvSpPr>
            <a:spLocks noGrp="1"/>
          </p:cNvSpPr>
          <p:nvPr>
            <p:ph type="title"/>
          </p:nvPr>
        </p:nvSpPr>
        <p:spPr/>
        <p:txBody>
          <a:bodyPr/>
          <a:lstStyle/>
          <a:p>
            <a:r>
              <a:rPr lang="en-US" dirty="0"/>
              <a:t>Data Transformers</a:t>
            </a:r>
          </a:p>
        </p:txBody>
      </p:sp>
      <p:sp>
        <p:nvSpPr>
          <p:cNvPr id="3" name="Content Placeholder 2">
            <a:extLst>
              <a:ext uri="{FF2B5EF4-FFF2-40B4-BE49-F238E27FC236}">
                <a16:creationId xmlns:a16="http://schemas.microsoft.com/office/drawing/2014/main" id="{BFCF6496-047F-FD12-07F5-07D5612A7862}"/>
              </a:ext>
            </a:extLst>
          </p:cNvPr>
          <p:cNvSpPr>
            <a:spLocks noGrp="1"/>
          </p:cNvSpPr>
          <p:nvPr>
            <p:ph idx="1"/>
          </p:nvPr>
        </p:nvSpPr>
        <p:spPr/>
        <p:txBody>
          <a:bodyPr/>
          <a:lstStyle/>
          <a:p>
            <a:r>
              <a:rPr lang="en-US" dirty="0"/>
              <a:t>Data run the world</a:t>
            </a:r>
          </a:p>
          <a:p>
            <a:r>
              <a:rPr lang="en-US" dirty="0"/>
              <a:t>Abstractly, computers read data, perform functions on them, and write the transformed data</a:t>
            </a:r>
          </a:p>
          <a:p>
            <a:r>
              <a:rPr lang="en-US" dirty="0"/>
              <a:t>The functions are of course algorithms</a:t>
            </a:r>
          </a:p>
        </p:txBody>
      </p:sp>
    </p:spTree>
    <p:extLst>
      <p:ext uri="{BB962C8B-B14F-4D97-AF65-F5344CB8AC3E}">
        <p14:creationId xmlns:p14="http://schemas.microsoft.com/office/powerpoint/2010/main" val="10047543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C987D-D2F3-C02F-F1F3-7272B7FE9C0C}"/>
              </a:ext>
            </a:extLst>
          </p:cNvPr>
          <p:cNvSpPr>
            <a:spLocks noGrp="1"/>
          </p:cNvSpPr>
          <p:nvPr>
            <p:ph type="title"/>
          </p:nvPr>
        </p:nvSpPr>
        <p:spPr/>
        <p:txBody>
          <a:bodyPr/>
          <a:lstStyle/>
          <a:p>
            <a:r>
              <a:rPr lang="en-US" dirty="0"/>
              <a:t>Simple Todo Table</a:t>
            </a:r>
          </a:p>
        </p:txBody>
      </p:sp>
      <p:sp>
        <p:nvSpPr>
          <p:cNvPr id="3" name="Content Placeholder 2">
            <a:extLst>
              <a:ext uri="{FF2B5EF4-FFF2-40B4-BE49-F238E27FC236}">
                <a16:creationId xmlns:a16="http://schemas.microsoft.com/office/drawing/2014/main" id="{958B4236-6A76-39A4-712A-EDF3DAD15424}"/>
              </a:ext>
            </a:extLst>
          </p:cNvPr>
          <p:cNvSpPr>
            <a:spLocks noGrp="1"/>
          </p:cNvSpPr>
          <p:nvPr>
            <p:ph idx="1"/>
          </p:nvPr>
        </p:nvSpPr>
        <p:spPr/>
        <p:txBody>
          <a:bodyPr/>
          <a:lstStyle/>
          <a:p>
            <a:r>
              <a:rPr lang="en-US" dirty="0"/>
              <a:t>CREATE TABLE IF NOT EXISTS "items" ("id" integer PRIMARY KEY AUTOINCREMENT NOT NULL, "what" varchar, "when" date, "</a:t>
            </a:r>
            <a:r>
              <a:rPr lang="en-US" dirty="0" err="1"/>
              <a:t>created_at</a:t>
            </a:r>
            <a:r>
              <a:rPr lang="en-US" dirty="0"/>
              <a:t>" datetime(6) NOT NULL, "</a:t>
            </a:r>
            <a:r>
              <a:rPr lang="en-US" dirty="0" err="1"/>
              <a:t>updated_at</a:t>
            </a:r>
            <a:r>
              <a:rPr lang="en-US" dirty="0"/>
              <a:t>" datetime(6) NOT NULL);</a:t>
            </a:r>
          </a:p>
        </p:txBody>
      </p:sp>
    </p:spTree>
    <p:extLst>
      <p:ext uri="{BB962C8B-B14F-4D97-AF65-F5344CB8AC3E}">
        <p14:creationId xmlns:p14="http://schemas.microsoft.com/office/powerpoint/2010/main" val="7151329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61F1-0305-0D8E-47C6-1F928825D98F}"/>
              </a:ext>
            </a:extLst>
          </p:cNvPr>
          <p:cNvSpPr>
            <a:spLocks noGrp="1"/>
          </p:cNvSpPr>
          <p:nvPr>
            <p:ph type="title"/>
          </p:nvPr>
        </p:nvSpPr>
        <p:spPr/>
        <p:txBody>
          <a:bodyPr/>
          <a:lstStyle/>
          <a:p>
            <a:r>
              <a:rPr lang="en-US" dirty="0"/>
              <a:t>SQLite</a:t>
            </a:r>
          </a:p>
        </p:txBody>
      </p:sp>
      <p:sp>
        <p:nvSpPr>
          <p:cNvPr id="3" name="Content Placeholder 2">
            <a:extLst>
              <a:ext uri="{FF2B5EF4-FFF2-40B4-BE49-F238E27FC236}">
                <a16:creationId xmlns:a16="http://schemas.microsoft.com/office/drawing/2014/main" id="{CB0D786A-D9A1-CF6E-4B5D-7C661FA76037}"/>
              </a:ext>
            </a:extLst>
          </p:cNvPr>
          <p:cNvSpPr>
            <a:spLocks noGrp="1"/>
          </p:cNvSpPr>
          <p:nvPr>
            <p:ph idx="1"/>
          </p:nvPr>
        </p:nvSpPr>
        <p:spPr/>
        <p:txBody>
          <a:bodyPr/>
          <a:lstStyle/>
          <a:p>
            <a:r>
              <a:rPr lang="en-US" dirty="0"/>
              <a:t>Very widely used version of a relational database</a:t>
            </a:r>
          </a:p>
          <a:p>
            <a:r>
              <a:rPr lang="en-US" dirty="0"/>
              <a:t>Stored as a binary file</a:t>
            </a:r>
          </a:p>
          <a:p>
            <a:r>
              <a:rPr lang="en-US" dirty="0"/>
              <a:t>Uses Structured Query Language as do many relational databases</a:t>
            </a:r>
          </a:p>
          <a:p>
            <a:r>
              <a:rPr lang="en-US" dirty="0"/>
              <a:t>Built into most operating systems</a:t>
            </a:r>
          </a:p>
        </p:txBody>
      </p:sp>
    </p:spTree>
    <p:extLst>
      <p:ext uri="{BB962C8B-B14F-4D97-AF65-F5344CB8AC3E}">
        <p14:creationId xmlns:p14="http://schemas.microsoft.com/office/powerpoint/2010/main" val="15567153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FCD3-7EDF-A2AC-E5A2-BF3434814C4A}"/>
              </a:ext>
            </a:extLst>
          </p:cNvPr>
          <p:cNvSpPr>
            <a:spLocks noGrp="1"/>
          </p:cNvSpPr>
          <p:nvPr>
            <p:ph type="title"/>
          </p:nvPr>
        </p:nvSpPr>
        <p:spPr/>
        <p:txBody>
          <a:bodyPr/>
          <a:lstStyle/>
          <a:p>
            <a:r>
              <a:rPr lang="en-US" dirty="0"/>
              <a:t>View SQLite Database</a:t>
            </a:r>
          </a:p>
        </p:txBody>
      </p:sp>
      <p:sp>
        <p:nvSpPr>
          <p:cNvPr id="3" name="Content Placeholder 2">
            <a:extLst>
              <a:ext uri="{FF2B5EF4-FFF2-40B4-BE49-F238E27FC236}">
                <a16:creationId xmlns:a16="http://schemas.microsoft.com/office/drawing/2014/main" id="{A5FEBE78-9291-31F6-753F-5FBF32AA8B9A}"/>
              </a:ext>
            </a:extLst>
          </p:cNvPr>
          <p:cNvSpPr>
            <a:spLocks noGrp="1"/>
          </p:cNvSpPr>
          <p:nvPr>
            <p:ph idx="1"/>
          </p:nvPr>
        </p:nvSpPr>
        <p:spPr/>
        <p:txBody>
          <a:bodyPr/>
          <a:lstStyle/>
          <a:p>
            <a:r>
              <a:rPr lang="en-US" dirty="0"/>
              <a:t>sqlite3 -list </a:t>
            </a:r>
            <a:r>
              <a:rPr lang="en-US" dirty="0" err="1"/>
              <a:t>db</a:t>
            </a:r>
            <a:r>
              <a:rPr lang="en-US" dirty="0"/>
              <a:t>/development.sqlite3 .dump</a:t>
            </a:r>
          </a:p>
        </p:txBody>
      </p:sp>
    </p:spTree>
    <p:extLst>
      <p:ext uri="{BB962C8B-B14F-4D97-AF65-F5344CB8AC3E}">
        <p14:creationId xmlns:p14="http://schemas.microsoft.com/office/powerpoint/2010/main" val="42589959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952F-BEDC-A009-194B-D5F5075F5092}"/>
              </a:ext>
            </a:extLst>
          </p:cNvPr>
          <p:cNvSpPr>
            <a:spLocks noGrp="1"/>
          </p:cNvSpPr>
          <p:nvPr>
            <p:ph type="title"/>
          </p:nvPr>
        </p:nvSpPr>
        <p:spPr/>
        <p:txBody>
          <a:bodyPr/>
          <a:lstStyle/>
          <a:p>
            <a:r>
              <a:rPr lang="en-US" dirty="0"/>
              <a:t>SQLite GUI</a:t>
            </a:r>
          </a:p>
        </p:txBody>
      </p:sp>
      <p:sp>
        <p:nvSpPr>
          <p:cNvPr id="4" name="Content Placeholder 3">
            <a:extLst>
              <a:ext uri="{FF2B5EF4-FFF2-40B4-BE49-F238E27FC236}">
                <a16:creationId xmlns:a16="http://schemas.microsoft.com/office/drawing/2014/main" id="{035845E8-118B-E411-DE88-E33D19A66E14}"/>
              </a:ext>
            </a:extLst>
          </p:cNvPr>
          <p:cNvSpPr>
            <a:spLocks noGrp="1"/>
          </p:cNvSpPr>
          <p:nvPr>
            <p:ph idx="1"/>
          </p:nvPr>
        </p:nvSpPr>
        <p:spPr/>
        <p:txBody>
          <a:bodyPr/>
          <a:lstStyle/>
          <a:p>
            <a:r>
              <a:rPr lang="en-US" dirty="0">
                <a:hlinkClick r:id="rId2"/>
              </a:rPr>
              <a:t>https://sqlitebrowser.org/</a:t>
            </a:r>
            <a:endParaRPr lang="en-US" dirty="0"/>
          </a:p>
        </p:txBody>
      </p:sp>
    </p:spTree>
    <p:extLst>
      <p:ext uri="{BB962C8B-B14F-4D97-AF65-F5344CB8AC3E}">
        <p14:creationId xmlns:p14="http://schemas.microsoft.com/office/powerpoint/2010/main" val="35697519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B368-D508-5230-9D35-FA4BA231F000}"/>
              </a:ext>
            </a:extLst>
          </p:cNvPr>
          <p:cNvSpPr>
            <a:spLocks noGrp="1"/>
          </p:cNvSpPr>
          <p:nvPr>
            <p:ph type="title"/>
          </p:nvPr>
        </p:nvSpPr>
        <p:spPr/>
        <p:txBody>
          <a:bodyPr/>
          <a:lstStyle/>
          <a:p>
            <a:r>
              <a:rPr lang="en-US" dirty="0"/>
              <a:t>Object-Relational Mapping</a:t>
            </a:r>
          </a:p>
        </p:txBody>
      </p:sp>
      <p:sp>
        <p:nvSpPr>
          <p:cNvPr id="3" name="Content Placeholder 2">
            <a:extLst>
              <a:ext uri="{FF2B5EF4-FFF2-40B4-BE49-F238E27FC236}">
                <a16:creationId xmlns:a16="http://schemas.microsoft.com/office/drawing/2014/main" id="{7EE54F93-6BF5-5E70-2417-A53967792B17}"/>
              </a:ext>
            </a:extLst>
          </p:cNvPr>
          <p:cNvSpPr>
            <a:spLocks noGrp="1"/>
          </p:cNvSpPr>
          <p:nvPr>
            <p:ph idx="1"/>
          </p:nvPr>
        </p:nvSpPr>
        <p:spPr/>
        <p:txBody>
          <a:bodyPr/>
          <a:lstStyle/>
          <a:p>
            <a:r>
              <a:rPr lang="en-US" dirty="0"/>
              <a:t>Our languages tend to be object-oriented but relational databases aren’t</a:t>
            </a:r>
          </a:p>
          <a:p>
            <a:r>
              <a:rPr lang="en-US" dirty="0"/>
              <a:t>We can however map objects into tables</a:t>
            </a:r>
          </a:p>
          <a:p>
            <a:r>
              <a:rPr lang="en-US" dirty="0"/>
              <a:t>Called ORMs</a:t>
            </a:r>
          </a:p>
          <a:p>
            <a:pPr lvl="1"/>
            <a:r>
              <a:rPr lang="en-US" dirty="0"/>
              <a:t>Rails’ default ORM is called Active Record</a:t>
            </a:r>
          </a:p>
        </p:txBody>
      </p:sp>
    </p:spTree>
    <p:extLst>
      <p:ext uri="{BB962C8B-B14F-4D97-AF65-F5344CB8AC3E}">
        <p14:creationId xmlns:p14="http://schemas.microsoft.com/office/powerpoint/2010/main" val="7965939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BAF3-CA6C-7B59-9AF6-10E120F4E836}"/>
              </a:ext>
            </a:extLst>
          </p:cNvPr>
          <p:cNvSpPr>
            <a:spLocks noGrp="1"/>
          </p:cNvSpPr>
          <p:nvPr>
            <p:ph type="title"/>
          </p:nvPr>
        </p:nvSpPr>
        <p:spPr/>
        <p:txBody>
          <a:bodyPr/>
          <a:lstStyle/>
          <a:p>
            <a:r>
              <a:rPr lang="en-US" dirty="0"/>
              <a:t>Mapping</a:t>
            </a:r>
          </a:p>
        </p:txBody>
      </p:sp>
      <p:graphicFrame>
        <p:nvGraphicFramePr>
          <p:cNvPr id="4" name="Content Placeholder 3">
            <a:extLst>
              <a:ext uri="{FF2B5EF4-FFF2-40B4-BE49-F238E27FC236}">
                <a16:creationId xmlns:a16="http://schemas.microsoft.com/office/drawing/2014/main" id="{2D0B971A-6CB7-7150-0EAA-EA13B26D0BC0}"/>
              </a:ext>
            </a:extLst>
          </p:cNvPr>
          <p:cNvGraphicFramePr>
            <a:graphicFrameLocks noGrp="1"/>
          </p:cNvGraphicFramePr>
          <p:nvPr>
            <p:ph idx="1"/>
            <p:extLst>
              <p:ext uri="{D42A27DB-BD31-4B8C-83A1-F6EECF244321}">
                <p14:modId xmlns:p14="http://schemas.microsoft.com/office/powerpoint/2010/main" val="2307452651"/>
              </p:ext>
            </p:extLst>
          </p:nvPr>
        </p:nvGraphicFramePr>
        <p:xfrm>
          <a:off x="609600" y="1600200"/>
          <a:ext cx="10972800" cy="228600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1177670074"/>
                    </a:ext>
                  </a:extLst>
                </a:gridCol>
                <a:gridCol w="5486400">
                  <a:extLst>
                    <a:ext uri="{9D8B030D-6E8A-4147-A177-3AD203B41FA5}">
                      <a16:colId xmlns:a16="http://schemas.microsoft.com/office/drawing/2014/main" val="753451947"/>
                    </a:ext>
                  </a:extLst>
                </a:gridCol>
              </a:tblGrid>
              <a:tr h="370840">
                <a:tc>
                  <a:txBody>
                    <a:bodyPr/>
                    <a:lstStyle/>
                    <a:p>
                      <a:r>
                        <a:rPr lang="en-US" dirty="0"/>
                        <a:t>Object Paradigm</a:t>
                      </a:r>
                    </a:p>
                  </a:txBody>
                  <a:tcPr/>
                </a:tc>
                <a:tc>
                  <a:txBody>
                    <a:bodyPr/>
                    <a:lstStyle/>
                    <a:p>
                      <a:r>
                        <a:rPr lang="en-US" dirty="0"/>
                        <a:t>Database Paradigm</a:t>
                      </a:r>
                    </a:p>
                  </a:txBody>
                  <a:tcPr/>
                </a:tc>
                <a:extLst>
                  <a:ext uri="{0D108BD9-81ED-4DB2-BD59-A6C34878D82A}">
                    <a16:rowId xmlns:a16="http://schemas.microsoft.com/office/drawing/2014/main" val="773491809"/>
                  </a:ext>
                </a:extLst>
              </a:tr>
              <a:tr h="370840">
                <a:tc>
                  <a:txBody>
                    <a:bodyPr/>
                    <a:lstStyle/>
                    <a:p>
                      <a:r>
                        <a:rPr lang="en-US" dirty="0"/>
                        <a:t>Class</a:t>
                      </a:r>
                    </a:p>
                  </a:txBody>
                  <a:tcPr/>
                </a:tc>
                <a:tc>
                  <a:txBody>
                    <a:bodyPr/>
                    <a:lstStyle/>
                    <a:p>
                      <a:r>
                        <a:rPr lang="en-US" dirty="0"/>
                        <a:t>Table</a:t>
                      </a:r>
                    </a:p>
                  </a:txBody>
                  <a:tcPr/>
                </a:tc>
                <a:extLst>
                  <a:ext uri="{0D108BD9-81ED-4DB2-BD59-A6C34878D82A}">
                    <a16:rowId xmlns:a16="http://schemas.microsoft.com/office/drawing/2014/main" val="1728348342"/>
                  </a:ext>
                </a:extLst>
              </a:tr>
              <a:tr h="370840">
                <a:tc>
                  <a:txBody>
                    <a:bodyPr/>
                    <a:lstStyle/>
                    <a:p>
                      <a:r>
                        <a:rPr lang="en-US" dirty="0"/>
                        <a:t>Object</a:t>
                      </a:r>
                    </a:p>
                  </a:txBody>
                  <a:tcPr/>
                </a:tc>
                <a:tc>
                  <a:txBody>
                    <a:bodyPr/>
                    <a:lstStyle/>
                    <a:p>
                      <a:r>
                        <a:rPr lang="en-US" dirty="0"/>
                        <a:t>Row</a:t>
                      </a:r>
                    </a:p>
                  </a:txBody>
                  <a:tcPr/>
                </a:tc>
                <a:extLst>
                  <a:ext uri="{0D108BD9-81ED-4DB2-BD59-A6C34878D82A}">
                    <a16:rowId xmlns:a16="http://schemas.microsoft.com/office/drawing/2014/main" val="2743241802"/>
                  </a:ext>
                </a:extLst>
              </a:tr>
              <a:tr h="370840">
                <a:tc>
                  <a:txBody>
                    <a:bodyPr/>
                    <a:lstStyle/>
                    <a:p>
                      <a:r>
                        <a:rPr lang="en-US" dirty="0"/>
                        <a:t>Variable</a:t>
                      </a:r>
                    </a:p>
                  </a:txBody>
                  <a:tcPr/>
                </a:tc>
                <a:tc>
                  <a:txBody>
                    <a:bodyPr/>
                    <a:lstStyle/>
                    <a:p>
                      <a:r>
                        <a:rPr lang="en-US" dirty="0"/>
                        <a:t>Column</a:t>
                      </a:r>
                    </a:p>
                  </a:txBody>
                  <a:tcPr/>
                </a:tc>
                <a:extLst>
                  <a:ext uri="{0D108BD9-81ED-4DB2-BD59-A6C34878D82A}">
                    <a16:rowId xmlns:a16="http://schemas.microsoft.com/office/drawing/2014/main" val="1128876236"/>
                  </a:ext>
                </a:extLst>
              </a:tr>
              <a:tr h="370840">
                <a:tc>
                  <a:txBody>
                    <a:bodyPr/>
                    <a:lstStyle/>
                    <a:p>
                      <a:r>
                        <a:rPr lang="en-US" dirty="0"/>
                        <a:t>Reference</a:t>
                      </a:r>
                    </a:p>
                  </a:txBody>
                  <a:tcPr/>
                </a:tc>
                <a:tc>
                  <a:txBody>
                    <a:bodyPr/>
                    <a:lstStyle/>
                    <a:p>
                      <a:r>
                        <a:rPr lang="en-US" dirty="0"/>
                        <a:t>Foreign Key</a:t>
                      </a:r>
                    </a:p>
                  </a:txBody>
                  <a:tcPr/>
                </a:tc>
                <a:extLst>
                  <a:ext uri="{0D108BD9-81ED-4DB2-BD59-A6C34878D82A}">
                    <a16:rowId xmlns:a16="http://schemas.microsoft.com/office/drawing/2014/main" val="4181560519"/>
                  </a:ext>
                </a:extLst>
              </a:tr>
            </a:tbl>
          </a:graphicData>
        </a:graphic>
      </p:graphicFrame>
    </p:spTree>
    <p:extLst>
      <p:ext uri="{BB962C8B-B14F-4D97-AF65-F5344CB8AC3E}">
        <p14:creationId xmlns:p14="http://schemas.microsoft.com/office/powerpoint/2010/main" val="21061019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2C5D-C063-F329-BF23-4F6DE16AF11B}"/>
              </a:ext>
            </a:extLst>
          </p:cNvPr>
          <p:cNvSpPr>
            <a:spLocks noGrp="1"/>
          </p:cNvSpPr>
          <p:nvPr>
            <p:ph type="title"/>
          </p:nvPr>
        </p:nvSpPr>
        <p:spPr/>
        <p:txBody>
          <a:bodyPr/>
          <a:lstStyle/>
          <a:p>
            <a:r>
              <a:rPr lang="en-US" dirty="0"/>
              <a:t>Foreign Key Example</a:t>
            </a:r>
          </a:p>
        </p:txBody>
      </p:sp>
      <p:graphicFrame>
        <p:nvGraphicFramePr>
          <p:cNvPr id="4" name="Content Placeholder 3">
            <a:extLst>
              <a:ext uri="{FF2B5EF4-FFF2-40B4-BE49-F238E27FC236}">
                <a16:creationId xmlns:a16="http://schemas.microsoft.com/office/drawing/2014/main" id="{13ED24FB-CB21-2905-B15C-E8C423C5F9AA}"/>
              </a:ext>
            </a:extLst>
          </p:cNvPr>
          <p:cNvGraphicFramePr>
            <a:graphicFrameLocks noGrp="1"/>
          </p:cNvGraphicFramePr>
          <p:nvPr>
            <p:ph idx="1"/>
            <p:extLst>
              <p:ext uri="{D42A27DB-BD31-4B8C-83A1-F6EECF244321}">
                <p14:modId xmlns:p14="http://schemas.microsoft.com/office/powerpoint/2010/main" val="550834087"/>
              </p:ext>
            </p:extLst>
          </p:nvPr>
        </p:nvGraphicFramePr>
        <p:xfrm>
          <a:off x="609600" y="1854200"/>
          <a:ext cx="10972797" cy="1371600"/>
        </p:xfrm>
        <a:graphic>
          <a:graphicData uri="http://schemas.openxmlformats.org/drawingml/2006/table">
            <a:tbl>
              <a:tblPr firstRow="1" bandRow="1">
                <a:tableStyleId>{5C22544A-7EE6-4342-B048-85BDC9FD1C3A}</a:tableStyleId>
              </a:tblPr>
              <a:tblGrid>
                <a:gridCol w="3657599">
                  <a:extLst>
                    <a:ext uri="{9D8B030D-6E8A-4147-A177-3AD203B41FA5}">
                      <a16:colId xmlns:a16="http://schemas.microsoft.com/office/drawing/2014/main" val="1346573647"/>
                    </a:ext>
                  </a:extLst>
                </a:gridCol>
                <a:gridCol w="3657599">
                  <a:extLst>
                    <a:ext uri="{9D8B030D-6E8A-4147-A177-3AD203B41FA5}">
                      <a16:colId xmlns:a16="http://schemas.microsoft.com/office/drawing/2014/main" val="4108369890"/>
                    </a:ext>
                  </a:extLst>
                </a:gridCol>
                <a:gridCol w="3657599">
                  <a:extLst>
                    <a:ext uri="{9D8B030D-6E8A-4147-A177-3AD203B41FA5}">
                      <a16:colId xmlns:a16="http://schemas.microsoft.com/office/drawing/2014/main" val="1450787638"/>
                    </a:ext>
                  </a:extLst>
                </a:gridCol>
              </a:tblGrid>
              <a:tr h="370840">
                <a:tc>
                  <a:txBody>
                    <a:bodyPr/>
                    <a:lstStyle/>
                    <a:p>
                      <a:r>
                        <a:rPr lang="en-US" dirty="0"/>
                        <a:t>Primary Key (id)</a:t>
                      </a:r>
                    </a:p>
                  </a:txBody>
                  <a:tcPr/>
                </a:tc>
                <a:tc>
                  <a:txBody>
                    <a:bodyPr/>
                    <a:lstStyle/>
                    <a:p>
                      <a:r>
                        <a:rPr lang="en-US" dirty="0"/>
                        <a:t>Name</a:t>
                      </a:r>
                    </a:p>
                  </a:txBody>
                  <a:tcPr/>
                </a:tc>
                <a:tc>
                  <a:txBody>
                    <a:bodyPr/>
                    <a:lstStyle/>
                    <a:p>
                      <a:r>
                        <a:rPr lang="en-US" dirty="0"/>
                        <a:t>Foreign Key (</a:t>
                      </a:r>
                      <a:r>
                        <a:rPr lang="en-US" dirty="0" err="1"/>
                        <a:t>phone_id</a:t>
                      </a:r>
                      <a:r>
                        <a:rPr lang="en-US" dirty="0"/>
                        <a:t>)</a:t>
                      </a:r>
                    </a:p>
                  </a:txBody>
                  <a:tcPr/>
                </a:tc>
                <a:extLst>
                  <a:ext uri="{0D108BD9-81ED-4DB2-BD59-A6C34878D82A}">
                    <a16:rowId xmlns:a16="http://schemas.microsoft.com/office/drawing/2014/main" val="603786629"/>
                  </a:ext>
                </a:extLst>
              </a:tr>
              <a:tr h="370840">
                <a:tc>
                  <a:txBody>
                    <a:bodyPr/>
                    <a:lstStyle/>
                    <a:p>
                      <a:r>
                        <a:rPr lang="en-US" dirty="0"/>
                        <a:t>1</a:t>
                      </a:r>
                    </a:p>
                  </a:txBody>
                  <a:tcPr/>
                </a:tc>
                <a:tc>
                  <a:txBody>
                    <a:bodyPr/>
                    <a:lstStyle/>
                    <a:p>
                      <a:r>
                        <a:rPr lang="en-US" dirty="0"/>
                        <a:t>“Laurel </a:t>
                      </a:r>
                      <a:r>
                        <a:rPr lang="en-US" dirty="0" err="1"/>
                        <a:t>Elesa</a:t>
                      </a:r>
                      <a:r>
                        <a:rPr lang="en-US" dirty="0"/>
                        <a:t>”</a:t>
                      </a:r>
                    </a:p>
                  </a:txBody>
                  <a:tcPr/>
                </a:tc>
                <a:tc>
                  <a:txBody>
                    <a:bodyPr/>
                    <a:lstStyle/>
                    <a:p>
                      <a:r>
                        <a:rPr lang="en-US" dirty="0"/>
                        <a:t>2</a:t>
                      </a:r>
                    </a:p>
                  </a:txBody>
                  <a:tcPr/>
                </a:tc>
                <a:extLst>
                  <a:ext uri="{0D108BD9-81ED-4DB2-BD59-A6C34878D82A}">
                    <a16:rowId xmlns:a16="http://schemas.microsoft.com/office/drawing/2014/main" val="3607617470"/>
                  </a:ext>
                </a:extLst>
              </a:tr>
              <a:tr h="370840">
                <a:tc>
                  <a:txBody>
                    <a:bodyPr/>
                    <a:lstStyle/>
                    <a:p>
                      <a:r>
                        <a:rPr lang="en-US" dirty="0"/>
                        <a:t>2</a:t>
                      </a:r>
                    </a:p>
                  </a:txBody>
                  <a:tcPr/>
                </a:tc>
                <a:tc>
                  <a:txBody>
                    <a:bodyPr/>
                    <a:lstStyle/>
                    <a:p>
                      <a:r>
                        <a:rPr lang="en-US" dirty="0"/>
                        <a:t>“Tessa Marie”</a:t>
                      </a:r>
                    </a:p>
                  </a:txBody>
                  <a:tcPr/>
                </a:tc>
                <a:tc>
                  <a:txBody>
                    <a:bodyPr/>
                    <a:lstStyle/>
                    <a:p>
                      <a:r>
                        <a:rPr lang="en-US" dirty="0"/>
                        <a:t>1</a:t>
                      </a:r>
                    </a:p>
                  </a:txBody>
                  <a:tcPr/>
                </a:tc>
                <a:extLst>
                  <a:ext uri="{0D108BD9-81ED-4DB2-BD59-A6C34878D82A}">
                    <a16:rowId xmlns:a16="http://schemas.microsoft.com/office/drawing/2014/main" val="875672763"/>
                  </a:ext>
                </a:extLst>
              </a:tr>
            </a:tbl>
          </a:graphicData>
        </a:graphic>
      </p:graphicFrame>
      <p:graphicFrame>
        <p:nvGraphicFramePr>
          <p:cNvPr id="5" name="Content Placeholder 3">
            <a:extLst>
              <a:ext uri="{FF2B5EF4-FFF2-40B4-BE49-F238E27FC236}">
                <a16:creationId xmlns:a16="http://schemas.microsoft.com/office/drawing/2014/main" id="{73A0FC35-B020-5A10-B70E-94CDE124F3FC}"/>
              </a:ext>
            </a:extLst>
          </p:cNvPr>
          <p:cNvGraphicFramePr>
            <a:graphicFrameLocks/>
          </p:cNvGraphicFramePr>
          <p:nvPr>
            <p:extLst>
              <p:ext uri="{D42A27DB-BD31-4B8C-83A1-F6EECF244321}">
                <p14:modId xmlns:p14="http://schemas.microsoft.com/office/powerpoint/2010/main" val="3380758571"/>
              </p:ext>
            </p:extLst>
          </p:nvPr>
        </p:nvGraphicFramePr>
        <p:xfrm>
          <a:off x="2438399" y="3784600"/>
          <a:ext cx="7315198" cy="1371600"/>
        </p:xfrm>
        <a:graphic>
          <a:graphicData uri="http://schemas.openxmlformats.org/drawingml/2006/table">
            <a:tbl>
              <a:tblPr firstRow="1" bandRow="1">
                <a:tableStyleId>{5C22544A-7EE6-4342-B048-85BDC9FD1C3A}</a:tableStyleId>
              </a:tblPr>
              <a:tblGrid>
                <a:gridCol w="3657599">
                  <a:extLst>
                    <a:ext uri="{9D8B030D-6E8A-4147-A177-3AD203B41FA5}">
                      <a16:colId xmlns:a16="http://schemas.microsoft.com/office/drawing/2014/main" val="1346573647"/>
                    </a:ext>
                  </a:extLst>
                </a:gridCol>
                <a:gridCol w="3657599">
                  <a:extLst>
                    <a:ext uri="{9D8B030D-6E8A-4147-A177-3AD203B41FA5}">
                      <a16:colId xmlns:a16="http://schemas.microsoft.com/office/drawing/2014/main" val="4108369890"/>
                    </a:ext>
                  </a:extLst>
                </a:gridCol>
              </a:tblGrid>
              <a:tr h="370840">
                <a:tc>
                  <a:txBody>
                    <a:bodyPr/>
                    <a:lstStyle/>
                    <a:p>
                      <a:r>
                        <a:rPr lang="en-US" dirty="0"/>
                        <a:t>Primary Key (id)</a:t>
                      </a:r>
                    </a:p>
                  </a:txBody>
                  <a:tcPr/>
                </a:tc>
                <a:tc>
                  <a:txBody>
                    <a:bodyPr/>
                    <a:lstStyle/>
                    <a:p>
                      <a:r>
                        <a:rPr lang="en-US" dirty="0"/>
                        <a:t>Phone Number</a:t>
                      </a:r>
                    </a:p>
                  </a:txBody>
                  <a:tcPr/>
                </a:tc>
                <a:extLst>
                  <a:ext uri="{0D108BD9-81ED-4DB2-BD59-A6C34878D82A}">
                    <a16:rowId xmlns:a16="http://schemas.microsoft.com/office/drawing/2014/main" val="603786629"/>
                  </a:ext>
                </a:extLst>
              </a:tr>
              <a:tr h="370840">
                <a:tc>
                  <a:txBody>
                    <a:bodyPr/>
                    <a:lstStyle/>
                    <a:p>
                      <a:r>
                        <a:rPr lang="en-US" dirty="0"/>
                        <a:t>1</a:t>
                      </a:r>
                    </a:p>
                  </a:txBody>
                  <a:tcPr/>
                </a:tc>
                <a:tc>
                  <a:txBody>
                    <a:bodyPr/>
                    <a:lstStyle/>
                    <a:p>
                      <a:r>
                        <a:rPr lang="en-US" dirty="0"/>
                        <a:t>"(640) 638-1006 x318"</a:t>
                      </a:r>
                    </a:p>
                  </a:txBody>
                  <a:tcPr/>
                </a:tc>
                <a:extLst>
                  <a:ext uri="{0D108BD9-81ED-4DB2-BD59-A6C34878D82A}">
                    <a16:rowId xmlns:a16="http://schemas.microsoft.com/office/drawing/2014/main" val="3607617470"/>
                  </a:ext>
                </a:extLst>
              </a:tr>
              <a:tr h="370840">
                <a:tc>
                  <a:txBody>
                    <a:bodyPr/>
                    <a:lstStyle/>
                    <a:p>
                      <a:r>
                        <a:rPr lang="en-US" dirty="0"/>
                        <a:t>2</a:t>
                      </a:r>
                    </a:p>
                  </a:txBody>
                  <a:tcPr/>
                </a:tc>
                <a:tc>
                  <a:txBody>
                    <a:bodyPr/>
                    <a:lstStyle/>
                    <a:p>
                      <a:r>
                        <a:rPr lang="en-US" dirty="0"/>
                        <a:t>"396-410-3834 x340"</a:t>
                      </a:r>
                    </a:p>
                  </a:txBody>
                  <a:tcPr/>
                </a:tc>
                <a:extLst>
                  <a:ext uri="{0D108BD9-81ED-4DB2-BD59-A6C34878D82A}">
                    <a16:rowId xmlns:a16="http://schemas.microsoft.com/office/drawing/2014/main" val="875672763"/>
                  </a:ext>
                </a:extLst>
              </a:tr>
            </a:tbl>
          </a:graphicData>
        </a:graphic>
      </p:graphicFrame>
    </p:spTree>
    <p:extLst>
      <p:ext uri="{BB962C8B-B14F-4D97-AF65-F5344CB8AC3E}">
        <p14:creationId xmlns:p14="http://schemas.microsoft.com/office/powerpoint/2010/main" val="17240647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9435-29B8-641B-4B28-4572AFA81DFB}"/>
              </a:ext>
            </a:extLst>
          </p:cNvPr>
          <p:cNvSpPr>
            <a:spLocks noGrp="1"/>
          </p:cNvSpPr>
          <p:nvPr>
            <p:ph type="title"/>
          </p:nvPr>
        </p:nvSpPr>
        <p:spPr/>
        <p:txBody>
          <a:bodyPr/>
          <a:lstStyle/>
          <a:p>
            <a:r>
              <a:rPr lang="en-US" dirty="0"/>
              <a:t>ORM Types</a:t>
            </a:r>
          </a:p>
        </p:txBody>
      </p:sp>
      <p:sp>
        <p:nvSpPr>
          <p:cNvPr id="3" name="Content Placeholder 2">
            <a:extLst>
              <a:ext uri="{FF2B5EF4-FFF2-40B4-BE49-F238E27FC236}">
                <a16:creationId xmlns:a16="http://schemas.microsoft.com/office/drawing/2014/main" id="{4D7A4F8D-7324-8ED5-78F0-4355C88B57F1}"/>
              </a:ext>
            </a:extLst>
          </p:cNvPr>
          <p:cNvSpPr>
            <a:spLocks noGrp="1"/>
          </p:cNvSpPr>
          <p:nvPr>
            <p:ph sz="half" idx="1"/>
          </p:nvPr>
        </p:nvSpPr>
        <p:spPr/>
        <p:txBody>
          <a:bodyPr>
            <a:normAutofit lnSpcReduction="10000"/>
          </a:bodyPr>
          <a:lstStyle/>
          <a:p>
            <a:r>
              <a:rPr lang="en-US" dirty="0"/>
              <a:t>binary</a:t>
            </a:r>
          </a:p>
          <a:p>
            <a:r>
              <a:rPr lang="en-US" dirty="0" err="1"/>
              <a:t>boolean</a:t>
            </a:r>
            <a:endParaRPr lang="en-US" dirty="0"/>
          </a:p>
          <a:p>
            <a:r>
              <a:rPr lang="en-US" dirty="0"/>
              <a:t>date</a:t>
            </a:r>
          </a:p>
          <a:p>
            <a:r>
              <a:rPr lang="en-US" dirty="0"/>
              <a:t>datetime</a:t>
            </a:r>
          </a:p>
          <a:p>
            <a:r>
              <a:rPr lang="en-US" dirty="0"/>
              <a:t>decimal</a:t>
            </a:r>
          </a:p>
          <a:p>
            <a:r>
              <a:rPr lang="en-US" dirty="0"/>
              <a:t>float</a:t>
            </a:r>
          </a:p>
          <a:p>
            <a:r>
              <a:rPr lang="en-US" dirty="0"/>
              <a:t>integer</a:t>
            </a:r>
          </a:p>
        </p:txBody>
      </p:sp>
      <p:sp>
        <p:nvSpPr>
          <p:cNvPr id="4" name="Content Placeholder 3">
            <a:extLst>
              <a:ext uri="{FF2B5EF4-FFF2-40B4-BE49-F238E27FC236}">
                <a16:creationId xmlns:a16="http://schemas.microsoft.com/office/drawing/2014/main" id="{2A85C37C-5A85-FB65-2E84-FA28F9980929}"/>
              </a:ext>
            </a:extLst>
          </p:cNvPr>
          <p:cNvSpPr>
            <a:spLocks noGrp="1"/>
          </p:cNvSpPr>
          <p:nvPr>
            <p:ph sz="half" idx="2"/>
          </p:nvPr>
        </p:nvSpPr>
        <p:spPr/>
        <p:txBody>
          <a:bodyPr>
            <a:normAutofit lnSpcReduction="10000"/>
          </a:bodyPr>
          <a:lstStyle/>
          <a:p>
            <a:r>
              <a:rPr lang="en-US" dirty="0" err="1"/>
              <a:t>primary_key</a:t>
            </a:r>
            <a:endParaRPr lang="en-US" dirty="0"/>
          </a:p>
          <a:p>
            <a:r>
              <a:rPr lang="en-US" dirty="0"/>
              <a:t>references</a:t>
            </a:r>
          </a:p>
          <a:p>
            <a:r>
              <a:rPr lang="en-US" dirty="0"/>
              <a:t>string</a:t>
            </a:r>
          </a:p>
          <a:p>
            <a:r>
              <a:rPr lang="en-US" dirty="0"/>
              <a:t>text</a:t>
            </a:r>
          </a:p>
          <a:p>
            <a:r>
              <a:rPr lang="en-US" dirty="0"/>
              <a:t>time</a:t>
            </a:r>
          </a:p>
          <a:p>
            <a:r>
              <a:rPr lang="en-US" dirty="0"/>
              <a:t>timestamp</a:t>
            </a:r>
          </a:p>
        </p:txBody>
      </p:sp>
    </p:spTree>
    <p:extLst>
      <p:ext uri="{BB962C8B-B14F-4D97-AF65-F5344CB8AC3E}">
        <p14:creationId xmlns:p14="http://schemas.microsoft.com/office/powerpoint/2010/main" val="17351472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C2F1-CFDA-AB60-C0D8-55F1F10A00AD}"/>
              </a:ext>
            </a:extLst>
          </p:cNvPr>
          <p:cNvSpPr>
            <a:spLocks noGrp="1"/>
          </p:cNvSpPr>
          <p:nvPr>
            <p:ph type="title"/>
          </p:nvPr>
        </p:nvSpPr>
        <p:spPr/>
        <p:txBody>
          <a:bodyPr/>
          <a:lstStyle/>
          <a:p>
            <a:r>
              <a:rPr lang="en-US" dirty="0"/>
              <a:t>ORM Table Operations</a:t>
            </a:r>
          </a:p>
        </p:txBody>
      </p:sp>
      <p:sp>
        <p:nvSpPr>
          <p:cNvPr id="3" name="Content Placeholder 2">
            <a:extLst>
              <a:ext uri="{FF2B5EF4-FFF2-40B4-BE49-F238E27FC236}">
                <a16:creationId xmlns:a16="http://schemas.microsoft.com/office/drawing/2014/main" id="{D34D8A54-A5C6-9F13-250A-252326291039}"/>
              </a:ext>
            </a:extLst>
          </p:cNvPr>
          <p:cNvSpPr>
            <a:spLocks noGrp="1"/>
          </p:cNvSpPr>
          <p:nvPr>
            <p:ph sz="half" idx="1"/>
          </p:nvPr>
        </p:nvSpPr>
        <p:spPr/>
        <p:txBody>
          <a:bodyPr>
            <a:normAutofit lnSpcReduction="10000"/>
          </a:bodyPr>
          <a:lstStyle/>
          <a:p>
            <a:r>
              <a:rPr lang="en-US" dirty="0" err="1"/>
              <a:t>add_column</a:t>
            </a:r>
            <a:endParaRPr lang="en-US" dirty="0"/>
          </a:p>
          <a:p>
            <a:r>
              <a:rPr lang="en-US" dirty="0" err="1"/>
              <a:t>add_index</a:t>
            </a:r>
            <a:endParaRPr lang="en-US" dirty="0"/>
          </a:p>
          <a:p>
            <a:r>
              <a:rPr lang="en-US" dirty="0" err="1"/>
              <a:t>add_timestamps</a:t>
            </a:r>
            <a:endParaRPr lang="en-US" dirty="0"/>
          </a:p>
          <a:p>
            <a:r>
              <a:rPr lang="en-US" dirty="0" err="1"/>
              <a:t>change_column</a:t>
            </a:r>
            <a:endParaRPr lang="en-US" dirty="0"/>
          </a:p>
          <a:p>
            <a:r>
              <a:rPr lang="en-US" dirty="0" err="1"/>
              <a:t>change_table</a:t>
            </a:r>
            <a:endParaRPr lang="en-US" dirty="0"/>
          </a:p>
          <a:p>
            <a:r>
              <a:rPr lang="en-US" dirty="0" err="1"/>
              <a:t>create_table</a:t>
            </a:r>
            <a:endParaRPr lang="en-US" dirty="0"/>
          </a:p>
          <a:p>
            <a:r>
              <a:rPr lang="en-US" dirty="0" err="1"/>
              <a:t>drop_table</a:t>
            </a:r>
            <a:endParaRPr lang="en-US" dirty="0"/>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7C913F25-6D3B-5D5D-270D-CFBDC841A39B}"/>
              </a:ext>
            </a:extLst>
          </p:cNvPr>
          <p:cNvSpPr>
            <a:spLocks noGrp="1"/>
          </p:cNvSpPr>
          <p:nvPr>
            <p:ph sz="half" idx="2"/>
          </p:nvPr>
        </p:nvSpPr>
        <p:spPr/>
        <p:txBody>
          <a:bodyPr>
            <a:normAutofit lnSpcReduction="10000"/>
          </a:bodyPr>
          <a:lstStyle/>
          <a:p>
            <a:r>
              <a:rPr lang="en-US" dirty="0" err="1"/>
              <a:t>remove_column</a:t>
            </a:r>
            <a:endParaRPr lang="en-US" dirty="0"/>
          </a:p>
          <a:p>
            <a:r>
              <a:rPr lang="en-US" dirty="0" err="1"/>
              <a:t>remove_index</a:t>
            </a:r>
            <a:endParaRPr lang="en-US" dirty="0"/>
          </a:p>
          <a:p>
            <a:r>
              <a:rPr lang="en-US" dirty="0" err="1"/>
              <a:t>remove_timestamps</a:t>
            </a:r>
            <a:endParaRPr lang="en-US" dirty="0"/>
          </a:p>
          <a:p>
            <a:r>
              <a:rPr lang="en-US" dirty="0" err="1"/>
              <a:t>rename_column</a:t>
            </a:r>
            <a:endParaRPr lang="en-US" dirty="0"/>
          </a:p>
          <a:p>
            <a:r>
              <a:rPr lang="en-US" dirty="0" err="1"/>
              <a:t>rename_index</a:t>
            </a:r>
            <a:endParaRPr lang="en-US" dirty="0"/>
          </a:p>
          <a:p>
            <a:r>
              <a:rPr lang="en-US" dirty="0" err="1"/>
              <a:t>rename_table</a:t>
            </a:r>
            <a:endParaRPr lang="en-US" dirty="0"/>
          </a:p>
          <a:p>
            <a:endParaRPr lang="en-US" dirty="0"/>
          </a:p>
        </p:txBody>
      </p:sp>
    </p:spTree>
    <p:extLst>
      <p:ext uri="{BB962C8B-B14F-4D97-AF65-F5344CB8AC3E}">
        <p14:creationId xmlns:p14="http://schemas.microsoft.com/office/powerpoint/2010/main" val="20277216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C23B-81E8-A1CF-1B99-F75E1DD0D0BC}"/>
              </a:ext>
            </a:extLst>
          </p:cNvPr>
          <p:cNvSpPr>
            <a:spLocks noGrp="1"/>
          </p:cNvSpPr>
          <p:nvPr>
            <p:ph type="title"/>
          </p:nvPr>
        </p:nvSpPr>
        <p:spPr/>
        <p:txBody>
          <a:bodyPr/>
          <a:lstStyle/>
          <a:p>
            <a:r>
              <a:rPr lang="en-US" dirty="0"/>
              <a:t>Migrations</a:t>
            </a:r>
          </a:p>
        </p:txBody>
      </p:sp>
      <p:sp>
        <p:nvSpPr>
          <p:cNvPr id="3" name="Content Placeholder 2">
            <a:extLst>
              <a:ext uri="{FF2B5EF4-FFF2-40B4-BE49-F238E27FC236}">
                <a16:creationId xmlns:a16="http://schemas.microsoft.com/office/drawing/2014/main" id="{4D8ABC16-68C4-AA4F-7094-CFFD4D9CC9FC}"/>
              </a:ext>
            </a:extLst>
          </p:cNvPr>
          <p:cNvSpPr>
            <a:spLocks noGrp="1"/>
          </p:cNvSpPr>
          <p:nvPr>
            <p:ph idx="1"/>
          </p:nvPr>
        </p:nvSpPr>
        <p:spPr/>
        <p:txBody>
          <a:bodyPr/>
          <a:lstStyle/>
          <a:p>
            <a:r>
              <a:rPr lang="en-US" dirty="0"/>
              <a:t>Rails manages schema via migrations</a:t>
            </a:r>
          </a:p>
          <a:p>
            <a:r>
              <a:rPr lang="en-US" dirty="0"/>
              <a:t>Migrations are an example of a generator</a:t>
            </a:r>
          </a:p>
          <a:p>
            <a:r>
              <a:rPr lang="en-US" dirty="0"/>
              <a:t>There are many generators</a:t>
            </a:r>
          </a:p>
        </p:txBody>
      </p:sp>
    </p:spTree>
    <p:extLst>
      <p:ext uri="{BB962C8B-B14F-4D97-AF65-F5344CB8AC3E}">
        <p14:creationId xmlns:p14="http://schemas.microsoft.com/office/powerpoint/2010/main" val="28524738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E753-0ABD-8E0B-5F37-5FB07CD003ED}"/>
              </a:ext>
            </a:extLst>
          </p:cNvPr>
          <p:cNvSpPr>
            <a:spLocks noGrp="1"/>
          </p:cNvSpPr>
          <p:nvPr>
            <p:ph type="title"/>
          </p:nvPr>
        </p:nvSpPr>
        <p:spPr/>
        <p:txBody>
          <a:bodyPr>
            <a:noAutofit/>
          </a:bodyPr>
          <a:lstStyle/>
          <a:p>
            <a:r>
              <a:rPr lang="en-US" sz="4800" dirty="0"/>
              <a:t>Algorithms + Data Structures = Programs</a:t>
            </a:r>
          </a:p>
        </p:txBody>
      </p:sp>
      <p:sp>
        <p:nvSpPr>
          <p:cNvPr id="3" name="Content Placeholder 2">
            <a:extLst>
              <a:ext uri="{FF2B5EF4-FFF2-40B4-BE49-F238E27FC236}">
                <a16:creationId xmlns:a16="http://schemas.microsoft.com/office/drawing/2014/main" id="{22C6B2BA-2F33-9CFA-7BE9-3AF4E1E63B4B}"/>
              </a:ext>
            </a:extLst>
          </p:cNvPr>
          <p:cNvSpPr>
            <a:spLocks noGrp="1"/>
          </p:cNvSpPr>
          <p:nvPr>
            <p:ph idx="1"/>
          </p:nvPr>
        </p:nvSpPr>
        <p:spPr/>
        <p:txBody>
          <a:bodyPr/>
          <a:lstStyle/>
          <a:p>
            <a:r>
              <a:rPr lang="en-US" dirty="0"/>
              <a:t>Influential book by Niklaus Wirth</a:t>
            </a:r>
          </a:p>
          <a:p>
            <a:r>
              <a:rPr lang="en-US" dirty="0"/>
              <a:t>1976</a:t>
            </a:r>
          </a:p>
          <a:p>
            <a:r>
              <a:rPr lang="en-US" dirty="0"/>
              <a:t>The web has made computation available to most everyone</a:t>
            </a:r>
          </a:p>
        </p:txBody>
      </p:sp>
    </p:spTree>
    <p:extLst>
      <p:ext uri="{BB962C8B-B14F-4D97-AF65-F5344CB8AC3E}">
        <p14:creationId xmlns:p14="http://schemas.microsoft.com/office/powerpoint/2010/main" val="6114996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55B4-BC85-52F6-D62F-84305BA96C90}"/>
              </a:ext>
            </a:extLst>
          </p:cNvPr>
          <p:cNvSpPr>
            <a:spLocks noGrp="1"/>
          </p:cNvSpPr>
          <p:nvPr>
            <p:ph type="title"/>
          </p:nvPr>
        </p:nvSpPr>
        <p:spPr/>
        <p:txBody>
          <a:bodyPr/>
          <a:lstStyle/>
          <a:p>
            <a:r>
              <a:rPr lang="en-US" dirty="0"/>
              <a:t>“rails generate”</a:t>
            </a:r>
          </a:p>
        </p:txBody>
      </p:sp>
      <p:sp>
        <p:nvSpPr>
          <p:cNvPr id="3" name="Content Placeholder 2">
            <a:extLst>
              <a:ext uri="{FF2B5EF4-FFF2-40B4-BE49-F238E27FC236}">
                <a16:creationId xmlns:a16="http://schemas.microsoft.com/office/drawing/2014/main" id="{3D65CA25-291E-4FBE-5D47-74B776982896}"/>
              </a:ext>
            </a:extLst>
          </p:cNvPr>
          <p:cNvSpPr>
            <a:spLocks noGrp="1"/>
          </p:cNvSpPr>
          <p:nvPr>
            <p:ph sz="half" idx="1"/>
          </p:nvPr>
        </p:nvSpPr>
        <p:spPr/>
        <p:txBody>
          <a:bodyPr>
            <a:normAutofit fontScale="92500" lnSpcReduction="20000"/>
          </a:bodyPr>
          <a:lstStyle/>
          <a:p>
            <a:r>
              <a:rPr lang="en-US" dirty="0" err="1"/>
              <a:t>application_record</a:t>
            </a:r>
            <a:endParaRPr lang="en-US" dirty="0"/>
          </a:p>
          <a:p>
            <a:r>
              <a:rPr lang="en-US" dirty="0"/>
              <a:t>benchmark</a:t>
            </a:r>
          </a:p>
          <a:p>
            <a:r>
              <a:rPr lang="en-US" dirty="0"/>
              <a:t>channel</a:t>
            </a:r>
          </a:p>
          <a:p>
            <a:r>
              <a:rPr lang="en-US" dirty="0"/>
              <a:t>controller</a:t>
            </a:r>
          </a:p>
          <a:p>
            <a:r>
              <a:rPr lang="en-US" dirty="0"/>
              <a:t>generator</a:t>
            </a:r>
          </a:p>
          <a:p>
            <a:r>
              <a:rPr lang="en-US" dirty="0" err="1"/>
              <a:t>integration_test</a:t>
            </a:r>
            <a:endParaRPr lang="en-US" dirty="0"/>
          </a:p>
          <a:p>
            <a:r>
              <a:rPr lang="en-US" dirty="0"/>
              <a:t>job</a:t>
            </a:r>
          </a:p>
          <a:p>
            <a:r>
              <a:rPr lang="en-US" dirty="0"/>
              <a:t>mailbox</a:t>
            </a:r>
          </a:p>
          <a:p>
            <a:endParaRPr lang="en-US" dirty="0"/>
          </a:p>
        </p:txBody>
      </p:sp>
      <p:sp>
        <p:nvSpPr>
          <p:cNvPr id="4" name="Content Placeholder 3">
            <a:extLst>
              <a:ext uri="{FF2B5EF4-FFF2-40B4-BE49-F238E27FC236}">
                <a16:creationId xmlns:a16="http://schemas.microsoft.com/office/drawing/2014/main" id="{73965AD9-4369-E11A-CD78-752B19FA4047}"/>
              </a:ext>
            </a:extLst>
          </p:cNvPr>
          <p:cNvSpPr>
            <a:spLocks noGrp="1"/>
          </p:cNvSpPr>
          <p:nvPr>
            <p:ph sz="half" idx="2"/>
          </p:nvPr>
        </p:nvSpPr>
        <p:spPr/>
        <p:txBody>
          <a:bodyPr>
            <a:normAutofit fontScale="92500" lnSpcReduction="20000"/>
          </a:bodyPr>
          <a:lstStyle/>
          <a:p>
            <a:r>
              <a:rPr lang="en-US" dirty="0"/>
              <a:t>mailer</a:t>
            </a:r>
          </a:p>
          <a:p>
            <a:r>
              <a:rPr lang="en-US" dirty="0"/>
              <a:t>migration</a:t>
            </a:r>
          </a:p>
          <a:p>
            <a:r>
              <a:rPr lang="en-US" dirty="0"/>
              <a:t>model</a:t>
            </a:r>
          </a:p>
          <a:p>
            <a:r>
              <a:rPr lang="en-US" dirty="0"/>
              <a:t>resource</a:t>
            </a:r>
          </a:p>
          <a:p>
            <a:r>
              <a:rPr lang="en-US" dirty="0"/>
              <a:t>scaffold</a:t>
            </a:r>
          </a:p>
          <a:p>
            <a:r>
              <a:rPr lang="en-US" dirty="0" err="1"/>
              <a:t>scaffold_controller</a:t>
            </a:r>
            <a:endParaRPr lang="en-US" dirty="0"/>
          </a:p>
          <a:p>
            <a:r>
              <a:rPr lang="en-US" dirty="0" err="1"/>
              <a:t>system_test</a:t>
            </a:r>
            <a:endParaRPr lang="en-US" dirty="0"/>
          </a:p>
          <a:p>
            <a:r>
              <a:rPr lang="en-US" dirty="0"/>
              <a:t>task</a:t>
            </a:r>
          </a:p>
        </p:txBody>
      </p:sp>
    </p:spTree>
    <p:extLst>
      <p:ext uri="{BB962C8B-B14F-4D97-AF65-F5344CB8AC3E}">
        <p14:creationId xmlns:p14="http://schemas.microsoft.com/office/powerpoint/2010/main" val="11775717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3A0DF3-312F-29AA-79B7-887002887F7E}"/>
              </a:ext>
            </a:extLst>
          </p:cNvPr>
          <p:cNvSpPr>
            <a:spLocks noGrp="1"/>
          </p:cNvSpPr>
          <p:nvPr>
            <p:ph type="title"/>
          </p:nvPr>
        </p:nvSpPr>
        <p:spPr/>
        <p:txBody>
          <a:bodyPr/>
          <a:lstStyle/>
          <a:p>
            <a:r>
              <a:rPr lang="en-US" dirty="0"/>
              <a:t>Generators</a:t>
            </a:r>
          </a:p>
        </p:txBody>
      </p:sp>
      <p:sp>
        <p:nvSpPr>
          <p:cNvPr id="6" name="Content Placeholder 5">
            <a:extLst>
              <a:ext uri="{FF2B5EF4-FFF2-40B4-BE49-F238E27FC236}">
                <a16:creationId xmlns:a16="http://schemas.microsoft.com/office/drawing/2014/main" id="{05E61284-3AA5-81D7-43D4-F0090335C5E9}"/>
              </a:ext>
            </a:extLst>
          </p:cNvPr>
          <p:cNvSpPr>
            <a:spLocks noGrp="1"/>
          </p:cNvSpPr>
          <p:nvPr>
            <p:ph idx="1"/>
          </p:nvPr>
        </p:nvSpPr>
        <p:spPr/>
        <p:txBody>
          <a:bodyPr/>
          <a:lstStyle/>
          <a:p>
            <a:r>
              <a:rPr lang="en-US" dirty="0"/>
              <a:t>We’ll mostly use migration and scaffold</a:t>
            </a:r>
          </a:p>
          <a:p>
            <a:r>
              <a:rPr lang="en-US" dirty="0"/>
              <a:t>We can create, modify, and delete tables via migrations</a:t>
            </a:r>
          </a:p>
        </p:txBody>
      </p:sp>
    </p:spTree>
    <p:extLst>
      <p:ext uri="{BB962C8B-B14F-4D97-AF65-F5344CB8AC3E}">
        <p14:creationId xmlns:p14="http://schemas.microsoft.com/office/powerpoint/2010/main" val="10045295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9925-6BFB-21EA-7DE5-E779C350E09C}"/>
              </a:ext>
            </a:extLst>
          </p:cNvPr>
          <p:cNvSpPr>
            <a:spLocks noGrp="1"/>
          </p:cNvSpPr>
          <p:nvPr>
            <p:ph type="title"/>
          </p:nvPr>
        </p:nvSpPr>
        <p:spPr/>
        <p:txBody>
          <a:bodyPr/>
          <a:lstStyle/>
          <a:p>
            <a:r>
              <a:rPr lang="en-US" dirty="0"/>
              <a:t>Generate Migration</a:t>
            </a:r>
          </a:p>
        </p:txBody>
      </p:sp>
      <p:sp>
        <p:nvSpPr>
          <p:cNvPr id="3" name="Content Placeholder 2">
            <a:extLst>
              <a:ext uri="{FF2B5EF4-FFF2-40B4-BE49-F238E27FC236}">
                <a16:creationId xmlns:a16="http://schemas.microsoft.com/office/drawing/2014/main" id="{9DF3E75B-8C05-589B-525C-F19399B8A08E}"/>
              </a:ext>
            </a:extLst>
          </p:cNvPr>
          <p:cNvSpPr>
            <a:spLocks noGrp="1"/>
          </p:cNvSpPr>
          <p:nvPr>
            <p:ph idx="1"/>
          </p:nvPr>
        </p:nvSpPr>
        <p:spPr/>
        <p:txBody>
          <a:bodyPr/>
          <a:lstStyle/>
          <a:p>
            <a:r>
              <a:rPr lang="en-US" dirty="0" err="1"/>
              <a:t>AddXtoY</a:t>
            </a:r>
            <a:r>
              <a:rPr lang="en-US" dirty="0"/>
              <a:t> and </a:t>
            </a:r>
            <a:r>
              <a:rPr lang="en-US" dirty="0" err="1"/>
              <a:t>RemoveXFromY</a:t>
            </a:r>
            <a:endParaRPr lang="en-US" dirty="0"/>
          </a:p>
          <a:p>
            <a:pPr lvl="1"/>
            <a:r>
              <a:rPr lang="en-US" dirty="0"/>
              <a:t>X is documentation, Y is the table name</a:t>
            </a:r>
          </a:p>
          <a:p>
            <a:r>
              <a:rPr lang="en-US" dirty="0"/>
              <a:t>Migrations have a timestamp of YYYYMMDDHHMMSS</a:t>
            </a:r>
          </a:p>
        </p:txBody>
      </p:sp>
    </p:spTree>
    <p:extLst>
      <p:ext uri="{BB962C8B-B14F-4D97-AF65-F5344CB8AC3E}">
        <p14:creationId xmlns:p14="http://schemas.microsoft.com/office/powerpoint/2010/main" val="28275620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F6E4-1FA8-5325-4A8D-29FCDD82DD74}"/>
              </a:ext>
            </a:extLst>
          </p:cNvPr>
          <p:cNvSpPr>
            <a:spLocks noGrp="1"/>
          </p:cNvSpPr>
          <p:nvPr>
            <p:ph type="title"/>
          </p:nvPr>
        </p:nvSpPr>
        <p:spPr/>
        <p:txBody>
          <a:bodyPr/>
          <a:lstStyle/>
          <a:p>
            <a:r>
              <a:rPr lang="en-US" dirty="0"/>
              <a:t>Generate Migration Example</a:t>
            </a:r>
          </a:p>
        </p:txBody>
      </p:sp>
      <p:sp>
        <p:nvSpPr>
          <p:cNvPr id="3" name="Content Placeholder 2">
            <a:extLst>
              <a:ext uri="{FF2B5EF4-FFF2-40B4-BE49-F238E27FC236}">
                <a16:creationId xmlns:a16="http://schemas.microsoft.com/office/drawing/2014/main" id="{0809844C-98E1-7876-A85D-76D037D49A1C}"/>
              </a:ext>
            </a:extLst>
          </p:cNvPr>
          <p:cNvSpPr>
            <a:spLocks noGrp="1"/>
          </p:cNvSpPr>
          <p:nvPr>
            <p:ph idx="1"/>
          </p:nvPr>
        </p:nvSpPr>
        <p:spPr/>
        <p:txBody>
          <a:bodyPr>
            <a:normAutofit/>
          </a:bodyPr>
          <a:lstStyle/>
          <a:p>
            <a:r>
              <a:rPr lang="en-US" dirty="0">
                <a:solidFill>
                  <a:srgbClr val="FF0000"/>
                </a:solidFill>
              </a:rPr>
              <a:t>$ rails generate migration </a:t>
            </a:r>
            <a:r>
              <a:rPr lang="en-US" dirty="0" err="1">
                <a:solidFill>
                  <a:srgbClr val="FF0000"/>
                </a:solidFill>
              </a:rPr>
              <a:t>AddPriorityToItem</a:t>
            </a:r>
            <a:r>
              <a:rPr lang="en-US" dirty="0">
                <a:solidFill>
                  <a:srgbClr val="FF0000"/>
                </a:solidFill>
              </a:rPr>
              <a:t> </a:t>
            </a:r>
            <a:r>
              <a:rPr lang="en-US" dirty="0" err="1">
                <a:solidFill>
                  <a:srgbClr val="FF0000"/>
                </a:solidFill>
              </a:rPr>
              <a:t>priority:integer</a:t>
            </a:r>
            <a:endParaRPr lang="en-US" dirty="0">
              <a:solidFill>
                <a:srgbClr val="FF0000"/>
              </a:solidFill>
            </a:endParaRPr>
          </a:p>
          <a:p>
            <a:r>
              <a:rPr lang="en-US" dirty="0"/>
              <a:t># 20240228121600_add_priority_to_item.rb</a:t>
            </a:r>
          </a:p>
          <a:p>
            <a:r>
              <a:rPr lang="en-US" dirty="0"/>
              <a:t>class </a:t>
            </a:r>
            <a:r>
              <a:rPr lang="en-US" dirty="0" err="1"/>
              <a:t>AddPriorityToItem</a:t>
            </a:r>
            <a:r>
              <a:rPr lang="en-US" dirty="0"/>
              <a:t> &lt; </a:t>
            </a:r>
            <a:r>
              <a:rPr lang="en-US" dirty="0" err="1"/>
              <a:t>ActiveRecord</a:t>
            </a:r>
            <a:r>
              <a:rPr lang="en-US" dirty="0"/>
              <a:t>::Migration[7.1]</a:t>
            </a:r>
          </a:p>
          <a:p>
            <a:r>
              <a:rPr lang="en-US" dirty="0"/>
              <a:t>  def change </a:t>
            </a:r>
          </a:p>
          <a:p>
            <a:r>
              <a:rPr lang="en-US" dirty="0"/>
              <a:t>    </a:t>
            </a:r>
            <a:r>
              <a:rPr lang="en-US" dirty="0" err="1"/>
              <a:t>add_column</a:t>
            </a:r>
            <a:r>
              <a:rPr lang="en-US" dirty="0"/>
              <a:t> </a:t>
            </a:r>
            <a:r>
              <a:rPr lang="en-US" dirty="0">
                <a:solidFill>
                  <a:srgbClr val="FF0000"/>
                </a:solidFill>
              </a:rPr>
              <a:t>:items</a:t>
            </a:r>
            <a:r>
              <a:rPr lang="en-US" dirty="0"/>
              <a:t>, :priority, :integer</a:t>
            </a:r>
          </a:p>
          <a:p>
            <a:r>
              <a:rPr lang="en-US" dirty="0"/>
              <a:t>  end </a:t>
            </a:r>
          </a:p>
          <a:p>
            <a:r>
              <a:rPr lang="en-US" dirty="0"/>
              <a:t>end </a:t>
            </a:r>
          </a:p>
          <a:p>
            <a:endParaRPr lang="en-US" dirty="0"/>
          </a:p>
          <a:p>
            <a:endParaRPr lang="en-US" dirty="0"/>
          </a:p>
        </p:txBody>
      </p:sp>
    </p:spTree>
    <p:extLst>
      <p:ext uri="{BB962C8B-B14F-4D97-AF65-F5344CB8AC3E}">
        <p14:creationId xmlns:p14="http://schemas.microsoft.com/office/powerpoint/2010/main" val="88458313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870C-4210-31DF-2408-DA2DCC83A3B0}"/>
              </a:ext>
            </a:extLst>
          </p:cNvPr>
          <p:cNvSpPr>
            <a:spLocks noGrp="1"/>
          </p:cNvSpPr>
          <p:nvPr>
            <p:ph type="title"/>
          </p:nvPr>
        </p:nvSpPr>
        <p:spPr/>
        <p:txBody>
          <a:bodyPr/>
          <a:lstStyle/>
          <a:p>
            <a:r>
              <a:rPr lang="en-US" dirty="0"/>
              <a:t>String is Default</a:t>
            </a:r>
          </a:p>
        </p:txBody>
      </p:sp>
      <p:sp>
        <p:nvSpPr>
          <p:cNvPr id="3" name="Content Placeholder 2">
            <a:extLst>
              <a:ext uri="{FF2B5EF4-FFF2-40B4-BE49-F238E27FC236}">
                <a16:creationId xmlns:a16="http://schemas.microsoft.com/office/drawing/2014/main" id="{111CD10A-F947-ACA6-FD5C-C61B6D7D5AF5}"/>
              </a:ext>
            </a:extLst>
          </p:cNvPr>
          <p:cNvSpPr>
            <a:spLocks noGrp="1"/>
          </p:cNvSpPr>
          <p:nvPr>
            <p:ph idx="1"/>
          </p:nvPr>
        </p:nvSpPr>
        <p:spPr/>
        <p:txBody>
          <a:bodyPr>
            <a:normAutofit/>
          </a:bodyPr>
          <a:lstStyle/>
          <a:p>
            <a:r>
              <a:rPr lang="en-US" dirty="0">
                <a:solidFill>
                  <a:srgbClr val="FF0000"/>
                </a:solidFill>
              </a:rPr>
              <a:t>$ rails generate migration </a:t>
            </a:r>
            <a:r>
              <a:rPr lang="en-US" dirty="0" err="1">
                <a:solidFill>
                  <a:srgbClr val="FF0000"/>
                </a:solidFill>
              </a:rPr>
              <a:t>AddStuffToItem</a:t>
            </a:r>
            <a:r>
              <a:rPr lang="en-US" dirty="0">
                <a:solidFill>
                  <a:srgbClr val="FF0000"/>
                </a:solidFill>
              </a:rPr>
              <a:t> one two</a:t>
            </a:r>
          </a:p>
          <a:p>
            <a:r>
              <a:rPr lang="en-US" dirty="0"/>
              <a:t># 20240228121737_add_stuff_to_item.rb</a:t>
            </a:r>
          </a:p>
          <a:p>
            <a:r>
              <a:rPr lang="en-US" dirty="0"/>
              <a:t>class </a:t>
            </a:r>
            <a:r>
              <a:rPr lang="en-US" dirty="0" err="1"/>
              <a:t>AddStuffToItem</a:t>
            </a:r>
            <a:r>
              <a:rPr lang="en-US" dirty="0"/>
              <a:t> &lt; </a:t>
            </a:r>
            <a:r>
              <a:rPr lang="en-US" dirty="0" err="1"/>
              <a:t>ActiveRecord</a:t>
            </a:r>
            <a:r>
              <a:rPr lang="en-US" dirty="0"/>
              <a:t>::Migration[7.1]</a:t>
            </a:r>
          </a:p>
          <a:p>
            <a:r>
              <a:rPr lang="en-US" dirty="0"/>
              <a:t>  def change</a:t>
            </a:r>
          </a:p>
          <a:p>
            <a:r>
              <a:rPr lang="en-US" dirty="0"/>
              <a:t>    </a:t>
            </a:r>
            <a:r>
              <a:rPr lang="en-US" dirty="0" err="1"/>
              <a:t>add_column</a:t>
            </a:r>
            <a:r>
              <a:rPr lang="en-US" dirty="0"/>
              <a:t> </a:t>
            </a:r>
            <a:r>
              <a:rPr lang="en-US" dirty="0">
                <a:solidFill>
                  <a:srgbClr val="FF0000"/>
                </a:solidFill>
              </a:rPr>
              <a:t>:items</a:t>
            </a:r>
            <a:r>
              <a:rPr lang="en-US" dirty="0"/>
              <a:t>, :one, :string</a:t>
            </a:r>
          </a:p>
          <a:p>
            <a:r>
              <a:rPr lang="en-US" dirty="0"/>
              <a:t>    </a:t>
            </a:r>
            <a:r>
              <a:rPr lang="en-US" dirty="0" err="1"/>
              <a:t>add_column</a:t>
            </a:r>
            <a:r>
              <a:rPr lang="en-US" dirty="0"/>
              <a:t> </a:t>
            </a:r>
            <a:r>
              <a:rPr lang="en-US" dirty="0">
                <a:solidFill>
                  <a:srgbClr val="FF0000"/>
                </a:solidFill>
              </a:rPr>
              <a:t>:items</a:t>
            </a:r>
            <a:r>
              <a:rPr lang="en-US" dirty="0"/>
              <a:t>, :two, :string</a:t>
            </a:r>
          </a:p>
          <a:p>
            <a:r>
              <a:rPr lang="en-US" dirty="0"/>
              <a:t>  end</a:t>
            </a:r>
          </a:p>
          <a:p>
            <a:r>
              <a:rPr lang="en-US" dirty="0"/>
              <a:t>end</a:t>
            </a:r>
          </a:p>
          <a:p>
            <a:endParaRPr lang="en-US" dirty="0"/>
          </a:p>
          <a:p>
            <a:endParaRPr lang="en-US" dirty="0"/>
          </a:p>
        </p:txBody>
      </p:sp>
    </p:spTree>
    <p:extLst>
      <p:ext uri="{BB962C8B-B14F-4D97-AF65-F5344CB8AC3E}">
        <p14:creationId xmlns:p14="http://schemas.microsoft.com/office/powerpoint/2010/main" val="203921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495C-333D-6F63-55C7-DC98B139E212}"/>
              </a:ext>
            </a:extLst>
          </p:cNvPr>
          <p:cNvSpPr>
            <a:spLocks noGrp="1"/>
          </p:cNvSpPr>
          <p:nvPr>
            <p:ph type="title"/>
          </p:nvPr>
        </p:nvSpPr>
        <p:spPr/>
        <p:txBody>
          <a:bodyPr/>
          <a:lstStyle/>
          <a:p>
            <a:r>
              <a:rPr lang="en-US" dirty="0"/>
              <a:t>Relationships</a:t>
            </a:r>
          </a:p>
        </p:txBody>
      </p:sp>
      <p:sp>
        <p:nvSpPr>
          <p:cNvPr id="4" name="Content Placeholder 3">
            <a:extLst>
              <a:ext uri="{FF2B5EF4-FFF2-40B4-BE49-F238E27FC236}">
                <a16:creationId xmlns:a16="http://schemas.microsoft.com/office/drawing/2014/main" id="{AFEB1A4D-9C8B-1CF3-5149-F44B1C7083F6}"/>
              </a:ext>
            </a:extLst>
          </p:cNvPr>
          <p:cNvSpPr>
            <a:spLocks noGrp="1"/>
          </p:cNvSpPr>
          <p:nvPr>
            <p:ph idx="1"/>
          </p:nvPr>
        </p:nvSpPr>
        <p:spPr/>
        <p:txBody>
          <a:bodyPr>
            <a:normAutofit fontScale="92500" lnSpcReduction="10000"/>
          </a:bodyPr>
          <a:lstStyle/>
          <a:p>
            <a:r>
              <a:rPr lang="en-US" dirty="0"/>
              <a:t>There are three basic types of relations</a:t>
            </a:r>
          </a:p>
          <a:p>
            <a:pPr lvl="1"/>
            <a:r>
              <a:rPr lang="en-US" dirty="0"/>
              <a:t>1 to 1</a:t>
            </a:r>
          </a:p>
          <a:p>
            <a:pPr lvl="2"/>
            <a:r>
              <a:rPr lang="en-US" dirty="0"/>
              <a:t>A person has one SSN</a:t>
            </a:r>
          </a:p>
          <a:p>
            <a:pPr lvl="1"/>
            <a:r>
              <a:rPr lang="en-US" dirty="0"/>
              <a:t>1 to many</a:t>
            </a:r>
          </a:p>
          <a:p>
            <a:pPr lvl="2"/>
            <a:r>
              <a:rPr lang="en-US" dirty="0"/>
              <a:t>A person has many email addresses</a:t>
            </a:r>
          </a:p>
          <a:p>
            <a:pPr lvl="1"/>
            <a:r>
              <a:rPr lang="en-US" dirty="0"/>
              <a:t>Many to many</a:t>
            </a:r>
          </a:p>
          <a:p>
            <a:pPr lvl="2"/>
            <a:r>
              <a:rPr lang="en-US" dirty="0"/>
              <a:t>A person has many friends (hopefully) and each has many other friends</a:t>
            </a:r>
          </a:p>
        </p:txBody>
      </p:sp>
    </p:spTree>
    <p:extLst>
      <p:ext uri="{BB962C8B-B14F-4D97-AF65-F5344CB8AC3E}">
        <p14:creationId xmlns:p14="http://schemas.microsoft.com/office/powerpoint/2010/main" val="12653072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E821-BB20-4A77-F0F3-69805BD0BD79}"/>
              </a:ext>
            </a:extLst>
          </p:cNvPr>
          <p:cNvSpPr>
            <a:spLocks noGrp="1"/>
          </p:cNvSpPr>
          <p:nvPr>
            <p:ph type="title"/>
          </p:nvPr>
        </p:nvSpPr>
        <p:spPr/>
        <p:txBody>
          <a:bodyPr/>
          <a:lstStyle/>
          <a:p>
            <a:r>
              <a:rPr lang="en-US" dirty="0"/>
              <a:t>One to One</a:t>
            </a:r>
          </a:p>
        </p:txBody>
      </p:sp>
      <p:sp>
        <p:nvSpPr>
          <p:cNvPr id="3" name="Content Placeholder 2">
            <a:extLst>
              <a:ext uri="{FF2B5EF4-FFF2-40B4-BE49-F238E27FC236}">
                <a16:creationId xmlns:a16="http://schemas.microsoft.com/office/drawing/2014/main" id="{C0B77E17-0179-534C-BEBC-1E72AB60933B}"/>
              </a:ext>
            </a:extLst>
          </p:cNvPr>
          <p:cNvSpPr>
            <a:spLocks noGrp="1"/>
          </p:cNvSpPr>
          <p:nvPr>
            <p:ph idx="1"/>
          </p:nvPr>
        </p:nvSpPr>
        <p:spPr/>
        <p:txBody>
          <a:bodyPr>
            <a:normAutofit fontScale="85000" lnSpcReduction="20000"/>
          </a:bodyPr>
          <a:lstStyle/>
          <a:p>
            <a:r>
              <a:rPr lang="en-US" dirty="0">
                <a:solidFill>
                  <a:srgbClr val="FF0000"/>
                </a:solidFill>
              </a:rPr>
              <a:t>$ rails generate scaffold Person </a:t>
            </a:r>
            <a:r>
              <a:rPr lang="en-US" dirty="0" err="1">
                <a:solidFill>
                  <a:srgbClr val="FF0000"/>
                </a:solidFill>
              </a:rPr>
              <a:t>name:string</a:t>
            </a:r>
            <a:endParaRPr lang="en-US" dirty="0">
              <a:solidFill>
                <a:srgbClr val="FF0000"/>
              </a:solidFill>
            </a:endParaRPr>
          </a:p>
          <a:p>
            <a:r>
              <a:rPr lang="en-US" dirty="0">
                <a:solidFill>
                  <a:srgbClr val="FF0000"/>
                </a:solidFill>
              </a:rPr>
              <a:t>$ rails generate scaffold Phone </a:t>
            </a:r>
            <a:r>
              <a:rPr lang="en-US" dirty="0" err="1">
                <a:solidFill>
                  <a:srgbClr val="FF0000"/>
                </a:solidFill>
              </a:rPr>
              <a:t>number:integer</a:t>
            </a:r>
            <a:r>
              <a:rPr lang="en-US" dirty="0">
                <a:solidFill>
                  <a:srgbClr val="FF0000"/>
                </a:solidFill>
              </a:rPr>
              <a:t> </a:t>
            </a:r>
            <a:r>
              <a:rPr lang="en-US" dirty="0" err="1">
                <a:solidFill>
                  <a:srgbClr val="FF0000"/>
                </a:solidFill>
              </a:rPr>
              <a:t>person:references</a:t>
            </a:r>
            <a:endParaRPr lang="en-US" dirty="0">
              <a:solidFill>
                <a:srgbClr val="FF0000"/>
              </a:solidFill>
            </a:endParaRPr>
          </a:p>
          <a:p>
            <a:endParaRPr lang="en-US" dirty="0"/>
          </a:p>
          <a:p>
            <a:r>
              <a:rPr lang="en-US" dirty="0"/>
              <a:t># app/models/</a:t>
            </a:r>
            <a:r>
              <a:rPr lang="en-US" dirty="0" err="1"/>
              <a:t>person.rb</a:t>
            </a:r>
            <a:endParaRPr lang="en-US" dirty="0"/>
          </a:p>
          <a:p>
            <a:r>
              <a:rPr lang="en-US" dirty="0"/>
              <a:t>class Person &lt; </a:t>
            </a:r>
            <a:r>
              <a:rPr lang="en-US" dirty="0" err="1"/>
              <a:t>ApplicationRecord</a:t>
            </a:r>
            <a:endParaRPr lang="en-US" dirty="0"/>
          </a:p>
          <a:p>
            <a:r>
              <a:rPr lang="en-US" dirty="0"/>
              <a:t>  </a:t>
            </a:r>
            <a:r>
              <a:rPr lang="en-US" dirty="0" err="1"/>
              <a:t>has_one</a:t>
            </a:r>
            <a:r>
              <a:rPr lang="en-US" dirty="0"/>
              <a:t> :phone</a:t>
            </a:r>
          </a:p>
          <a:p>
            <a:r>
              <a:rPr lang="en-US" dirty="0"/>
              <a:t>end</a:t>
            </a:r>
          </a:p>
          <a:p>
            <a:r>
              <a:rPr lang="en-US" dirty="0"/>
              <a:t># app/models/</a:t>
            </a:r>
            <a:r>
              <a:rPr lang="en-US" dirty="0" err="1"/>
              <a:t>phone.rb</a:t>
            </a:r>
            <a:endParaRPr lang="en-US" dirty="0"/>
          </a:p>
          <a:p>
            <a:r>
              <a:rPr lang="en-US" dirty="0"/>
              <a:t>class Phone &lt; </a:t>
            </a:r>
            <a:r>
              <a:rPr lang="en-US" dirty="0" err="1"/>
              <a:t>ApplicationRecord</a:t>
            </a:r>
            <a:endParaRPr lang="en-US" dirty="0"/>
          </a:p>
          <a:p>
            <a:r>
              <a:rPr lang="en-US" dirty="0"/>
              <a:t>  </a:t>
            </a:r>
            <a:r>
              <a:rPr lang="en-US" dirty="0" err="1"/>
              <a:t>belongs_to</a:t>
            </a:r>
            <a:r>
              <a:rPr lang="en-US" dirty="0"/>
              <a:t> :person</a:t>
            </a:r>
          </a:p>
          <a:p>
            <a:r>
              <a:rPr lang="en-US" dirty="0"/>
              <a:t>end</a:t>
            </a:r>
          </a:p>
          <a:p>
            <a:endParaRPr lang="en-US" dirty="0"/>
          </a:p>
          <a:p>
            <a:endParaRPr lang="en-US" dirty="0"/>
          </a:p>
        </p:txBody>
      </p:sp>
    </p:spTree>
    <p:extLst>
      <p:ext uri="{BB962C8B-B14F-4D97-AF65-F5344CB8AC3E}">
        <p14:creationId xmlns:p14="http://schemas.microsoft.com/office/powerpoint/2010/main" val="36791215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ED15-038A-222E-6A63-EAB732CE8B8B}"/>
              </a:ext>
            </a:extLst>
          </p:cNvPr>
          <p:cNvSpPr>
            <a:spLocks noGrp="1"/>
          </p:cNvSpPr>
          <p:nvPr>
            <p:ph type="title"/>
          </p:nvPr>
        </p:nvSpPr>
        <p:spPr/>
        <p:txBody>
          <a:bodyPr/>
          <a:lstStyle/>
          <a:p>
            <a:r>
              <a:rPr lang="en-US" dirty="0"/>
              <a:t>One to One</a:t>
            </a:r>
          </a:p>
        </p:txBody>
      </p:sp>
      <p:sp>
        <p:nvSpPr>
          <p:cNvPr id="4" name="Content Placeholder 3">
            <a:extLst>
              <a:ext uri="{FF2B5EF4-FFF2-40B4-BE49-F238E27FC236}">
                <a16:creationId xmlns:a16="http://schemas.microsoft.com/office/drawing/2014/main" id="{E09AE37F-A1FA-1038-F920-4789A81F9268}"/>
              </a:ext>
            </a:extLst>
          </p:cNvPr>
          <p:cNvSpPr>
            <a:spLocks noGrp="1"/>
          </p:cNvSpPr>
          <p:nvPr>
            <p:ph idx="1"/>
          </p:nvPr>
        </p:nvSpPr>
        <p:spPr/>
        <p:txBody>
          <a:bodyPr>
            <a:normAutofit fontScale="92500"/>
          </a:bodyPr>
          <a:lstStyle/>
          <a:p>
            <a:r>
              <a:rPr lang="en-US" dirty="0"/>
              <a:t>Here, a person has one phone and a phone belongs to a one person</a:t>
            </a:r>
          </a:p>
          <a:p>
            <a:r>
              <a:rPr lang="en-US" dirty="0"/>
              <a:t>The phone references a person via “</a:t>
            </a:r>
            <a:r>
              <a:rPr lang="en-US" dirty="0" err="1"/>
              <a:t>belongs_to</a:t>
            </a:r>
            <a:r>
              <a:rPr lang="en-US" dirty="0"/>
              <a:t>”</a:t>
            </a:r>
          </a:p>
          <a:p>
            <a:pPr lvl="1"/>
            <a:r>
              <a:rPr lang="en-US" dirty="0"/>
              <a:t>“</a:t>
            </a:r>
            <a:r>
              <a:rPr lang="en-US" dirty="0" err="1"/>
              <a:t>person:references</a:t>
            </a:r>
            <a:r>
              <a:rPr lang="en-US" dirty="0"/>
              <a:t>” creates a foreign key</a:t>
            </a:r>
          </a:p>
          <a:p>
            <a:r>
              <a:rPr lang="en-US" dirty="0"/>
              <a:t>“</a:t>
            </a:r>
            <a:r>
              <a:rPr lang="en-US" dirty="0" err="1"/>
              <a:t>has_one</a:t>
            </a:r>
            <a:r>
              <a:rPr lang="en-US" dirty="0"/>
              <a:t>” creates methods to refer to the phone</a:t>
            </a:r>
          </a:p>
          <a:p>
            <a:pPr lvl="1"/>
            <a:r>
              <a:rPr lang="en-US" dirty="0"/>
              <a:t>Not automatically generated, we must create</a:t>
            </a:r>
          </a:p>
        </p:txBody>
      </p:sp>
    </p:spTree>
    <p:extLst>
      <p:ext uri="{BB962C8B-B14F-4D97-AF65-F5344CB8AC3E}">
        <p14:creationId xmlns:p14="http://schemas.microsoft.com/office/powerpoint/2010/main" val="7352900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A031-010D-3F60-1AFF-9940C5F01769}"/>
              </a:ext>
            </a:extLst>
          </p:cNvPr>
          <p:cNvSpPr>
            <a:spLocks noGrp="1"/>
          </p:cNvSpPr>
          <p:nvPr>
            <p:ph type="title"/>
          </p:nvPr>
        </p:nvSpPr>
        <p:spPr/>
        <p:txBody>
          <a:bodyPr/>
          <a:lstStyle/>
          <a:p>
            <a:r>
              <a:rPr lang="en-US" dirty="0"/>
              <a:t>Null and Unique</a:t>
            </a:r>
          </a:p>
        </p:txBody>
      </p:sp>
      <p:sp>
        <p:nvSpPr>
          <p:cNvPr id="3" name="Content Placeholder 2">
            <a:extLst>
              <a:ext uri="{FF2B5EF4-FFF2-40B4-BE49-F238E27FC236}">
                <a16:creationId xmlns:a16="http://schemas.microsoft.com/office/drawing/2014/main" id="{B5CB491D-67D9-A026-7330-E22EC4E9BB3E}"/>
              </a:ext>
            </a:extLst>
          </p:cNvPr>
          <p:cNvSpPr>
            <a:spLocks noGrp="1"/>
          </p:cNvSpPr>
          <p:nvPr>
            <p:ph idx="1"/>
          </p:nvPr>
        </p:nvSpPr>
        <p:spPr/>
        <p:txBody>
          <a:bodyPr/>
          <a:lstStyle/>
          <a:p>
            <a:r>
              <a:rPr lang="en-US" dirty="0"/>
              <a:t>We can add constraints in Rails</a:t>
            </a:r>
          </a:p>
          <a:p>
            <a:pPr lvl="1"/>
            <a:r>
              <a:rPr lang="en-US" dirty="0"/>
              <a:t>Null allows a reference to be to nothing</a:t>
            </a:r>
          </a:p>
          <a:p>
            <a:pPr lvl="1"/>
            <a:r>
              <a:rPr lang="en-US" dirty="0"/>
              <a:t>Unique requires only one reference</a:t>
            </a:r>
          </a:p>
        </p:txBody>
      </p:sp>
    </p:spTree>
    <p:extLst>
      <p:ext uri="{BB962C8B-B14F-4D97-AF65-F5344CB8AC3E}">
        <p14:creationId xmlns:p14="http://schemas.microsoft.com/office/powerpoint/2010/main" val="17913518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49AF-824D-E300-E63D-56A6E7206529}"/>
              </a:ext>
            </a:extLst>
          </p:cNvPr>
          <p:cNvSpPr>
            <a:spLocks noGrp="1"/>
          </p:cNvSpPr>
          <p:nvPr>
            <p:ph type="title"/>
          </p:nvPr>
        </p:nvSpPr>
        <p:spPr/>
        <p:txBody>
          <a:bodyPr/>
          <a:lstStyle/>
          <a:p>
            <a:r>
              <a:rPr lang="en-US" dirty="0"/>
              <a:t>One to Many</a:t>
            </a:r>
          </a:p>
        </p:txBody>
      </p:sp>
      <p:sp>
        <p:nvSpPr>
          <p:cNvPr id="3" name="Content Placeholder 2">
            <a:extLst>
              <a:ext uri="{FF2B5EF4-FFF2-40B4-BE49-F238E27FC236}">
                <a16:creationId xmlns:a16="http://schemas.microsoft.com/office/drawing/2014/main" id="{1D623912-D51F-386D-397A-92BAABF94A31}"/>
              </a:ext>
            </a:extLst>
          </p:cNvPr>
          <p:cNvSpPr>
            <a:spLocks noGrp="1"/>
          </p:cNvSpPr>
          <p:nvPr>
            <p:ph idx="1"/>
          </p:nvPr>
        </p:nvSpPr>
        <p:spPr/>
        <p:txBody>
          <a:bodyPr/>
          <a:lstStyle/>
          <a:p>
            <a:r>
              <a:rPr lang="en-US" dirty="0"/>
              <a:t>An advisor has many students, a student has one advisor</a:t>
            </a:r>
          </a:p>
        </p:txBody>
      </p:sp>
    </p:spTree>
    <p:extLst>
      <p:ext uri="{BB962C8B-B14F-4D97-AF65-F5344CB8AC3E}">
        <p14:creationId xmlns:p14="http://schemas.microsoft.com/office/powerpoint/2010/main" val="139086889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55DC-AB7F-4F6F-4754-84001BB0791D}"/>
              </a:ext>
            </a:extLst>
          </p:cNvPr>
          <p:cNvSpPr>
            <a:spLocks noGrp="1"/>
          </p:cNvSpPr>
          <p:nvPr>
            <p:ph type="title"/>
          </p:nvPr>
        </p:nvSpPr>
        <p:spPr/>
        <p:txBody>
          <a:bodyPr/>
          <a:lstStyle/>
          <a:p>
            <a:r>
              <a:rPr lang="en-US" dirty="0"/>
              <a:t>Model View Controller</a:t>
            </a:r>
          </a:p>
        </p:txBody>
      </p:sp>
      <p:sp>
        <p:nvSpPr>
          <p:cNvPr id="3" name="Content Placeholder 2">
            <a:extLst>
              <a:ext uri="{FF2B5EF4-FFF2-40B4-BE49-F238E27FC236}">
                <a16:creationId xmlns:a16="http://schemas.microsoft.com/office/drawing/2014/main" id="{254F9F5A-4386-354C-B52A-A967289DF65B}"/>
              </a:ext>
            </a:extLst>
          </p:cNvPr>
          <p:cNvSpPr>
            <a:spLocks noGrp="1"/>
          </p:cNvSpPr>
          <p:nvPr>
            <p:ph idx="1"/>
          </p:nvPr>
        </p:nvSpPr>
        <p:spPr/>
        <p:txBody>
          <a:bodyPr/>
          <a:lstStyle/>
          <a:p>
            <a:r>
              <a:rPr lang="en-US" dirty="0"/>
              <a:t>Xerox Palo Alto Research Center (PARC)</a:t>
            </a:r>
          </a:p>
          <a:p>
            <a:pPr lvl="1"/>
            <a:r>
              <a:rPr lang="en-US" dirty="0"/>
              <a:t>Invented pretty much all we now use</a:t>
            </a:r>
          </a:p>
          <a:p>
            <a:pPr lvl="1"/>
            <a:r>
              <a:rPr lang="en-US" dirty="0"/>
              <a:t>Patented zero of it</a:t>
            </a:r>
          </a:p>
          <a:p>
            <a:r>
              <a:rPr lang="en-US" dirty="0"/>
              <a:t>T</a:t>
            </a:r>
            <a:r>
              <a:rPr lang="en-US" dirty="0">
                <a:effectLst/>
              </a:rPr>
              <a:t>rygve </a:t>
            </a:r>
            <a:r>
              <a:rPr lang="en-US" dirty="0" err="1">
                <a:effectLst/>
              </a:rPr>
              <a:t>Reenskaug</a:t>
            </a:r>
            <a:r>
              <a:rPr lang="en-US" dirty="0"/>
              <a:t> and Smalltalk</a:t>
            </a:r>
          </a:p>
          <a:p>
            <a:r>
              <a:rPr lang="en-US" dirty="0"/>
              <a:t>Model is first</a:t>
            </a:r>
          </a:p>
        </p:txBody>
      </p:sp>
    </p:spTree>
    <p:extLst>
      <p:ext uri="{BB962C8B-B14F-4D97-AF65-F5344CB8AC3E}">
        <p14:creationId xmlns:p14="http://schemas.microsoft.com/office/powerpoint/2010/main" val="18092699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262CAA-E2F4-2E2B-D95E-86552065D693}"/>
              </a:ext>
            </a:extLst>
          </p:cNvPr>
          <p:cNvSpPr>
            <a:spLocks noGrp="1"/>
          </p:cNvSpPr>
          <p:nvPr>
            <p:ph type="title"/>
          </p:nvPr>
        </p:nvSpPr>
        <p:spPr/>
        <p:txBody>
          <a:bodyPr/>
          <a:lstStyle/>
          <a:p>
            <a:r>
              <a:rPr lang="en-US" dirty="0"/>
              <a:t>One to Many</a:t>
            </a:r>
          </a:p>
        </p:txBody>
      </p:sp>
      <p:sp>
        <p:nvSpPr>
          <p:cNvPr id="3" name="Content Placeholder 2">
            <a:extLst>
              <a:ext uri="{FF2B5EF4-FFF2-40B4-BE49-F238E27FC236}">
                <a16:creationId xmlns:a16="http://schemas.microsoft.com/office/drawing/2014/main" id="{F72C9D75-40D2-A105-B22F-8FB162839DD4}"/>
              </a:ext>
            </a:extLst>
          </p:cNvPr>
          <p:cNvSpPr>
            <a:spLocks noGrp="1"/>
          </p:cNvSpPr>
          <p:nvPr>
            <p:ph idx="1"/>
          </p:nvPr>
        </p:nvSpPr>
        <p:spPr/>
        <p:txBody>
          <a:bodyPr/>
          <a:lstStyle/>
          <a:p>
            <a:r>
              <a:rPr lang="en-US" dirty="0">
                <a:solidFill>
                  <a:srgbClr val="FF0000"/>
                </a:solidFill>
              </a:rPr>
              <a:t>$ rails generate scaffold Advisor </a:t>
            </a:r>
            <a:r>
              <a:rPr lang="en-US" dirty="0" err="1">
                <a:solidFill>
                  <a:srgbClr val="FF0000"/>
                </a:solidFill>
              </a:rPr>
              <a:t>name:string</a:t>
            </a:r>
            <a:endParaRPr lang="en-US" dirty="0">
              <a:solidFill>
                <a:srgbClr val="FF0000"/>
              </a:solidFill>
            </a:endParaRPr>
          </a:p>
          <a:p>
            <a:r>
              <a:rPr lang="en-US" dirty="0">
                <a:solidFill>
                  <a:srgbClr val="FF0000"/>
                </a:solidFill>
              </a:rPr>
              <a:t>$ rails generate scaffold Student </a:t>
            </a:r>
            <a:r>
              <a:rPr lang="en-US" dirty="0" err="1">
                <a:solidFill>
                  <a:srgbClr val="FF0000"/>
                </a:solidFill>
              </a:rPr>
              <a:t>name:string</a:t>
            </a:r>
            <a:r>
              <a:rPr lang="en-US" dirty="0">
                <a:solidFill>
                  <a:srgbClr val="FF0000"/>
                </a:solidFill>
              </a:rPr>
              <a:t> </a:t>
            </a:r>
            <a:r>
              <a:rPr lang="en-US" dirty="0" err="1">
                <a:solidFill>
                  <a:srgbClr val="FF0000"/>
                </a:solidFill>
              </a:rPr>
              <a:t>advisor:references</a:t>
            </a:r>
            <a:endParaRPr lang="en-US" dirty="0">
              <a:solidFill>
                <a:srgbClr val="FF0000"/>
              </a:solidFill>
            </a:endParaRPr>
          </a:p>
          <a:p>
            <a:r>
              <a:rPr lang="en-US" dirty="0"/>
              <a:t># add </a:t>
            </a:r>
            <a:r>
              <a:rPr lang="en-US" dirty="0" err="1"/>
              <a:t>has_many</a:t>
            </a:r>
            <a:r>
              <a:rPr lang="en-US" dirty="0"/>
              <a:t> :students in app/models/</a:t>
            </a:r>
            <a:r>
              <a:rPr lang="en-US" dirty="0" err="1"/>
              <a:t>advisor.rb</a:t>
            </a:r>
            <a:r>
              <a:rPr lang="en-US" dirty="0"/>
              <a:t> </a:t>
            </a:r>
          </a:p>
          <a:p>
            <a:endParaRPr lang="en-US" dirty="0"/>
          </a:p>
        </p:txBody>
      </p:sp>
    </p:spTree>
    <p:extLst>
      <p:ext uri="{BB962C8B-B14F-4D97-AF65-F5344CB8AC3E}">
        <p14:creationId xmlns:p14="http://schemas.microsoft.com/office/powerpoint/2010/main" val="23905550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9E71-BB7B-9AC1-5E69-4BDD63BF20EC}"/>
              </a:ext>
            </a:extLst>
          </p:cNvPr>
          <p:cNvSpPr>
            <a:spLocks noGrp="1"/>
          </p:cNvSpPr>
          <p:nvPr>
            <p:ph type="title"/>
          </p:nvPr>
        </p:nvSpPr>
        <p:spPr/>
        <p:txBody>
          <a:bodyPr/>
          <a:lstStyle/>
          <a:p>
            <a:r>
              <a:rPr lang="en-US" dirty="0"/>
              <a:t>Many to Many</a:t>
            </a:r>
          </a:p>
        </p:txBody>
      </p:sp>
      <p:sp>
        <p:nvSpPr>
          <p:cNvPr id="4" name="Content Placeholder 3">
            <a:extLst>
              <a:ext uri="{FF2B5EF4-FFF2-40B4-BE49-F238E27FC236}">
                <a16:creationId xmlns:a16="http://schemas.microsoft.com/office/drawing/2014/main" id="{D69EAE31-FB76-E4CB-65BD-13352B289C9E}"/>
              </a:ext>
            </a:extLst>
          </p:cNvPr>
          <p:cNvSpPr>
            <a:spLocks noGrp="1"/>
          </p:cNvSpPr>
          <p:nvPr>
            <p:ph idx="1"/>
          </p:nvPr>
        </p:nvSpPr>
        <p:spPr/>
        <p:txBody>
          <a:bodyPr/>
          <a:lstStyle/>
          <a:p>
            <a:r>
              <a:rPr lang="en-US" dirty="0"/>
              <a:t>More complicated</a:t>
            </a:r>
          </a:p>
          <a:p>
            <a:r>
              <a:rPr lang="en-US" dirty="0"/>
              <a:t>Need to have a junction table to connect two other tables</a:t>
            </a:r>
          </a:p>
          <a:p>
            <a:r>
              <a:rPr lang="en-US" dirty="0"/>
              <a:t>Rails provides most of the necessary parts, but we have to create the junction table ourselves</a:t>
            </a:r>
          </a:p>
          <a:p>
            <a:r>
              <a:rPr lang="en-US" dirty="0"/>
              <a:t>Two approaches</a:t>
            </a:r>
          </a:p>
        </p:txBody>
      </p:sp>
    </p:spTree>
    <p:extLst>
      <p:ext uri="{BB962C8B-B14F-4D97-AF65-F5344CB8AC3E}">
        <p14:creationId xmlns:p14="http://schemas.microsoft.com/office/powerpoint/2010/main" val="6812154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BD9F-DD7E-BBB0-E86D-C9999C815EB7}"/>
              </a:ext>
            </a:extLst>
          </p:cNvPr>
          <p:cNvSpPr>
            <a:spLocks noGrp="1"/>
          </p:cNvSpPr>
          <p:nvPr>
            <p:ph type="title"/>
          </p:nvPr>
        </p:nvSpPr>
        <p:spPr/>
        <p:txBody>
          <a:bodyPr/>
          <a:lstStyle/>
          <a:p>
            <a:r>
              <a:rPr lang="en-US" dirty="0"/>
              <a:t>Has Many Through</a:t>
            </a:r>
          </a:p>
        </p:txBody>
      </p:sp>
      <p:sp>
        <p:nvSpPr>
          <p:cNvPr id="3" name="Content Placeholder 2">
            <a:extLst>
              <a:ext uri="{FF2B5EF4-FFF2-40B4-BE49-F238E27FC236}">
                <a16:creationId xmlns:a16="http://schemas.microsoft.com/office/drawing/2014/main" id="{ADDEA854-8628-E8CC-02BE-2BBCA1D9105E}"/>
              </a:ext>
            </a:extLst>
          </p:cNvPr>
          <p:cNvSpPr>
            <a:spLocks noGrp="1"/>
          </p:cNvSpPr>
          <p:nvPr>
            <p:ph idx="1"/>
          </p:nvPr>
        </p:nvSpPr>
        <p:spPr/>
        <p:txBody>
          <a:bodyPr/>
          <a:lstStyle/>
          <a:p>
            <a:r>
              <a:rPr lang="en-US" dirty="0"/>
              <a:t>In this case, we create the junction table with whatever name we choose</a:t>
            </a:r>
          </a:p>
          <a:p>
            <a:r>
              <a:rPr lang="en-US" dirty="0"/>
              <a:t>We need to modify both models</a:t>
            </a:r>
          </a:p>
          <a:p>
            <a:r>
              <a:rPr lang="en-US" dirty="0"/>
              <a:t>E.g.: student have many sections and sections have many students</a:t>
            </a:r>
          </a:p>
        </p:txBody>
      </p:sp>
    </p:spTree>
    <p:extLst>
      <p:ext uri="{BB962C8B-B14F-4D97-AF65-F5344CB8AC3E}">
        <p14:creationId xmlns:p14="http://schemas.microsoft.com/office/powerpoint/2010/main" val="12626772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ABE8-E2BA-A8C7-386F-BEDF1B5018D7}"/>
              </a:ext>
            </a:extLst>
          </p:cNvPr>
          <p:cNvSpPr>
            <a:spLocks noGrp="1"/>
          </p:cNvSpPr>
          <p:nvPr>
            <p:ph type="title"/>
          </p:nvPr>
        </p:nvSpPr>
        <p:spPr/>
        <p:txBody>
          <a:bodyPr/>
          <a:lstStyle/>
          <a:p>
            <a:r>
              <a:rPr lang="en-US" dirty="0"/>
              <a:t>For Example</a:t>
            </a:r>
          </a:p>
        </p:txBody>
      </p:sp>
      <p:sp>
        <p:nvSpPr>
          <p:cNvPr id="3" name="Content Placeholder 2">
            <a:extLst>
              <a:ext uri="{FF2B5EF4-FFF2-40B4-BE49-F238E27FC236}">
                <a16:creationId xmlns:a16="http://schemas.microsoft.com/office/drawing/2014/main" id="{AC929D2D-3612-9ABC-9F3B-7E83EF971FD8}"/>
              </a:ext>
            </a:extLst>
          </p:cNvPr>
          <p:cNvSpPr>
            <a:spLocks noGrp="1"/>
          </p:cNvSpPr>
          <p:nvPr>
            <p:ph idx="1"/>
          </p:nvPr>
        </p:nvSpPr>
        <p:spPr/>
        <p:txBody>
          <a:bodyPr/>
          <a:lstStyle/>
          <a:p>
            <a:r>
              <a:rPr lang="en-US" dirty="0">
                <a:solidFill>
                  <a:srgbClr val="FF0000"/>
                </a:solidFill>
              </a:rPr>
              <a:t>$ rails generate scaffold Section </a:t>
            </a:r>
            <a:r>
              <a:rPr lang="en-US" dirty="0" err="1">
                <a:solidFill>
                  <a:srgbClr val="FF0000"/>
                </a:solidFill>
              </a:rPr>
              <a:t>name:string</a:t>
            </a:r>
            <a:endParaRPr lang="en-US" dirty="0">
              <a:solidFill>
                <a:srgbClr val="FF0000"/>
              </a:solidFill>
            </a:endParaRPr>
          </a:p>
          <a:p>
            <a:r>
              <a:rPr lang="en-US" dirty="0">
                <a:solidFill>
                  <a:srgbClr val="FF0000"/>
                </a:solidFill>
              </a:rPr>
              <a:t>$ rails generate scaffold Student </a:t>
            </a:r>
            <a:r>
              <a:rPr lang="en-US" dirty="0" err="1">
                <a:solidFill>
                  <a:srgbClr val="FF0000"/>
                </a:solidFill>
              </a:rPr>
              <a:t>name:string</a:t>
            </a:r>
            <a:endParaRPr lang="en-US" dirty="0">
              <a:solidFill>
                <a:srgbClr val="FF0000"/>
              </a:solidFill>
            </a:endParaRPr>
          </a:p>
          <a:p>
            <a:r>
              <a:rPr lang="en-US" dirty="0">
                <a:solidFill>
                  <a:srgbClr val="FF0000"/>
                </a:solidFill>
              </a:rPr>
              <a:t>$ rails generate scaffold Registration </a:t>
            </a:r>
            <a:r>
              <a:rPr lang="en-US" dirty="0" err="1">
                <a:solidFill>
                  <a:srgbClr val="FF0000"/>
                </a:solidFill>
              </a:rPr>
              <a:t>section:references</a:t>
            </a:r>
            <a:r>
              <a:rPr lang="en-US" dirty="0">
                <a:solidFill>
                  <a:srgbClr val="FF0000"/>
                </a:solidFill>
              </a:rPr>
              <a:t> </a:t>
            </a:r>
            <a:r>
              <a:rPr lang="en-US" dirty="0" err="1">
                <a:solidFill>
                  <a:srgbClr val="FF0000"/>
                </a:solidFill>
              </a:rPr>
              <a:t>student:references</a:t>
            </a:r>
            <a:endParaRPr lang="en-US" dirty="0">
              <a:solidFill>
                <a:srgbClr val="FF0000"/>
              </a:solidFill>
            </a:endParaRPr>
          </a:p>
        </p:txBody>
      </p:sp>
    </p:spTree>
    <p:extLst>
      <p:ext uri="{BB962C8B-B14F-4D97-AF65-F5344CB8AC3E}">
        <p14:creationId xmlns:p14="http://schemas.microsoft.com/office/powerpoint/2010/main" val="21599816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D4E3-4132-EE29-A03D-17F6E1E24402}"/>
              </a:ext>
            </a:extLst>
          </p:cNvPr>
          <p:cNvSpPr>
            <a:spLocks noGrp="1"/>
          </p:cNvSpPr>
          <p:nvPr>
            <p:ph type="title"/>
          </p:nvPr>
        </p:nvSpPr>
        <p:spPr/>
        <p:txBody>
          <a:bodyPr>
            <a:normAutofit fontScale="90000"/>
          </a:bodyPr>
          <a:lstStyle/>
          <a:p>
            <a:r>
              <a:rPr lang="en-US" dirty="0"/>
              <a:t>Models Need to Reference Each Other</a:t>
            </a:r>
          </a:p>
        </p:txBody>
      </p:sp>
      <p:sp>
        <p:nvSpPr>
          <p:cNvPr id="3" name="Content Placeholder 2">
            <a:extLst>
              <a:ext uri="{FF2B5EF4-FFF2-40B4-BE49-F238E27FC236}">
                <a16:creationId xmlns:a16="http://schemas.microsoft.com/office/drawing/2014/main" id="{A8C2E262-C656-64FB-1C17-015CB58B462D}"/>
              </a:ext>
            </a:extLst>
          </p:cNvPr>
          <p:cNvSpPr>
            <a:spLocks noGrp="1"/>
          </p:cNvSpPr>
          <p:nvPr>
            <p:ph idx="1"/>
          </p:nvPr>
        </p:nvSpPr>
        <p:spPr/>
        <p:txBody>
          <a:bodyPr>
            <a:normAutofit fontScale="92500" lnSpcReduction="20000"/>
          </a:bodyPr>
          <a:lstStyle/>
          <a:p>
            <a:r>
              <a:rPr lang="en-US" dirty="0"/>
              <a:t># app/models/</a:t>
            </a:r>
            <a:r>
              <a:rPr lang="en-US" dirty="0" err="1"/>
              <a:t>section.rb</a:t>
            </a:r>
            <a:endParaRPr lang="en-US" dirty="0"/>
          </a:p>
          <a:p>
            <a:r>
              <a:rPr lang="en-US" dirty="0"/>
              <a:t>class Section &lt; </a:t>
            </a:r>
            <a:r>
              <a:rPr lang="en-US" dirty="0" err="1"/>
              <a:t>ApplicationRecord</a:t>
            </a:r>
            <a:endParaRPr lang="en-US" dirty="0"/>
          </a:p>
          <a:p>
            <a:r>
              <a:rPr lang="en-US" dirty="0"/>
              <a:t>      </a:t>
            </a:r>
            <a:r>
              <a:rPr lang="en-US" dirty="0" err="1"/>
              <a:t>has_many</a:t>
            </a:r>
            <a:r>
              <a:rPr lang="en-US" dirty="0"/>
              <a:t> :registrations</a:t>
            </a:r>
          </a:p>
          <a:p>
            <a:r>
              <a:rPr lang="en-US" dirty="0"/>
              <a:t>      </a:t>
            </a:r>
            <a:r>
              <a:rPr lang="en-US" dirty="0" err="1"/>
              <a:t>has_many</a:t>
            </a:r>
            <a:r>
              <a:rPr lang="en-US" dirty="0"/>
              <a:t> :students, through: :registrations</a:t>
            </a:r>
          </a:p>
          <a:p>
            <a:r>
              <a:rPr lang="en-US" dirty="0"/>
              <a:t>end</a:t>
            </a:r>
          </a:p>
          <a:p>
            <a:endParaRPr lang="en-US" dirty="0"/>
          </a:p>
          <a:p>
            <a:r>
              <a:rPr lang="en-US" dirty="0"/>
              <a:t># app/models/</a:t>
            </a:r>
            <a:r>
              <a:rPr lang="en-US" dirty="0" err="1"/>
              <a:t>student.rb</a:t>
            </a:r>
            <a:endParaRPr lang="en-US" dirty="0"/>
          </a:p>
          <a:p>
            <a:r>
              <a:rPr lang="en-US" dirty="0"/>
              <a:t>class Student &lt; </a:t>
            </a:r>
            <a:r>
              <a:rPr lang="en-US" dirty="0" err="1"/>
              <a:t>ApplicationRecord</a:t>
            </a:r>
            <a:endParaRPr lang="en-US" dirty="0"/>
          </a:p>
          <a:p>
            <a:r>
              <a:rPr lang="en-US" dirty="0"/>
              <a:t>      </a:t>
            </a:r>
            <a:r>
              <a:rPr lang="en-US" dirty="0" err="1"/>
              <a:t>has_many</a:t>
            </a:r>
            <a:r>
              <a:rPr lang="en-US" dirty="0"/>
              <a:t> :registrations</a:t>
            </a:r>
          </a:p>
          <a:p>
            <a:r>
              <a:rPr lang="en-US" dirty="0"/>
              <a:t>      </a:t>
            </a:r>
            <a:r>
              <a:rPr lang="en-US" dirty="0" err="1"/>
              <a:t>has_many</a:t>
            </a:r>
            <a:r>
              <a:rPr lang="en-US" dirty="0"/>
              <a:t> :sections, through: :registrations</a:t>
            </a:r>
          </a:p>
          <a:p>
            <a:r>
              <a:rPr lang="en-US" dirty="0"/>
              <a:t>end</a:t>
            </a:r>
          </a:p>
          <a:p>
            <a:endParaRPr lang="en-US" dirty="0"/>
          </a:p>
          <a:p>
            <a:endParaRPr lang="en-US" dirty="0"/>
          </a:p>
        </p:txBody>
      </p:sp>
    </p:spTree>
    <p:extLst>
      <p:ext uri="{BB962C8B-B14F-4D97-AF65-F5344CB8AC3E}">
        <p14:creationId xmlns:p14="http://schemas.microsoft.com/office/powerpoint/2010/main" val="13499679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AA21-A730-3ADF-8B3F-0D9E1E7BD06C}"/>
              </a:ext>
            </a:extLst>
          </p:cNvPr>
          <p:cNvSpPr>
            <a:spLocks noGrp="1"/>
          </p:cNvSpPr>
          <p:nvPr>
            <p:ph type="title"/>
          </p:nvPr>
        </p:nvSpPr>
        <p:spPr/>
        <p:txBody>
          <a:bodyPr/>
          <a:lstStyle/>
          <a:p>
            <a:r>
              <a:rPr lang="en-US" dirty="0"/>
              <a:t>Another Approach</a:t>
            </a:r>
          </a:p>
        </p:txBody>
      </p:sp>
      <p:sp>
        <p:nvSpPr>
          <p:cNvPr id="4" name="Content Placeholder 3">
            <a:extLst>
              <a:ext uri="{FF2B5EF4-FFF2-40B4-BE49-F238E27FC236}">
                <a16:creationId xmlns:a16="http://schemas.microsoft.com/office/drawing/2014/main" id="{E05DB69A-C481-9F7B-CE2C-5B328110BDCE}"/>
              </a:ext>
            </a:extLst>
          </p:cNvPr>
          <p:cNvSpPr>
            <a:spLocks noGrp="1"/>
          </p:cNvSpPr>
          <p:nvPr>
            <p:ph idx="1"/>
          </p:nvPr>
        </p:nvSpPr>
        <p:spPr/>
        <p:txBody>
          <a:bodyPr/>
          <a:lstStyle/>
          <a:p>
            <a:r>
              <a:rPr lang="en-US" dirty="0"/>
              <a:t>Has and belongs to many</a:t>
            </a:r>
          </a:p>
          <a:p>
            <a:r>
              <a:rPr lang="en-US" dirty="0"/>
              <a:t>Very similar to has many through</a:t>
            </a:r>
          </a:p>
          <a:p>
            <a:r>
              <a:rPr lang="en-US" dirty="0"/>
              <a:t>Convention plays a role</a:t>
            </a:r>
          </a:p>
          <a:p>
            <a:pPr lvl="1"/>
            <a:r>
              <a:rPr lang="en-US" dirty="0"/>
              <a:t>We must create a junction table</a:t>
            </a:r>
          </a:p>
          <a:p>
            <a:pPr lvl="1"/>
            <a:r>
              <a:rPr lang="en-US" dirty="0"/>
              <a:t>It must be name very specifically</a:t>
            </a:r>
          </a:p>
        </p:txBody>
      </p:sp>
    </p:spTree>
    <p:extLst>
      <p:ext uri="{BB962C8B-B14F-4D97-AF65-F5344CB8AC3E}">
        <p14:creationId xmlns:p14="http://schemas.microsoft.com/office/powerpoint/2010/main" val="10188173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204C6-89CD-6DE4-22D6-2F64EE2A62C2}"/>
              </a:ext>
            </a:extLst>
          </p:cNvPr>
          <p:cNvSpPr>
            <a:spLocks noGrp="1"/>
          </p:cNvSpPr>
          <p:nvPr>
            <p:ph type="title"/>
          </p:nvPr>
        </p:nvSpPr>
        <p:spPr/>
        <p:txBody>
          <a:bodyPr/>
          <a:lstStyle/>
          <a:p>
            <a:r>
              <a:rPr lang="en-US" dirty="0"/>
              <a:t>HABTM</a:t>
            </a:r>
          </a:p>
        </p:txBody>
      </p:sp>
      <p:sp>
        <p:nvSpPr>
          <p:cNvPr id="3" name="Content Placeholder 2">
            <a:extLst>
              <a:ext uri="{FF2B5EF4-FFF2-40B4-BE49-F238E27FC236}">
                <a16:creationId xmlns:a16="http://schemas.microsoft.com/office/drawing/2014/main" id="{DDEA7253-40FF-5E3A-1991-3E27CFC7522F}"/>
              </a:ext>
            </a:extLst>
          </p:cNvPr>
          <p:cNvSpPr>
            <a:spLocks noGrp="1"/>
          </p:cNvSpPr>
          <p:nvPr>
            <p:ph idx="1"/>
          </p:nvPr>
        </p:nvSpPr>
        <p:spPr/>
        <p:txBody>
          <a:bodyPr/>
          <a:lstStyle/>
          <a:p>
            <a:r>
              <a:rPr lang="en-US" dirty="0"/>
              <a:t>The junction table we create must be named after the two tables we are referencing, in lexicographical order</a:t>
            </a:r>
          </a:p>
        </p:txBody>
      </p:sp>
    </p:spTree>
    <p:extLst>
      <p:ext uri="{BB962C8B-B14F-4D97-AF65-F5344CB8AC3E}">
        <p14:creationId xmlns:p14="http://schemas.microsoft.com/office/powerpoint/2010/main" val="4541240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2B63-13C6-767C-44EE-9061995374DC}"/>
              </a:ext>
            </a:extLst>
          </p:cNvPr>
          <p:cNvSpPr>
            <a:spLocks noGrp="1"/>
          </p:cNvSpPr>
          <p:nvPr>
            <p:ph type="title"/>
          </p:nvPr>
        </p:nvSpPr>
        <p:spPr/>
        <p:txBody>
          <a:bodyPr/>
          <a:lstStyle/>
          <a:p>
            <a:r>
              <a:rPr lang="en-US" dirty="0"/>
              <a:t>For Example</a:t>
            </a:r>
          </a:p>
        </p:txBody>
      </p:sp>
      <p:sp>
        <p:nvSpPr>
          <p:cNvPr id="4" name="Content Placeholder 3">
            <a:extLst>
              <a:ext uri="{FF2B5EF4-FFF2-40B4-BE49-F238E27FC236}">
                <a16:creationId xmlns:a16="http://schemas.microsoft.com/office/drawing/2014/main" id="{5069782D-681A-51C0-188E-25739CB9DCAF}"/>
              </a:ext>
            </a:extLst>
          </p:cNvPr>
          <p:cNvSpPr>
            <a:spLocks noGrp="1"/>
          </p:cNvSpPr>
          <p:nvPr>
            <p:ph idx="1"/>
          </p:nvPr>
        </p:nvSpPr>
        <p:spPr/>
        <p:txBody>
          <a:bodyPr/>
          <a:lstStyle/>
          <a:p>
            <a:r>
              <a:rPr lang="en-US" dirty="0">
                <a:solidFill>
                  <a:srgbClr val="FF0000"/>
                </a:solidFill>
              </a:rPr>
              <a:t>$ rails g scaffold Section </a:t>
            </a:r>
            <a:r>
              <a:rPr lang="en-US" dirty="0" err="1">
                <a:solidFill>
                  <a:srgbClr val="FF0000"/>
                </a:solidFill>
              </a:rPr>
              <a:t>name:string</a:t>
            </a:r>
            <a:endParaRPr lang="en-US" dirty="0">
              <a:solidFill>
                <a:srgbClr val="FF0000"/>
              </a:solidFill>
            </a:endParaRPr>
          </a:p>
          <a:p>
            <a:r>
              <a:rPr lang="en-US" dirty="0">
                <a:solidFill>
                  <a:srgbClr val="FF0000"/>
                </a:solidFill>
              </a:rPr>
              <a:t>$ rails g scaffold Student </a:t>
            </a:r>
            <a:r>
              <a:rPr lang="en-US" dirty="0" err="1">
                <a:solidFill>
                  <a:srgbClr val="FF0000"/>
                </a:solidFill>
              </a:rPr>
              <a:t>name:string</a:t>
            </a:r>
            <a:endParaRPr lang="en-US" dirty="0">
              <a:solidFill>
                <a:srgbClr val="FF0000"/>
              </a:solidFill>
            </a:endParaRPr>
          </a:p>
          <a:p>
            <a:r>
              <a:rPr lang="en-US" dirty="0">
                <a:solidFill>
                  <a:srgbClr val="FF0000"/>
                </a:solidFill>
              </a:rPr>
              <a:t>$ rails g scaffold </a:t>
            </a:r>
            <a:r>
              <a:rPr lang="en-US" dirty="0" err="1">
                <a:solidFill>
                  <a:srgbClr val="FF0000"/>
                </a:solidFill>
              </a:rPr>
              <a:t>SectionsStudents</a:t>
            </a:r>
            <a:r>
              <a:rPr lang="en-US" dirty="0">
                <a:solidFill>
                  <a:srgbClr val="FF0000"/>
                </a:solidFill>
              </a:rPr>
              <a:t> </a:t>
            </a:r>
            <a:r>
              <a:rPr lang="en-US" dirty="0" err="1">
                <a:solidFill>
                  <a:srgbClr val="FF0000"/>
                </a:solidFill>
              </a:rPr>
              <a:t>section:references</a:t>
            </a:r>
            <a:r>
              <a:rPr lang="en-US" dirty="0">
                <a:solidFill>
                  <a:srgbClr val="FF0000"/>
                </a:solidFill>
              </a:rPr>
              <a:t> </a:t>
            </a:r>
            <a:r>
              <a:rPr lang="en-US" dirty="0" err="1">
                <a:solidFill>
                  <a:srgbClr val="FF0000"/>
                </a:solidFill>
              </a:rPr>
              <a:t>student:references</a:t>
            </a:r>
            <a:r>
              <a:rPr lang="en-US" dirty="0">
                <a:solidFill>
                  <a:srgbClr val="FF0000"/>
                </a:solidFill>
              </a:rPr>
              <a:t> --force-plural</a:t>
            </a:r>
          </a:p>
          <a:p>
            <a:endParaRPr lang="en-US" dirty="0">
              <a:solidFill>
                <a:srgbClr val="FF0000"/>
              </a:solidFill>
            </a:endParaRPr>
          </a:p>
          <a:p>
            <a:endParaRPr lang="en-US" dirty="0"/>
          </a:p>
        </p:txBody>
      </p:sp>
    </p:spTree>
    <p:extLst>
      <p:ext uri="{BB962C8B-B14F-4D97-AF65-F5344CB8AC3E}">
        <p14:creationId xmlns:p14="http://schemas.microsoft.com/office/powerpoint/2010/main" val="7438247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6532D-B27C-7848-C38C-C7B785298742}"/>
              </a:ext>
            </a:extLst>
          </p:cNvPr>
          <p:cNvSpPr>
            <a:spLocks noGrp="1"/>
          </p:cNvSpPr>
          <p:nvPr>
            <p:ph type="title"/>
          </p:nvPr>
        </p:nvSpPr>
        <p:spPr/>
        <p:txBody>
          <a:bodyPr/>
          <a:lstStyle/>
          <a:p>
            <a:r>
              <a:rPr lang="en-US" dirty="0"/>
              <a:t>Toby has Two Sections</a:t>
            </a:r>
          </a:p>
        </p:txBody>
      </p:sp>
      <p:graphicFrame>
        <p:nvGraphicFramePr>
          <p:cNvPr id="4" name="Content Placeholder 3">
            <a:extLst>
              <a:ext uri="{FF2B5EF4-FFF2-40B4-BE49-F238E27FC236}">
                <a16:creationId xmlns:a16="http://schemas.microsoft.com/office/drawing/2014/main" id="{241F7012-9EF0-5D57-9F43-B4F1518B8F04}"/>
              </a:ext>
            </a:extLst>
          </p:cNvPr>
          <p:cNvGraphicFramePr>
            <a:graphicFrameLocks noGrp="1"/>
          </p:cNvGraphicFramePr>
          <p:nvPr>
            <p:ph idx="1"/>
            <p:extLst>
              <p:ext uri="{D42A27DB-BD31-4B8C-83A1-F6EECF244321}">
                <p14:modId xmlns:p14="http://schemas.microsoft.com/office/powerpoint/2010/main" val="3555344545"/>
              </p:ext>
            </p:extLst>
          </p:nvPr>
        </p:nvGraphicFramePr>
        <p:xfrm>
          <a:off x="609600" y="1600200"/>
          <a:ext cx="10972800" cy="137160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1771234930"/>
                    </a:ext>
                  </a:extLst>
                </a:gridCol>
                <a:gridCol w="5486400">
                  <a:extLst>
                    <a:ext uri="{9D8B030D-6E8A-4147-A177-3AD203B41FA5}">
                      <a16:colId xmlns:a16="http://schemas.microsoft.com/office/drawing/2014/main" val="2812372599"/>
                    </a:ext>
                  </a:extLst>
                </a:gridCol>
              </a:tblGrid>
              <a:tr h="370840">
                <a:tc>
                  <a:txBody>
                    <a:bodyPr/>
                    <a:lstStyle/>
                    <a:p>
                      <a:r>
                        <a:rPr lang="en-US" dirty="0"/>
                        <a:t>Primary Key</a:t>
                      </a:r>
                    </a:p>
                  </a:txBody>
                  <a:tcPr/>
                </a:tc>
                <a:tc>
                  <a:txBody>
                    <a:bodyPr/>
                    <a:lstStyle/>
                    <a:p>
                      <a:r>
                        <a:rPr lang="en-US" dirty="0"/>
                        <a:t>Name</a:t>
                      </a:r>
                    </a:p>
                  </a:txBody>
                  <a:tcPr/>
                </a:tc>
                <a:extLst>
                  <a:ext uri="{0D108BD9-81ED-4DB2-BD59-A6C34878D82A}">
                    <a16:rowId xmlns:a16="http://schemas.microsoft.com/office/drawing/2014/main" val="3177965907"/>
                  </a:ext>
                </a:extLst>
              </a:tr>
              <a:tr h="370840">
                <a:tc>
                  <a:txBody>
                    <a:bodyPr/>
                    <a:lstStyle/>
                    <a:p>
                      <a:r>
                        <a:rPr lang="en-US" dirty="0"/>
                        <a:t>1</a:t>
                      </a:r>
                    </a:p>
                  </a:txBody>
                  <a:tcPr/>
                </a:tc>
                <a:tc>
                  <a:txBody>
                    <a:bodyPr/>
                    <a:lstStyle/>
                    <a:p>
                      <a:r>
                        <a:rPr lang="en-US" dirty="0"/>
                        <a:t>Toby S. Cat, Esq.</a:t>
                      </a:r>
                    </a:p>
                  </a:txBody>
                  <a:tcPr/>
                </a:tc>
                <a:extLst>
                  <a:ext uri="{0D108BD9-81ED-4DB2-BD59-A6C34878D82A}">
                    <a16:rowId xmlns:a16="http://schemas.microsoft.com/office/drawing/2014/main" val="3659028264"/>
                  </a:ext>
                </a:extLst>
              </a:tr>
              <a:tr h="370840">
                <a:tc>
                  <a:txBody>
                    <a:bodyPr/>
                    <a:lstStyle/>
                    <a:p>
                      <a:r>
                        <a:rPr lang="en-US" dirty="0"/>
                        <a:t>2</a:t>
                      </a:r>
                    </a:p>
                  </a:txBody>
                  <a:tcPr/>
                </a:tc>
                <a:tc>
                  <a:txBody>
                    <a:bodyPr/>
                    <a:lstStyle/>
                    <a:p>
                      <a:r>
                        <a:rPr lang="en-US" dirty="0"/>
                        <a:t>Dee Harper, Ph.D.</a:t>
                      </a:r>
                    </a:p>
                  </a:txBody>
                  <a:tcPr/>
                </a:tc>
                <a:extLst>
                  <a:ext uri="{0D108BD9-81ED-4DB2-BD59-A6C34878D82A}">
                    <a16:rowId xmlns:a16="http://schemas.microsoft.com/office/drawing/2014/main" val="3183248430"/>
                  </a:ext>
                </a:extLst>
              </a:tr>
            </a:tbl>
          </a:graphicData>
        </a:graphic>
      </p:graphicFrame>
      <p:graphicFrame>
        <p:nvGraphicFramePr>
          <p:cNvPr id="6" name="Content Placeholder 3">
            <a:extLst>
              <a:ext uri="{FF2B5EF4-FFF2-40B4-BE49-F238E27FC236}">
                <a16:creationId xmlns:a16="http://schemas.microsoft.com/office/drawing/2014/main" id="{FA85BC38-5C02-28C3-8A1B-9F375171D3F7}"/>
              </a:ext>
            </a:extLst>
          </p:cNvPr>
          <p:cNvGraphicFramePr>
            <a:graphicFrameLocks/>
          </p:cNvGraphicFramePr>
          <p:nvPr>
            <p:extLst>
              <p:ext uri="{D42A27DB-BD31-4B8C-83A1-F6EECF244321}">
                <p14:modId xmlns:p14="http://schemas.microsoft.com/office/powerpoint/2010/main" val="3726216110"/>
              </p:ext>
            </p:extLst>
          </p:nvPr>
        </p:nvGraphicFramePr>
        <p:xfrm>
          <a:off x="609600" y="4846674"/>
          <a:ext cx="10972800" cy="137160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1771234930"/>
                    </a:ext>
                  </a:extLst>
                </a:gridCol>
                <a:gridCol w="5486400">
                  <a:extLst>
                    <a:ext uri="{9D8B030D-6E8A-4147-A177-3AD203B41FA5}">
                      <a16:colId xmlns:a16="http://schemas.microsoft.com/office/drawing/2014/main" val="2812372599"/>
                    </a:ext>
                  </a:extLst>
                </a:gridCol>
              </a:tblGrid>
              <a:tr h="370840">
                <a:tc>
                  <a:txBody>
                    <a:bodyPr/>
                    <a:lstStyle/>
                    <a:p>
                      <a:r>
                        <a:rPr lang="en-US" dirty="0"/>
                        <a:t>Primary Key</a:t>
                      </a:r>
                    </a:p>
                  </a:txBody>
                  <a:tcPr/>
                </a:tc>
                <a:tc>
                  <a:txBody>
                    <a:bodyPr/>
                    <a:lstStyle/>
                    <a:p>
                      <a:r>
                        <a:rPr lang="en-US" dirty="0"/>
                        <a:t>Name</a:t>
                      </a:r>
                    </a:p>
                  </a:txBody>
                  <a:tcPr/>
                </a:tc>
                <a:extLst>
                  <a:ext uri="{0D108BD9-81ED-4DB2-BD59-A6C34878D82A}">
                    <a16:rowId xmlns:a16="http://schemas.microsoft.com/office/drawing/2014/main" val="3177965907"/>
                  </a:ext>
                </a:extLst>
              </a:tr>
              <a:tr h="370840">
                <a:tc>
                  <a:txBody>
                    <a:bodyPr/>
                    <a:lstStyle/>
                    <a:p>
                      <a:r>
                        <a:rPr lang="en-US" dirty="0"/>
                        <a:t>1</a:t>
                      </a:r>
                    </a:p>
                  </a:txBody>
                  <a:tcPr/>
                </a:tc>
                <a:tc>
                  <a:txBody>
                    <a:bodyPr/>
                    <a:lstStyle/>
                    <a:p>
                      <a:r>
                        <a:rPr lang="en-US" dirty="0"/>
                        <a:t>CS3700</a:t>
                      </a:r>
                    </a:p>
                  </a:txBody>
                  <a:tcPr/>
                </a:tc>
                <a:extLst>
                  <a:ext uri="{0D108BD9-81ED-4DB2-BD59-A6C34878D82A}">
                    <a16:rowId xmlns:a16="http://schemas.microsoft.com/office/drawing/2014/main" val="3659028264"/>
                  </a:ext>
                </a:extLst>
              </a:tr>
              <a:tr h="370840">
                <a:tc>
                  <a:txBody>
                    <a:bodyPr/>
                    <a:lstStyle/>
                    <a:p>
                      <a:r>
                        <a:rPr lang="en-US" dirty="0"/>
                        <a:t>2</a:t>
                      </a:r>
                    </a:p>
                  </a:txBody>
                  <a:tcPr/>
                </a:tc>
                <a:tc>
                  <a:txBody>
                    <a:bodyPr/>
                    <a:lstStyle/>
                    <a:p>
                      <a:r>
                        <a:rPr lang="en-US" dirty="0"/>
                        <a:t>CS3710</a:t>
                      </a:r>
                    </a:p>
                  </a:txBody>
                  <a:tcPr/>
                </a:tc>
                <a:extLst>
                  <a:ext uri="{0D108BD9-81ED-4DB2-BD59-A6C34878D82A}">
                    <a16:rowId xmlns:a16="http://schemas.microsoft.com/office/drawing/2014/main" val="3183248430"/>
                  </a:ext>
                </a:extLst>
              </a:tr>
            </a:tbl>
          </a:graphicData>
        </a:graphic>
      </p:graphicFrame>
      <p:graphicFrame>
        <p:nvGraphicFramePr>
          <p:cNvPr id="7" name="Content Placeholder 3">
            <a:extLst>
              <a:ext uri="{FF2B5EF4-FFF2-40B4-BE49-F238E27FC236}">
                <a16:creationId xmlns:a16="http://schemas.microsoft.com/office/drawing/2014/main" id="{7AEC8BF5-1567-95F7-8B23-69FBFC240157}"/>
              </a:ext>
            </a:extLst>
          </p:cNvPr>
          <p:cNvGraphicFramePr>
            <a:graphicFrameLocks/>
          </p:cNvGraphicFramePr>
          <p:nvPr>
            <p:extLst>
              <p:ext uri="{D42A27DB-BD31-4B8C-83A1-F6EECF244321}">
                <p14:modId xmlns:p14="http://schemas.microsoft.com/office/powerpoint/2010/main" val="4215315389"/>
              </p:ext>
            </p:extLst>
          </p:nvPr>
        </p:nvGraphicFramePr>
        <p:xfrm>
          <a:off x="609600" y="3154361"/>
          <a:ext cx="10972800" cy="137160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val="1771234930"/>
                    </a:ext>
                  </a:extLst>
                </a:gridCol>
                <a:gridCol w="5486400">
                  <a:extLst>
                    <a:ext uri="{9D8B030D-6E8A-4147-A177-3AD203B41FA5}">
                      <a16:colId xmlns:a16="http://schemas.microsoft.com/office/drawing/2014/main" val="2812372599"/>
                    </a:ext>
                  </a:extLst>
                </a:gridCol>
              </a:tblGrid>
              <a:tr h="370840">
                <a:tc>
                  <a:txBody>
                    <a:bodyPr/>
                    <a:lstStyle/>
                    <a:p>
                      <a:r>
                        <a:rPr lang="en-US" dirty="0"/>
                        <a:t>Student Foreign Key</a:t>
                      </a:r>
                    </a:p>
                  </a:txBody>
                  <a:tcPr/>
                </a:tc>
                <a:tc>
                  <a:txBody>
                    <a:bodyPr/>
                    <a:lstStyle/>
                    <a:p>
                      <a:r>
                        <a:rPr lang="en-US" dirty="0"/>
                        <a:t>Section Foreign Key</a:t>
                      </a:r>
                    </a:p>
                  </a:txBody>
                  <a:tcPr/>
                </a:tc>
                <a:extLst>
                  <a:ext uri="{0D108BD9-81ED-4DB2-BD59-A6C34878D82A}">
                    <a16:rowId xmlns:a16="http://schemas.microsoft.com/office/drawing/2014/main" val="3177965907"/>
                  </a:ext>
                </a:extLst>
              </a:tr>
              <a:tr h="370840">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3659028264"/>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183248430"/>
                  </a:ext>
                </a:extLst>
              </a:tr>
            </a:tbl>
          </a:graphicData>
        </a:graphic>
      </p:graphicFrame>
    </p:spTree>
    <p:extLst>
      <p:ext uri="{BB962C8B-B14F-4D97-AF65-F5344CB8AC3E}">
        <p14:creationId xmlns:p14="http://schemas.microsoft.com/office/powerpoint/2010/main" val="3255966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69569-7593-5994-95FC-B7702E16B619}"/>
              </a:ext>
            </a:extLst>
          </p:cNvPr>
          <p:cNvSpPr>
            <a:spLocks noGrp="1"/>
          </p:cNvSpPr>
          <p:nvPr>
            <p:ph type="title"/>
          </p:nvPr>
        </p:nvSpPr>
        <p:spPr/>
        <p:txBody>
          <a:bodyPr/>
          <a:lstStyle/>
          <a:p>
            <a:r>
              <a:rPr lang="en-US" dirty="0"/>
              <a:t>Test-Driven Development</a:t>
            </a:r>
          </a:p>
        </p:txBody>
      </p:sp>
      <p:sp>
        <p:nvSpPr>
          <p:cNvPr id="4" name="Content Placeholder 3">
            <a:extLst>
              <a:ext uri="{FF2B5EF4-FFF2-40B4-BE49-F238E27FC236}">
                <a16:creationId xmlns:a16="http://schemas.microsoft.com/office/drawing/2014/main" id="{7D069DF0-EE22-AD2E-841E-DE457B99923E}"/>
              </a:ext>
            </a:extLst>
          </p:cNvPr>
          <p:cNvSpPr>
            <a:spLocks noGrp="1"/>
          </p:cNvSpPr>
          <p:nvPr>
            <p:ph idx="1"/>
          </p:nvPr>
        </p:nvSpPr>
        <p:spPr/>
        <p:txBody>
          <a:bodyPr>
            <a:normAutofit lnSpcReduction="10000"/>
          </a:bodyPr>
          <a:lstStyle/>
          <a:p>
            <a:r>
              <a:rPr lang="en-US" dirty="0"/>
              <a:t>Write a test for the change you want to make. This could be new code or a modification to existing code. You should be able to write the test before the code as you know what the code should do. Indeed, if you can’t write the test, how can you be sure the result of your code is correct?</a:t>
            </a:r>
          </a:p>
        </p:txBody>
      </p:sp>
    </p:spTree>
    <p:extLst>
      <p:ext uri="{BB962C8B-B14F-4D97-AF65-F5344CB8AC3E}">
        <p14:creationId xmlns:p14="http://schemas.microsoft.com/office/powerpoint/2010/main" val="38263735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ECD0-F198-04FB-C58F-C81A5A5DF057}"/>
              </a:ext>
            </a:extLst>
          </p:cNvPr>
          <p:cNvSpPr>
            <a:spLocks noGrp="1"/>
          </p:cNvSpPr>
          <p:nvPr>
            <p:ph type="title"/>
          </p:nvPr>
        </p:nvSpPr>
        <p:spPr/>
        <p:txBody>
          <a:bodyPr/>
          <a:lstStyle/>
          <a:p>
            <a:r>
              <a:rPr lang="en-US" dirty="0"/>
              <a:t>Model View Controller</a:t>
            </a:r>
          </a:p>
        </p:txBody>
      </p:sp>
      <p:sp>
        <p:nvSpPr>
          <p:cNvPr id="3" name="Content Placeholder 2">
            <a:extLst>
              <a:ext uri="{FF2B5EF4-FFF2-40B4-BE49-F238E27FC236}">
                <a16:creationId xmlns:a16="http://schemas.microsoft.com/office/drawing/2014/main" id="{799C4E9D-AB1C-37FD-F053-073933386AB2}"/>
              </a:ext>
            </a:extLst>
          </p:cNvPr>
          <p:cNvSpPr>
            <a:spLocks noGrp="1"/>
          </p:cNvSpPr>
          <p:nvPr>
            <p:ph idx="1"/>
          </p:nvPr>
        </p:nvSpPr>
        <p:spPr/>
        <p:txBody>
          <a:bodyPr/>
          <a:lstStyle/>
          <a:p>
            <a:r>
              <a:rPr lang="en-US" dirty="0"/>
              <a:t>Separation of concerns</a:t>
            </a:r>
          </a:p>
          <a:p>
            <a:pPr lvl="1"/>
            <a:r>
              <a:rPr lang="en-US" dirty="0"/>
              <a:t>What the data are, what they look like, how they can be manipulated</a:t>
            </a:r>
          </a:p>
        </p:txBody>
      </p:sp>
    </p:spTree>
    <p:extLst>
      <p:ext uri="{BB962C8B-B14F-4D97-AF65-F5344CB8AC3E}">
        <p14:creationId xmlns:p14="http://schemas.microsoft.com/office/powerpoint/2010/main" val="289796318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DE7D-C77E-16E3-1794-F7836723E5FF}"/>
              </a:ext>
            </a:extLst>
          </p:cNvPr>
          <p:cNvSpPr>
            <a:spLocks noGrp="1"/>
          </p:cNvSpPr>
          <p:nvPr>
            <p:ph type="title"/>
          </p:nvPr>
        </p:nvSpPr>
        <p:spPr/>
        <p:txBody>
          <a:bodyPr/>
          <a:lstStyle/>
          <a:p>
            <a:r>
              <a:rPr lang="en-US" dirty="0"/>
              <a:t>Test-Driven Development</a:t>
            </a:r>
          </a:p>
        </p:txBody>
      </p:sp>
      <p:sp>
        <p:nvSpPr>
          <p:cNvPr id="3" name="Content Placeholder 2">
            <a:extLst>
              <a:ext uri="{FF2B5EF4-FFF2-40B4-BE49-F238E27FC236}">
                <a16:creationId xmlns:a16="http://schemas.microsoft.com/office/drawing/2014/main" id="{E7E8418C-6F65-789C-A31D-3FBA2B246225}"/>
              </a:ext>
            </a:extLst>
          </p:cNvPr>
          <p:cNvSpPr>
            <a:spLocks noGrp="1"/>
          </p:cNvSpPr>
          <p:nvPr>
            <p:ph idx="1"/>
          </p:nvPr>
        </p:nvSpPr>
        <p:spPr/>
        <p:txBody>
          <a:bodyPr/>
          <a:lstStyle/>
          <a:p>
            <a:r>
              <a:rPr lang="en-US" dirty="0"/>
              <a:t>Run all the relevant tests using a test framework. All should pass except the one (or more) tests you just wrote. If the new test(s) pass, something is wrong, and you’ll need to figure out what.</a:t>
            </a:r>
          </a:p>
        </p:txBody>
      </p:sp>
    </p:spTree>
    <p:extLst>
      <p:ext uri="{BB962C8B-B14F-4D97-AF65-F5344CB8AC3E}">
        <p14:creationId xmlns:p14="http://schemas.microsoft.com/office/powerpoint/2010/main" val="175521694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EF77-943A-402E-3A10-1883C51AFE5F}"/>
              </a:ext>
            </a:extLst>
          </p:cNvPr>
          <p:cNvSpPr>
            <a:spLocks noGrp="1"/>
          </p:cNvSpPr>
          <p:nvPr>
            <p:ph type="title"/>
          </p:nvPr>
        </p:nvSpPr>
        <p:spPr/>
        <p:txBody>
          <a:bodyPr/>
          <a:lstStyle/>
          <a:p>
            <a:r>
              <a:rPr lang="en-US" dirty="0"/>
              <a:t>Test-Driven Development</a:t>
            </a:r>
          </a:p>
        </p:txBody>
      </p:sp>
      <p:sp>
        <p:nvSpPr>
          <p:cNvPr id="3" name="Content Placeholder 2">
            <a:extLst>
              <a:ext uri="{FF2B5EF4-FFF2-40B4-BE49-F238E27FC236}">
                <a16:creationId xmlns:a16="http://schemas.microsoft.com/office/drawing/2014/main" id="{F2756F95-AFEB-ADB3-BDDF-DA4D5FBA6FFD}"/>
              </a:ext>
            </a:extLst>
          </p:cNvPr>
          <p:cNvSpPr>
            <a:spLocks noGrp="1"/>
          </p:cNvSpPr>
          <p:nvPr>
            <p:ph idx="1"/>
          </p:nvPr>
        </p:nvSpPr>
        <p:spPr/>
        <p:txBody>
          <a:bodyPr/>
          <a:lstStyle/>
          <a:p>
            <a:r>
              <a:rPr lang="en-US" dirty="0"/>
              <a:t>Write just enough code to make the test pass</a:t>
            </a:r>
          </a:p>
          <a:p>
            <a:r>
              <a:rPr lang="en-US" dirty="0"/>
              <a:t>We are all tempted to write more than we need thinking that we’ll need the code someday</a:t>
            </a:r>
          </a:p>
          <a:p>
            <a:r>
              <a:rPr lang="en-US" dirty="0"/>
              <a:t>The acronym Ya </a:t>
            </a:r>
            <a:r>
              <a:rPr lang="en-US" dirty="0" err="1"/>
              <a:t>Ain’t</a:t>
            </a:r>
            <a:r>
              <a:rPr lang="en-US" dirty="0"/>
              <a:t> </a:t>
            </a:r>
            <a:r>
              <a:rPr lang="en-US" dirty="0" err="1"/>
              <a:t>Gonna</a:t>
            </a:r>
            <a:r>
              <a:rPr lang="en-US" dirty="0"/>
              <a:t> Need It (YAGNI) is important here </a:t>
            </a:r>
          </a:p>
        </p:txBody>
      </p:sp>
    </p:spTree>
    <p:extLst>
      <p:ext uri="{BB962C8B-B14F-4D97-AF65-F5344CB8AC3E}">
        <p14:creationId xmlns:p14="http://schemas.microsoft.com/office/powerpoint/2010/main" val="30670432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447A-F040-8F8D-7889-02B97505724B}"/>
              </a:ext>
            </a:extLst>
          </p:cNvPr>
          <p:cNvSpPr>
            <a:spLocks noGrp="1"/>
          </p:cNvSpPr>
          <p:nvPr>
            <p:ph type="title"/>
          </p:nvPr>
        </p:nvSpPr>
        <p:spPr/>
        <p:txBody>
          <a:bodyPr/>
          <a:lstStyle/>
          <a:p>
            <a:r>
              <a:rPr lang="en-US" dirty="0"/>
              <a:t>Test-Driven Development</a:t>
            </a:r>
          </a:p>
        </p:txBody>
      </p:sp>
      <p:sp>
        <p:nvSpPr>
          <p:cNvPr id="3" name="Content Placeholder 2">
            <a:extLst>
              <a:ext uri="{FF2B5EF4-FFF2-40B4-BE49-F238E27FC236}">
                <a16:creationId xmlns:a16="http://schemas.microsoft.com/office/drawing/2014/main" id="{E12FC39A-8840-65C0-F6BC-1E7E9557738B}"/>
              </a:ext>
            </a:extLst>
          </p:cNvPr>
          <p:cNvSpPr>
            <a:spLocks noGrp="1"/>
          </p:cNvSpPr>
          <p:nvPr>
            <p:ph idx="1"/>
          </p:nvPr>
        </p:nvSpPr>
        <p:spPr/>
        <p:txBody>
          <a:bodyPr/>
          <a:lstStyle/>
          <a:p>
            <a:r>
              <a:rPr lang="en-US" dirty="0"/>
              <a:t>Run the tests and make sure they pass.</a:t>
            </a:r>
          </a:p>
        </p:txBody>
      </p:sp>
    </p:spTree>
    <p:extLst>
      <p:ext uri="{BB962C8B-B14F-4D97-AF65-F5344CB8AC3E}">
        <p14:creationId xmlns:p14="http://schemas.microsoft.com/office/powerpoint/2010/main" val="15729437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FED2-6A31-1A95-7B0E-CCE3C71D10B2}"/>
              </a:ext>
            </a:extLst>
          </p:cNvPr>
          <p:cNvSpPr>
            <a:spLocks noGrp="1"/>
          </p:cNvSpPr>
          <p:nvPr>
            <p:ph type="title"/>
          </p:nvPr>
        </p:nvSpPr>
        <p:spPr/>
        <p:txBody>
          <a:bodyPr/>
          <a:lstStyle/>
          <a:p>
            <a:r>
              <a:rPr lang="en-US" dirty="0"/>
              <a:t>Test-Driven Development</a:t>
            </a:r>
          </a:p>
        </p:txBody>
      </p:sp>
      <p:sp>
        <p:nvSpPr>
          <p:cNvPr id="3" name="Content Placeholder 2">
            <a:extLst>
              <a:ext uri="{FF2B5EF4-FFF2-40B4-BE49-F238E27FC236}">
                <a16:creationId xmlns:a16="http://schemas.microsoft.com/office/drawing/2014/main" id="{E4FC1DE5-6256-B239-C64E-BF6C777C63FC}"/>
              </a:ext>
            </a:extLst>
          </p:cNvPr>
          <p:cNvSpPr>
            <a:spLocks noGrp="1"/>
          </p:cNvSpPr>
          <p:nvPr>
            <p:ph idx="1"/>
          </p:nvPr>
        </p:nvSpPr>
        <p:spPr/>
        <p:txBody>
          <a:bodyPr/>
          <a:lstStyle/>
          <a:p>
            <a:r>
              <a:rPr lang="en-US" dirty="0"/>
              <a:t>Refactor</a:t>
            </a:r>
          </a:p>
          <a:p>
            <a:r>
              <a:rPr lang="en-US" dirty="0"/>
              <a:t>We learn about the problem, our programming language, and our solution as we test and create code</a:t>
            </a:r>
          </a:p>
          <a:p>
            <a:r>
              <a:rPr lang="en-US" dirty="0"/>
              <a:t>We must improve the code when we find redundancies, inefficient code, and errors</a:t>
            </a:r>
          </a:p>
        </p:txBody>
      </p:sp>
    </p:spTree>
    <p:extLst>
      <p:ext uri="{BB962C8B-B14F-4D97-AF65-F5344CB8AC3E}">
        <p14:creationId xmlns:p14="http://schemas.microsoft.com/office/powerpoint/2010/main" val="15315246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D316-3882-349B-CBFF-FCCE042044C6}"/>
              </a:ext>
            </a:extLst>
          </p:cNvPr>
          <p:cNvSpPr>
            <a:spLocks noGrp="1"/>
          </p:cNvSpPr>
          <p:nvPr>
            <p:ph type="title"/>
          </p:nvPr>
        </p:nvSpPr>
        <p:spPr/>
        <p:txBody>
          <a:bodyPr/>
          <a:lstStyle/>
          <a:p>
            <a:r>
              <a:rPr lang="en-US" dirty="0"/>
              <a:t>TDD</a:t>
            </a:r>
          </a:p>
        </p:txBody>
      </p:sp>
      <p:sp>
        <p:nvSpPr>
          <p:cNvPr id="3" name="Content Placeholder 2">
            <a:extLst>
              <a:ext uri="{FF2B5EF4-FFF2-40B4-BE49-F238E27FC236}">
                <a16:creationId xmlns:a16="http://schemas.microsoft.com/office/drawing/2014/main" id="{1FA5841B-D697-2609-5F06-6F99398A8F4B}"/>
              </a:ext>
            </a:extLst>
          </p:cNvPr>
          <p:cNvSpPr>
            <a:spLocks noGrp="1"/>
          </p:cNvSpPr>
          <p:nvPr>
            <p:ph idx="1"/>
          </p:nvPr>
        </p:nvSpPr>
        <p:spPr/>
        <p:txBody>
          <a:bodyPr/>
          <a:lstStyle/>
          <a:p>
            <a:r>
              <a:rPr lang="en-US" dirty="0"/>
              <a:t>When we write tests, we think “How can I break this? Under what circumstances should/shouldn’t this work?” in addition to the usual “How can I make this work?” </a:t>
            </a:r>
          </a:p>
        </p:txBody>
      </p:sp>
    </p:spTree>
    <p:extLst>
      <p:ext uri="{BB962C8B-B14F-4D97-AF65-F5344CB8AC3E}">
        <p14:creationId xmlns:p14="http://schemas.microsoft.com/office/powerpoint/2010/main" val="338812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0DDA-4577-C17C-18EB-D8DCAC15EB2D}"/>
              </a:ext>
            </a:extLst>
          </p:cNvPr>
          <p:cNvSpPr>
            <a:spLocks noGrp="1"/>
          </p:cNvSpPr>
          <p:nvPr>
            <p:ph type="title"/>
          </p:nvPr>
        </p:nvSpPr>
        <p:spPr/>
        <p:txBody>
          <a:bodyPr/>
          <a:lstStyle/>
          <a:p>
            <a:r>
              <a:rPr lang="en-US" dirty="0"/>
              <a:t>TDD</a:t>
            </a:r>
          </a:p>
        </p:txBody>
      </p:sp>
      <p:sp>
        <p:nvSpPr>
          <p:cNvPr id="3" name="Content Placeholder 2">
            <a:extLst>
              <a:ext uri="{FF2B5EF4-FFF2-40B4-BE49-F238E27FC236}">
                <a16:creationId xmlns:a16="http://schemas.microsoft.com/office/drawing/2014/main" id="{54EC4480-EDEB-3F6C-968D-1CD29FCD977E}"/>
              </a:ext>
            </a:extLst>
          </p:cNvPr>
          <p:cNvSpPr>
            <a:spLocks noGrp="1"/>
          </p:cNvSpPr>
          <p:nvPr>
            <p:ph idx="1"/>
          </p:nvPr>
        </p:nvSpPr>
        <p:spPr/>
        <p:txBody>
          <a:bodyPr/>
          <a:lstStyle/>
          <a:p>
            <a:r>
              <a:rPr lang="en-US" dirty="0"/>
              <a:t>Documents the circumstances we expect a method to work</a:t>
            </a:r>
          </a:p>
          <a:p>
            <a:r>
              <a:rPr lang="en-US" dirty="0"/>
              <a:t>Empty string, </a:t>
            </a:r>
            <a:r>
              <a:rPr lang="en-US" dirty="0" err="1"/>
              <a:t>NaN</a:t>
            </a:r>
            <a:r>
              <a:rPr lang="en-US" dirty="0"/>
              <a:t>, 0, Inf?</a:t>
            </a:r>
          </a:p>
          <a:p>
            <a:r>
              <a:rPr lang="en-US" dirty="0"/>
              <a:t>Rule of thumb: as many lines of test as there are of code</a:t>
            </a:r>
          </a:p>
          <a:p>
            <a:r>
              <a:rPr lang="en-US" dirty="0"/>
              <a:t>Helps when we need to refactor</a:t>
            </a:r>
          </a:p>
        </p:txBody>
      </p:sp>
    </p:spTree>
    <p:extLst>
      <p:ext uri="{BB962C8B-B14F-4D97-AF65-F5344CB8AC3E}">
        <p14:creationId xmlns:p14="http://schemas.microsoft.com/office/powerpoint/2010/main" val="17806542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A2DFF-E9C1-7B1C-BF4E-9F660735D6D8}"/>
              </a:ext>
            </a:extLst>
          </p:cNvPr>
          <p:cNvSpPr>
            <a:spLocks noGrp="1"/>
          </p:cNvSpPr>
          <p:nvPr>
            <p:ph type="title"/>
          </p:nvPr>
        </p:nvSpPr>
        <p:spPr/>
        <p:txBody>
          <a:bodyPr/>
          <a:lstStyle/>
          <a:p>
            <a:r>
              <a:rPr lang="en-US" dirty="0"/>
              <a:t>Model Validation</a:t>
            </a:r>
          </a:p>
        </p:txBody>
      </p:sp>
      <p:sp>
        <p:nvSpPr>
          <p:cNvPr id="3" name="Content Placeholder 2">
            <a:extLst>
              <a:ext uri="{FF2B5EF4-FFF2-40B4-BE49-F238E27FC236}">
                <a16:creationId xmlns:a16="http://schemas.microsoft.com/office/drawing/2014/main" id="{FEF310C8-8D9B-3D49-DDDC-78CE701AA175}"/>
              </a:ext>
            </a:extLst>
          </p:cNvPr>
          <p:cNvSpPr>
            <a:spLocks noGrp="1"/>
          </p:cNvSpPr>
          <p:nvPr>
            <p:ph idx="1"/>
          </p:nvPr>
        </p:nvSpPr>
        <p:spPr/>
        <p:txBody>
          <a:bodyPr>
            <a:normAutofit/>
          </a:bodyPr>
          <a:lstStyle/>
          <a:p>
            <a:r>
              <a:rPr lang="en-US" sz="2000" dirty="0"/>
              <a:t>class Person &lt; </a:t>
            </a:r>
            <a:r>
              <a:rPr lang="en-US" sz="2000" dirty="0" err="1"/>
              <a:t>ApplicationRecord</a:t>
            </a:r>
            <a:endParaRPr lang="en-US" sz="2000" dirty="0"/>
          </a:p>
          <a:p>
            <a:r>
              <a:rPr lang="en-US" sz="2000" dirty="0"/>
              <a:t>  validates :identifier, </a:t>
            </a:r>
            <a:r>
              <a:rPr lang="en-US" sz="2000" dirty="0" err="1"/>
              <a:t>numericality</a:t>
            </a:r>
            <a:r>
              <a:rPr lang="en-US" sz="2000" dirty="0"/>
              <a:t>: {in: 900_000_000..999_999_999}</a:t>
            </a:r>
          </a:p>
          <a:p>
            <a:r>
              <a:rPr lang="en-US" sz="2000" dirty="0"/>
              <a:t>  </a:t>
            </a:r>
            <a:r>
              <a:rPr lang="en-US" sz="2000" dirty="0" err="1"/>
              <a:t>validates_format_of</a:t>
            </a:r>
            <a:r>
              <a:rPr lang="en-US" sz="2000" dirty="0"/>
              <a:t> :</a:t>
            </a:r>
            <a:r>
              <a:rPr lang="en-US" sz="2000" dirty="0" err="1"/>
              <a:t>url</a:t>
            </a:r>
            <a:r>
              <a:rPr lang="en-US" sz="2000" dirty="0"/>
              <a:t>, with: URI::</a:t>
            </a:r>
            <a:r>
              <a:rPr lang="en-US" sz="2000" dirty="0" err="1"/>
              <a:t>regexp</a:t>
            </a:r>
            <a:endParaRPr lang="en-US" sz="2000" dirty="0"/>
          </a:p>
          <a:p>
            <a:r>
              <a:rPr lang="en-US" sz="2000" dirty="0"/>
              <a:t>  </a:t>
            </a:r>
            <a:r>
              <a:rPr lang="en-US" sz="2000" dirty="0" err="1"/>
              <a:t>validates_format_of</a:t>
            </a:r>
            <a:r>
              <a:rPr lang="en-US" sz="2000" dirty="0"/>
              <a:t> :email, with: URI::</a:t>
            </a:r>
            <a:r>
              <a:rPr lang="en-US" sz="2000" dirty="0" err="1"/>
              <a:t>MailTo</a:t>
            </a:r>
            <a:r>
              <a:rPr lang="en-US" sz="2000" dirty="0"/>
              <a:t>::EMAIL_REGEXP</a:t>
            </a:r>
          </a:p>
          <a:p>
            <a:r>
              <a:rPr lang="en-US" sz="2000" dirty="0"/>
              <a:t>  validates :</a:t>
            </a:r>
            <a:r>
              <a:rPr lang="en-US" sz="2000" dirty="0" err="1"/>
              <a:t>first_name</a:t>
            </a:r>
            <a:r>
              <a:rPr lang="en-US" sz="2000" dirty="0"/>
              <a:t>, length: { in: 2..25 }</a:t>
            </a:r>
          </a:p>
          <a:p>
            <a:r>
              <a:rPr lang="en-US" sz="2000" dirty="0"/>
              <a:t>  validates :phone, format: {with: /\A[0-9]{10}\z/}</a:t>
            </a:r>
          </a:p>
          <a:p>
            <a:r>
              <a:rPr lang="en-US" sz="2000" dirty="0"/>
              <a:t>end</a:t>
            </a:r>
          </a:p>
          <a:p>
            <a:endParaRPr lang="en-US" sz="2000" dirty="0"/>
          </a:p>
          <a:p>
            <a:endParaRPr lang="en-US" sz="2000" dirty="0"/>
          </a:p>
        </p:txBody>
      </p:sp>
    </p:spTree>
    <p:extLst>
      <p:ext uri="{BB962C8B-B14F-4D97-AF65-F5344CB8AC3E}">
        <p14:creationId xmlns:p14="http://schemas.microsoft.com/office/powerpoint/2010/main" val="10389937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601D-EE4B-7747-FCE5-40ED15F6F83C}"/>
              </a:ext>
            </a:extLst>
          </p:cNvPr>
          <p:cNvSpPr>
            <a:spLocks noGrp="1"/>
          </p:cNvSpPr>
          <p:nvPr>
            <p:ph type="title"/>
          </p:nvPr>
        </p:nvSpPr>
        <p:spPr/>
        <p:txBody>
          <a:bodyPr/>
          <a:lstStyle/>
          <a:p>
            <a:r>
              <a:rPr lang="en-US" dirty="0"/>
              <a:t>Testing</a:t>
            </a:r>
          </a:p>
        </p:txBody>
      </p:sp>
      <p:sp>
        <p:nvSpPr>
          <p:cNvPr id="4" name="Content Placeholder 3">
            <a:extLst>
              <a:ext uri="{FF2B5EF4-FFF2-40B4-BE49-F238E27FC236}">
                <a16:creationId xmlns:a16="http://schemas.microsoft.com/office/drawing/2014/main" id="{E565ED26-A848-E62E-94F4-BB70A0A3343C}"/>
              </a:ext>
            </a:extLst>
          </p:cNvPr>
          <p:cNvSpPr>
            <a:spLocks noGrp="1"/>
          </p:cNvSpPr>
          <p:nvPr>
            <p:ph idx="1"/>
          </p:nvPr>
        </p:nvSpPr>
        <p:spPr/>
        <p:txBody>
          <a:bodyPr/>
          <a:lstStyle/>
          <a:p>
            <a:r>
              <a:rPr lang="en-US" dirty="0"/>
              <a:t>Given preconditions</a:t>
            </a:r>
          </a:p>
          <a:p>
            <a:r>
              <a:rPr lang="en-US" dirty="0"/>
              <a:t>When an action occurs</a:t>
            </a:r>
          </a:p>
          <a:p>
            <a:r>
              <a:rPr lang="en-US" dirty="0"/>
              <a:t>Then the state of the system changes</a:t>
            </a:r>
          </a:p>
        </p:txBody>
      </p:sp>
    </p:spTree>
    <p:extLst>
      <p:ext uri="{BB962C8B-B14F-4D97-AF65-F5344CB8AC3E}">
        <p14:creationId xmlns:p14="http://schemas.microsoft.com/office/powerpoint/2010/main" val="9527408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4D9DCE-918F-05A6-C304-DCBE6DB626A3}"/>
              </a:ext>
            </a:extLst>
          </p:cNvPr>
          <p:cNvSpPr>
            <a:spLocks noGrp="1"/>
          </p:cNvSpPr>
          <p:nvPr>
            <p:ph type="title"/>
          </p:nvPr>
        </p:nvSpPr>
        <p:spPr/>
        <p:txBody>
          <a:bodyPr/>
          <a:lstStyle/>
          <a:p>
            <a:r>
              <a:rPr lang="en-US" dirty="0"/>
              <a:t>A Good Person</a:t>
            </a:r>
          </a:p>
        </p:txBody>
      </p:sp>
      <p:sp>
        <p:nvSpPr>
          <p:cNvPr id="3" name="Content Placeholder 2">
            <a:extLst>
              <a:ext uri="{FF2B5EF4-FFF2-40B4-BE49-F238E27FC236}">
                <a16:creationId xmlns:a16="http://schemas.microsoft.com/office/drawing/2014/main" id="{5CB93911-004F-A781-D62C-30F87E9D8DD0}"/>
              </a:ext>
            </a:extLst>
          </p:cNvPr>
          <p:cNvSpPr>
            <a:spLocks noGrp="1"/>
          </p:cNvSpPr>
          <p:nvPr>
            <p:ph idx="1"/>
          </p:nvPr>
        </p:nvSpPr>
        <p:spPr/>
        <p:txBody>
          <a:bodyPr>
            <a:normAutofit/>
          </a:bodyPr>
          <a:lstStyle/>
          <a:p>
            <a:r>
              <a:rPr lang="en-US" sz="2000" dirty="0"/>
              <a:t># test/models/</a:t>
            </a:r>
            <a:r>
              <a:rPr lang="en-US" sz="2000" dirty="0" err="1"/>
              <a:t>person_test.rb</a:t>
            </a:r>
            <a:endParaRPr lang="en-US" sz="2000" dirty="0"/>
          </a:p>
          <a:p>
            <a:r>
              <a:rPr lang="en-US" sz="2000" dirty="0"/>
              <a:t>require "</a:t>
            </a:r>
            <a:r>
              <a:rPr lang="en-US" sz="2000" dirty="0" err="1"/>
              <a:t>test_helper</a:t>
            </a:r>
            <a:r>
              <a:rPr lang="en-US" sz="2000" dirty="0"/>
              <a:t>"</a:t>
            </a:r>
          </a:p>
          <a:p>
            <a:endParaRPr lang="en-US" sz="2000" dirty="0"/>
          </a:p>
          <a:p>
            <a:r>
              <a:rPr lang="en-US" sz="2000" dirty="0"/>
              <a:t>class </a:t>
            </a:r>
            <a:r>
              <a:rPr lang="en-US" sz="2000" dirty="0" err="1"/>
              <a:t>PersonTest</a:t>
            </a:r>
            <a:r>
              <a:rPr lang="en-US" sz="2000" dirty="0"/>
              <a:t> &lt; </a:t>
            </a:r>
            <a:r>
              <a:rPr lang="en-US" sz="2000" dirty="0" err="1"/>
              <a:t>ActiveSupport</a:t>
            </a:r>
            <a:r>
              <a:rPr lang="en-US" sz="2000" dirty="0"/>
              <a:t>::</a:t>
            </a:r>
            <a:r>
              <a:rPr lang="en-US" sz="2000" dirty="0" err="1"/>
              <a:t>TestCase</a:t>
            </a:r>
            <a:endParaRPr lang="en-US" sz="2000" dirty="0"/>
          </a:p>
          <a:p>
            <a:r>
              <a:rPr lang="en-US" sz="2000" dirty="0"/>
              <a:t>  test 'good person' do</a:t>
            </a:r>
          </a:p>
          <a:p>
            <a:r>
              <a:rPr lang="en-US" sz="2000" dirty="0"/>
              <a:t>    person = </a:t>
            </a:r>
            <a:r>
              <a:rPr lang="en-US" sz="2000" dirty="0" err="1"/>
              <a:t>Person.create</a:t>
            </a:r>
            <a:r>
              <a:rPr lang="en-US" sz="2000" dirty="0"/>
              <a:t>!(</a:t>
            </a:r>
            <a:r>
              <a:rPr lang="en-US" sz="2000" dirty="0" err="1"/>
              <a:t>first_name</a:t>
            </a:r>
            <a:r>
              <a:rPr lang="en-US" sz="2000" dirty="0"/>
              <a:t>: "AA", </a:t>
            </a:r>
            <a:r>
              <a:rPr lang="en-US" sz="2000" dirty="0" err="1"/>
              <a:t>last_name</a:t>
            </a:r>
            <a:r>
              <a:rPr lang="en-US" sz="2000" dirty="0"/>
              <a:t>: "AA",</a:t>
            </a:r>
          </a:p>
          <a:p>
            <a:r>
              <a:rPr lang="en-US" sz="2000" dirty="0"/>
              <a:t>    identifier: 900_000_000, </a:t>
            </a:r>
            <a:r>
              <a:rPr lang="en-US" sz="2000" dirty="0" err="1"/>
              <a:t>url</a:t>
            </a:r>
            <a:r>
              <a:rPr lang="en-US" sz="2000" dirty="0"/>
              <a:t>: "https://</a:t>
            </a:r>
            <a:r>
              <a:rPr lang="en-US" sz="2000" dirty="0" err="1"/>
              <a:t>example.com</a:t>
            </a:r>
            <a:r>
              <a:rPr lang="en-US" sz="2000" dirty="0"/>
              <a:t>",</a:t>
            </a:r>
          </a:p>
          <a:p>
            <a:r>
              <a:rPr lang="en-US" sz="2000" dirty="0"/>
              <a:t>	email: "</a:t>
            </a:r>
            <a:r>
              <a:rPr lang="en-US" sz="2000" dirty="0" err="1"/>
              <a:t>a@b.c</a:t>
            </a:r>
            <a:r>
              <a:rPr lang="en-US" sz="2000" dirty="0"/>
              <a:t>", phone: "1234567890")</a:t>
            </a:r>
          </a:p>
          <a:p>
            <a:r>
              <a:rPr lang="en-US" sz="2000" dirty="0"/>
              <a:t>  end</a:t>
            </a:r>
          </a:p>
        </p:txBody>
      </p:sp>
    </p:spTree>
    <p:extLst>
      <p:ext uri="{BB962C8B-B14F-4D97-AF65-F5344CB8AC3E}">
        <p14:creationId xmlns:p14="http://schemas.microsoft.com/office/powerpoint/2010/main" val="21284574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A9ED-9FFC-3AE3-3854-351E20A00902}"/>
              </a:ext>
            </a:extLst>
          </p:cNvPr>
          <p:cNvSpPr>
            <a:spLocks noGrp="1"/>
          </p:cNvSpPr>
          <p:nvPr>
            <p:ph type="title"/>
          </p:nvPr>
        </p:nvSpPr>
        <p:spPr/>
        <p:txBody>
          <a:bodyPr/>
          <a:lstStyle/>
          <a:p>
            <a:r>
              <a:rPr lang="en-US" dirty="0"/>
              <a:t>A Bad Person</a:t>
            </a:r>
          </a:p>
        </p:txBody>
      </p:sp>
      <p:sp>
        <p:nvSpPr>
          <p:cNvPr id="3" name="Content Placeholder 2">
            <a:extLst>
              <a:ext uri="{FF2B5EF4-FFF2-40B4-BE49-F238E27FC236}">
                <a16:creationId xmlns:a16="http://schemas.microsoft.com/office/drawing/2014/main" id="{F5811EF0-D3D4-E584-C91A-7DDACD8961B0}"/>
              </a:ext>
            </a:extLst>
          </p:cNvPr>
          <p:cNvSpPr>
            <a:spLocks noGrp="1"/>
          </p:cNvSpPr>
          <p:nvPr>
            <p:ph idx="1"/>
          </p:nvPr>
        </p:nvSpPr>
        <p:spPr/>
        <p:txBody>
          <a:bodyPr>
            <a:normAutofit fontScale="92500" lnSpcReduction="10000"/>
          </a:bodyPr>
          <a:lstStyle/>
          <a:p>
            <a:r>
              <a:rPr lang="en-US" sz="2400" dirty="0"/>
              <a:t>  test 'first name too short' do</a:t>
            </a:r>
          </a:p>
          <a:p>
            <a:r>
              <a:rPr lang="en-US" sz="2400" dirty="0"/>
              <a:t>    exception = </a:t>
            </a:r>
            <a:r>
              <a:rPr lang="en-US" sz="2400" dirty="0" err="1"/>
              <a:t>assert_raise</a:t>
            </a:r>
            <a:r>
              <a:rPr lang="en-US" sz="2400" dirty="0"/>
              <a:t>(</a:t>
            </a:r>
            <a:r>
              <a:rPr lang="en-US" sz="2400" dirty="0" err="1"/>
              <a:t>ActiveRecord</a:t>
            </a:r>
            <a:r>
              <a:rPr lang="en-US" sz="2400" dirty="0"/>
              <a:t>::</a:t>
            </a:r>
            <a:r>
              <a:rPr lang="en-US" sz="2400" dirty="0" err="1"/>
              <a:t>RecordInvalid</a:t>
            </a:r>
            <a:r>
              <a:rPr lang="en-US" sz="2400" dirty="0"/>
              <a:t>)</a:t>
            </a:r>
          </a:p>
          <a:p>
            <a:r>
              <a:rPr lang="en-US" sz="2400" dirty="0"/>
              <a:t>    {</a:t>
            </a:r>
          </a:p>
          <a:p>
            <a:r>
              <a:rPr lang="en-US" sz="2400" dirty="0"/>
              <a:t>      person = </a:t>
            </a:r>
            <a:r>
              <a:rPr lang="en-US" sz="2400" dirty="0" err="1"/>
              <a:t>Person.create</a:t>
            </a:r>
            <a:r>
              <a:rPr lang="en-US" sz="2400" dirty="0"/>
              <a:t>!(</a:t>
            </a:r>
            <a:r>
              <a:rPr lang="en-US" sz="2400" dirty="0" err="1"/>
              <a:t>first_name</a:t>
            </a:r>
            <a:r>
              <a:rPr lang="en-US" sz="2400" dirty="0"/>
              <a:t>: "A",</a:t>
            </a:r>
          </a:p>
          <a:p>
            <a:r>
              <a:rPr lang="en-US" sz="2400" dirty="0"/>
              <a:t>      </a:t>
            </a:r>
            <a:r>
              <a:rPr lang="en-US" sz="2400" dirty="0" err="1"/>
              <a:t>last_name</a:t>
            </a:r>
            <a:r>
              <a:rPr lang="en-US" sz="2400" dirty="0"/>
              <a:t>: "AA", identifier: 900_000_000,</a:t>
            </a:r>
          </a:p>
          <a:p>
            <a:r>
              <a:rPr lang="en-US" sz="2400" dirty="0"/>
              <a:t>      </a:t>
            </a:r>
            <a:r>
              <a:rPr lang="en-US" sz="2400" dirty="0" err="1"/>
              <a:t>url</a:t>
            </a:r>
            <a:r>
              <a:rPr lang="en-US" sz="2400" dirty="0"/>
              <a:t>: "https://</a:t>
            </a:r>
            <a:r>
              <a:rPr lang="en-US" sz="2400" dirty="0" err="1"/>
              <a:t>example.com</a:t>
            </a:r>
            <a:r>
              <a:rPr lang="en-US" sz="2400" dirty="0"/>
              <a:t>", email: "</a:t>
            </a:r>
            <a:r>
              <a:rPr lang="en-US" sz="2400" dirty="0" err="1"/>
              <a:t>a@b.c</a:t>
            </a:r>
            <a:r>
              <a:rPr lang="en-US" sz="2400" dirty="0"/>
              <a:t>",</a:t>
            </a:r>
          </a:p>
          <a:p>
            <a:r>
              <a:rPr lang="en-US" sz="2400" dirty="0"/>
              <a:t>      phone: "1234567890")</a:t>
            </a:r>
          </a:p>
          <a:p>
            <a:r>
              <a:rPr lang="en-US" sz="2400" dirty="0"/>
              <a:t>    }</a:t>
            </a:r>
          </a:p>
          <a:p>
            <a:r>
              <a:rPr lang="en-US" sz="2400" dirty="0"/>
              <a:t>    </a:t>
            </a:r>
            <a:r>
              <a:rPr lang="en-US" sz="2400" dirty="0" err="1"/>
              <a:t>assert_equal</a:t>
            </a:r>
            <a:r>
              <a:rPr lang="en-US" sz="2400" dirty="0"/>
              <a:t>(</a:t>
            </a:r>
            <a:r>
              <a:rPr lang="en-US" sz="2400" dirty="0" err="1"/>
              <a:t>exception.message</a:t>
            </a:r>
            <a:r>
              <a:rPr lang="en-US" sz="2400" dirty="0"/>
              <a:t>, "Validation failed: First name is too short (minimum is 2 characters)")</a:t>
            </a:r>
          </a:p>
          <a:p>
            <a:r>
              <a:rPr lang="en-US" sz="2400" dirty="0"/>
              <a:t>  end</a:t>
            </a:r>
          </a:p>
        </p:txBody>
      </p:sp>
    </p:spTree>
    <p:extLst>
      <p:ext uri="{BB962C8B-B14F-4D97-AF65-F5344CB8AC3E}">
        <p14:creationId xmlns:p14="http://schemas.microsoft.com/office/powerpoint/2010/main" val="75767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57C8E2-9F85-AAB7-A9EC-1611D8F49116}"/>
              </a:ext>
            </a:extLst>
          </p:cNvPr>
          <p:cNvSpPr>
            <a:spLocks noGrp="1"/>
          </p:cNvSpPr>
          <p:nvPr>
            <p:ph type="title"/>
          </p:nvPr>
        </p:nvSpPr>
        <p:spPr/>
        <p:txBody>
          <a:bodyPr/>
          <a:lstStyle/>
          <a:p>
            <a:r>
              <a:rPr lang="en-US" dirty="0"/>
              <a:t>Convention over Configuration</a:t>
            </a:r>
          </a:p>
        </p:txBody>
      </p:sp>
      <p:sp>
        <p:nvSpPr>
          <p:cNvPr id="6" name="Content Placeholder 5">
            <a:extLst>
              <a:ext uri="{FF2B5EF4-FFF2-40B4-BE49-F238E27FC236}">
                <a16:creationId xmlns:a16="http://schemas.microsoft.com/office/drawing/2014/main" id="{4DC960D1-A43E-DE1F-7E91-F2CE1EBCE182}"/>
              </a:ext>
            </a:extLst>
          </p:cNvPr>
          <p:cNvSpPr>
            <a:spLocks noGrp="1"/>
          </p:cNvSpPr>
          <p:nvPr>
            <p:ph idx="1"/>
          </p:nvPr>
        </p:nvSpPr>
        <p:spPr/>
        <p:txBody>
          <a:bodyPr/>
          <a:lstStyle/>
          <a:p>
            <a:r>
              <a:rPr lang="en-US" dirty="0"/>
              <a:t>If we know and follow the convention, we have to write far less configuration</a:t>
            </a:r>
          </a:p>
          <a:p>
            <a:pPr lvl="1"/>
            <a:r>
              <a:rPr lang="en-US" dirty="0"/>
              <a:t>There are frameworks that require a lot of upfront configuration</a:t>
            </a:r>
          </a:p>
          <a:p>
            <a:pPr lvl="1"/>
            <a:r>
              <a:rPr lang="en-US" dirty="0"/>
              <a:t>Rails requires none, but you can customize</a:t>
            </a:r>
          </a:p>
        </p:txBody>
      </p:sp>
    </p:spTree>
    <p:extLst>
      <p:ext uri="{BB962C8B-B14F-4D97-AF65-F5344CB8AC3E}">
        <p14:creationId xmlns:p14="http://schemas.microsoft.com/office/powerpoint/2010/main" val="2396684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1EB9-713F-D679-2E8D-1E0A4A96FB0E}"/>
              </a:ext>
            </a:extLst>
          </p:cNvPr>
          <p:cNvSpPr>
            <a:spLocks noGrp="1"/>
          </p:cNvSpPr>
          <p:nvPr>
            <p:ph type="title"/>
          </p:nvPr>
        </p:nvSpPr>
        <p:spPr/>
        <p:txBody>
          <a:bodyPr/>
          <a:lstStyle/>
          <a:p>
            <a:r>
              <a:rPr lang="en-US" dirty="0"/>
              <a:t>I Don’t Relate</a:t>
            </a:r>
          </a:p>
        </p:txBody>
      </p:sp>
      <p:sp>
        <p:nvSpPr>
          <p:cNvPr id="4" name="Content Placeholder 3">
            <a:extLst>
              <a:ext uri="{FF2B5EF4-FFF2-40B4-BE49-F238E27FC236}">
                <a16:creationId xmlns:a16="http://schemas.microsoft.com/office/drawing/2014/main" id="{AE33559C-98F6-D6D1-E63A-0157E7D47A1F}"/>
              </a:ext>
            </a:extLst>
          </p:cNvPr>
          <p:cNvSpPr>
            <a:spLocks noGrp="1"/>
          </p:cNvSpPr>
          <p:nvPr>
            <p:ph idx="1"/>
          </p:nvPr>
        </p:nvSpPr>
        <p:spPr/>
        <p:txBody>
          <a:bodyPr/>
          <a:lstStyle/>
          <a:p>
            <a:r>
              <a:rPr lang="en-US" dirty="0"/>
              <a:t>Non-relational databases</a:t>
            </a:r>
          </a:p>
          <a:p>
            <a:pPr lvl="1"/>
            <a:r>
              <a:rPr lang="en-US" dirty="0"/>
              <a:t>“No SQL”, though a bit of a misnomer</a:t>
            </a:r>
          </a:p>
          <a:p>
            <a:r>
              <a:rPr lang="en-US" dirty="0"/>
              <a:t>Typically, not schema-based</a:t>
            </a:r>
          </a:p>
          <a:p>
            <a:r>
              <a:rPr lang="en-US" dirty="0"/>
              <a:t>More flexible</a:t>
            </a:r>
          </a:p>
          <a:p>
            <a:r>
              <a:rPr lang="en-US" dirty="0"/>
              <a:t>Faster for certain operations</a:t>
            </a:r>
          </a:p>
        </p:txBody>
      </p:sp>
    </p:spTree>
    <p:extLst>
      <p:ext uri="{BB962C8B-B14F-4D97-AF65-F5344CB8AC3E}">
        <p14:creationId xmlns:p14="http://schemas.microsoft.com/office/powerpoint/2010/main" val="37257587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AB27-E4A7-783F-8A4D-1E64AE2919C2}"/>
              </a:ext>
            </a:extLst>
          </p:cNvPr>
          <p:cNvSpPr>
            <a:spLocks noGrp="1"/>
          </p:cNvSpPr>
          <p:nvPr>
            <p:ph type="title"/>
          </p:nvPr>
        </p:nvSpPr>
        <p:spPr/>
        <p:txBody>
          <a:bodyPr/>
          <a:lstStyle/>
          <a:p>
            <a:r>
              <a:rPr lang="en-US" dirty="0"/>
              <a:t>Non-Relational</a:t>
            </a:r>
          </a:p>
        </p:txBody>
      </p:sp>
      <p:sp>
        <p:nvSpPr>
          <p:cNvPr id="3" name="Content Placeholder 2">
            <a:extLst>
              <a:ext uri="{FF2B5EF4-FFF2-40B4-BE49-F238E27FC236}">
                <a16:creationId xmlns:a16="http://schemas.microsoft.com/office/drawing/2014/main" id="{EA2BEA05-9107-A1BC-DC94-A10798CBB16D}"/>
              </a:ext>
            </a:extLst>
          </p:cNvPr>
          <p:cNvSpPr>
            <a:spLocks noGrp="1"/>
          </p:cNvSpPr>
          <p:nvPr>
            <p:ph idx="1"/>
          </p:nvPr>
        </p:nvSpPr>
        <p:spPr/>
        <p:txBody>
          <a:bodyPr/>
          <a:lstStyle/>
          <a:p>
            <a:r>
              <a:rPr lang="en-US" dirty="0"/>
              <a:t>Might be faster for reads, the usual operation</a:t>
            </a:r>
          </a:p>
          <a:p>
            <a:r>
              <a:rPr lang="en-US" dirty="0"/>
              <a:t>Not necessarily normalized</a:t>
            </a:r>
          </a:p>
          <a:p>
            <a:pPr lvl="1"/>
            <a:r>
              <a:rPr lang="en-US" dirty="0"/>
              <a:t>Data duplicated for read speed</a:t>
            </a:r>
          </a:p>
          <a:p>
            <a:pPr lvl="2"/>
            <a:r>
              <a:rPr lang="en-US" dirty="0"/>
              <a:t>No need to chase references (foreign keys)</a:t>
            </a:r>
          </a:p>
          <a:p>
            <a:pPr lvl="1"/>
            <a:r>
              <a:rPr lang="en-US" dirty="0"/>
              <a:t>Modifications can be slower</a:t>
            </a:r>
          </a:p>
        </p:txBody>
      </p:sp>
    </p:spTree>
    <p:extLst>
      <p:ext uri="{BB962C8B-B14F-4D97-AF65-F5344CB8AC3E}">
        <p14:creationId xmlns:p14="http://schemas.microsoft.com/office/powerpoint/2010/main" val="958774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D066-8B8B-827D-73F9-4DACA728208C}"/>
              </a:ext>
            </a:extLst>
          </p:cNvPr>
          <p:cNvSpPr>
            <a:spLocks noGrp="1"/>
          </p:cNvSpPr>
          <p:nvPr>
            <p:ph type="title"/>
          </p:nvPr>
        </p:nvSpPr>
        <p:spPr/>
        <p:txBody>
          <a:bodyPr/>
          <a:lstStyle/>
          <a:p>
            <a:r>
              <a:rPr lang="en-US" dirty="0"/>
              <a:t>MongoDB</a:t>
            </a:r>
          </a:p>
        </p:txBody>
      </p:sp>
      <p:sp>
        <p:nvSpPr>
          <p:cNvPr id="3" name="Content Placeholder 2">
            <a:extLst>
              <a:ext uri="{FF2B5EF4-FFF2-40B4-BE49-F238E27FC236}">
                <a16:creationId xmlns:a16="http://schemas.microsoft.com/office/drawing/2014/main" id="{165C9D2D-581E-00A9-028D-3F0CE13173D8}"/>
              </a:ext>
            </a:extLst>
          </p:cNvPr>
          <p:cNvSpPr>
            <a:spLocks noGrp="1"/>
          </p:cNvSpPr>
          <p:nvPr>
            <p:ph idx="1"/>
          </p:nvPr>
        </p:nvSpPr>
        <p:spPr/>
        <p:txBody>
          <a:bodyPr/>
          <a:lstStyle/>
          <a:p>
            <a:r>
              <a:rPr lang="en-US" dirty="0"/>
              <a:t>Short for </a:t>
            </a:r>
            <a:r>
              <a:rPr lang="en-US" dirty="0" err="1"/>
              <a:t>huMONGOus</a:t>
            </a:r>
            <a:endParaRPr lang="en-US" dirty="0"/>
          </a:p>
          <a:p>
            <a:r>
              <a:rPr lang="en-US" dirty="0"/>
              <a:t>A document-oriented database</a:t>
            </a:r>
          </a:p>
          <a:p>
            <a:r>
              <a:rPr lang="en-US" dirty="0" err="1"/>
              <a:t>Mongiod</a:t>
            </a:r>
            <a:r>
              <a:rPr lang="en-US" dirty="0"/>
              <a:t> is an Object-Document Mapper with many of the same capabilities as Active Record</a:t>
            </a:r>
          </a:p>
          <a:p>
            <a:endParaRPr lang="en-US" dirty="0"/>
          </a:p>
          <a:p>
            <a:endParaRPr lang="en-US" dirty="0"/>
          </a:p>
        </p:txBody>
      </p:sp>
    </p:spTree>
    <p:extLst>
      <p:ext uri="{BB962C8B-B14F-4D97-AF65-F5344CB8AC3E}">
        <p14:creationId xmlns:p14="http://schemas.microsoft.com/office/powerpoint/2010/main" val="11708785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26D8-99BC-F2CB-4D1A-44D328354B46}"/>
              </a:ext>
            </a:extLst>
          </p:cNvPr>
          <p:cNvSpPr>
            <a:spLocks noGrp="1"/>
          </p:cNvSpPr>
          <p:nvPr>
            <p:ph type="title"/>
          </p:nvPr>
        </p:nvSpPr>
        <p:spPr/>
        <p:txBody>
          <a:bodyPr/>
          <a:lstStyle/>
          <a:p>
            <a:r>
              <a:rPr lang="en-US" dirty="0"/>
              <a:t>Download and Install</a:t>
            </a:r>
          </a:p>
        </p:txBody>
      </p:sp>
      <p:sp>
        <p:nvSpPr>
          <p:cNvPr id="3" name="Content Placeholder 2">
            <a:extLst>
              <a:ext uri="{FF2B5EF4-FFF2-40B4-BE49-F238E27FC236}">
                <a16:creationId xmlns:a16="http://schemas.microsoft.com/office/drawing/2014/main" id="{C32C5EF7-4975-9665-1291-18E0F9565089}"/>
              </a:ext>
            </a:extLst>
          </p:cNvPr>
          <p:cNvSpPr>
            <a:spLocks noGrp="1"/>
          </p:cNvSpPr>
          <p:nvPr>
            <p:ph idx="1"/>
          </p:nvPr>
        </p:nvSpPr>
        <p:spPr/>
        <p:txBody>
          <a:bodyPr>
            <a:normAutofit lnSpcReduction="10000"/>
          </a:bodyPr>
          <a:lstStyle/>
          <a:p>
            <a:r>
              <a:rPr lang="en-US" dirty="0"/>
              <a:t>Unlike SQLite, not built into operating systems</a:t>
            </a:r>
          </a:p>
          <a:p>
            <a:r>
              <a:rPr lang="en-US" dirty="0"/>
              <a:t>Download from </a:t>
            </a:r>
            <a:r>
              <a:rPr lang="en-US" dirty="0">
                <a:hlinkClick r:id="rId2"/>
              </a:rPr>
              <a:t>https://www.mongodb.com/try/download/community</a:t>
            </a:r>
            <a:r>
              <a:rPr lang="en-US" dirty="0"/>
              <a:t> or install using your OS’s package manager</a:t>
            </a:r>
          </a:p>
          <a:p>
            <a:r>
              <a:rPr lang="en-US" dirty="0"/>
              <a:t>Start it and make sure it’s listening to port 27017</a:t>
            </a:r>
          </a:p>
        </p:txBody>
      </p:sp>
    </p:spTree>
    <p:extLst>
      <p:ext uri="{BB962C8B-B14F-4D97-AF65-F5344CB8AC3E}">
        <p14:creationId xmlns:p14="http://schemas.microsoft.com/office/powerpoint/2010/main" val="29765909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21CD9-B153-E175-F523-7254CB36F411}"/>
              </a:ext>
            </a:extLst>
          </p:cNvPr>
          <p:cNvSpPr>
            <a:spLocks noGrp="1"/>
          </p:cNvSpPr>
          <p:nvPr>
            <p:ph type="title"/>
          </p:nvPr>
        </p:nvSpPr>
        <p:spPr/>
        <p:txBody>
          <a:bodyPr/>
          <a:lstStyle/>
          <a:p>
            <a:r>
              <a:rPr lang="en-US" dirty="0"/>
              <a:t>Rails</a:t>
            </a:r>
          </a:p>
        </p:txBody>
      </p:sp>
      <p:sp>
        <p:nvSpPr>
          <p:cNvPr id="3" name="Content Placeholder 2">
            <a:extLst>
              <a:ext uri="{FF2B5EF4-FFF2-40B4-BE49-F238E27FC236}">
                <a16:creationId xmlns:a16="http://schemas.microsoft.com/office/drawing/2014/main" id="{7E3C46AD-C625-A789-7F4E-2725D7178D48}"/>
              </a:ext>
            </a:extLst>
          </p:cNvPr>
          <p:cNvSpPr>
            <a:spLocks noGrp="1"/>
          </p:cNvSpPr>
          <p:nvPr>
            <p:ph idx="1"/>
          </p:nvPr>
        </p:nvSpPr>
        <p:spPr/>
        <p:txBody>
          <a:bodyPr>
            <a:normAutofit/>
          </a:bodyPr>
          <a:lstStyle/>
          <a:p>
            <a:r>
              <a:rPr lang="en-US" dirty="0">
                <a:solidFill>
                  <a:srgbClr val="FF0000"/>
                </a:solidFill>
              </a:rPr>
              <a:t>$ rails new one2one --minimal --skip-active-record</a:t>
            </a:r>
          </a:p>
          <a:p>
            <a:r>
              <a:rPr lang="en-US" dirty="0">
                <a:solidFill>
                  <a:srgbClr val="FF0000"/>
                </a:solidFill>
              </a:rPr>
              <a:t>$ cd one2one</a:t>
            </a:r>
          </a:p>
          <a:p>
            <a:r>
              <a:rPr lang="en-US" dirty="0">
                <a:solidFill>
                  <a:srgbClr val="FF0000"/>
                </a:solidFill>
              </a:rPr>
              <a:t>$ bundle add </a:t>
            </a:r>
            <a:r>
              <a:rPr lang="en-US" dirty="0" err="1">
                <a:solidFill>
                  <a:srgbClr val="FF0000"/>
                </a:solidFill>
              </a:rPr>
              <a:t>mongoid</a:t>
            </a:r>
            <a:endParaRPr lang="en-US" dirty="0">
              <a:solidFill>
                <a:srgbClr val="FF0000"/>
              </a:solidFill>
            </a:endParaRPr>
          </a:p>
          <a:p>
            <a:r>
              <a:rPr lang="en-US" dirty="0">
                <a:solidFill>
                  <a:srgbClr val="FF0000"/>
                </a:solidFill>
              </a:rPr>
              <a:t>$ rails generate </a:t>
            </a:r>
            <a:r>
              <a:rPr lang="en-US" dirty="0" err="1">
                <a:solidFill>
                  <a:srgbClr val="FF0000"/>
                </a:solidFill>
              </a:rPr>
              <a:t>mongoid:config</a:t>
            </a:r>
            <a:endParaRPr lang="en-US" dirty="0">
              <a:solidFill>
                <a:srgbClr val="FF0000"/>
              </a:solidFill>
            </a:endParaRPr>
          </a:p>
          <a:p>
            <a:r>
              <a:rPr lang="en-US" dirty="0"/>
              <a:t># creates config/</a:t>
            </a:r>
            <a:r>
              <a:rPr lang="en-US" dirty="0" err="1"/>
              <a:t>mongoid.yml</a:t>
            </a:r>
            <a:endParaRPr lang="en-US" dirty="0"/>
          </a:p>
          <a:p>
            <a:r>
              <a:rPr lang="en-US" dirty="0">
                <a:solidFill>
                  <a:srgbClr val="FF0000"/>
                </a:solidFill>
              </a:rPr>
              <a:t>$ rails generate scaffold Person </a:t>
            </a:r>
            <a:r>
              <a:rPr lang="en-US" dirty="0" err="1">
                <a:solidFill>
                  <a:srgbClr val="FF0000"/>
                </a:solidFill>
              </a:rPr>
              <a:t>name:string</a:t>
            </a:r>
            <a:endParaRPr lang="en-US" dirty="0">
              <a:solidFill>
                <a:srgbClr val="FF0000"/>
              </a:solidFill>
            </a:endParaRPr>
          </a:p>
          <a:p>
            <a:r>
              <a:rPr lang="en-US" dirty="0">
                <a:solidFill>
                  <a:srgbClr val="FF0000"/>
                </a:solidFill>
              </a:rPr>
              <a:t>$ rails generate scaffold Phone </a:t>
            </a:r>
            <a:r>
              <a:rPr lang="en-US" dirty="0" err="1">
                <a:solidFill>
                  <a:srgbClr val="FF0000"/>
                </a:solidFill>
              </a:rPr>
              <a:t>number:integer</a:t>
            </a:r>
            <a:endParaRPr lang="en-US" dirty="0">
              <a:solidFill>
                <a:srgbClr val="FF0000"/>
              </a:solidFill>
            </a:endParaRPr>
          </a:p>
        </p:txBody>
      </p:sp>
    </p:spTree>
    <p:extLst>
      <p:ext uri="{BB962C8B-B14F-4D97-AF65-F5344CB8AC3E}">
        <p14:creationId xmlns:p14="http://schemas.microsoft.com/office/powerpoint/2010/main" val="14688260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CDE92-FBF2-EFF1-D7BC-3C477223285E}"/>
              </a:ext>
            </a:extLst>
          </p:cNvPr>
          <p:cNvSpPr>
            <a:spLocks noGrp="1"/>
          </p:cNvSpPr>
          <p:nvPr>
            <p:ph type="title"/>
          </p:nvPr>
        </p:nvSpPr>
        <p:spPr/>
        <p:txBody>
          <a:bodyPr/>
          <a:lstStyle/>
          <a:p>
            <a:r>
              <a:rPr lang="en-US" dirty="0"/>
              <a:t>Convention over Configuration</a:t>
            </a:r>
          </a:p>
        </p:txBody>
      </p:sp>
      <p:sp>
        <p:nvSpPr>
          <p:cNvPr id="3" name="Content Placeholder 2">
            <a:extLst>
              <a:ext uri="{FF2B5EF4-FFF2-40B4-BE49-F238E27FC236}">
                <a16:creationId xmlns:a16="http://schemas.microsoft.com/office/drawing/2014/main" id="{927E60AD-3BE6-3AE6-A386-EDFBBF74B701}"/>
              </a:ext>
            </a:extLst>
          </p:cNvPr>
          <p:cNvSpPr>
            <a:spLocks noGrp="1"/>
          </p:cNvSpPr>
          <p:nvPr>
            <p:ph idx="1"/>
          </p:nvPr>
        </p:nvSpPr>
        <p:spPr/>
        <p:txBody>
          <a:bodyPr>
            <a:normAutofit lnSpcReduction="10000"/>
          </a:bodyPr>
          <a:lstStyle/>
          <a:p>
            <a:r>
              <a:rPr lang="en-US" dirty="0"/>
              <a:t>Model names are capitalized and singular such as Phone.</a:t>
            </a:r>
          </a:p>
          <a:p>
            <a:r>
              <a:rPr lang="en-US" dirty="0"/>
              <a:t>Database tables are snake-cased (lower-cased with underscores between words) and plural such as phones.</a:t>
            </a:r>
          </a:p>
          <a:p>
            <a:r>
              <a:rPr lang="en-US" dirty="0"/>
              <a:t>The data in a table are snake-cased and singular.</a:t>
            </a:r>
          </a:p>
        </p:txBody>
      </p:sp>
    </p:spTree>
    <p:extLst>
      <p:ext uri="{BB962C8B-B14F-4D97-AF65-F5344CB8AC3E}">
        <p14:creationId xmlns:p14="http://schemas.microsoft.com/office/powerpoint/2010/main" val="29074621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D594-4D1B-A37F-EA40-C2BDC552BFF1}"/>
              </a:ext>
            </a:extLst>
          </p:cNvPr>
          <p:cNvSpPr>
            <a:spLocks noGrp="1"/>
          </p:cNvSpPr>
          <p:nvPr>
            <p:ph type="title"/>
          </p:nvPr>
        </p:nvSpPr>
        <p:spPr/>
        <p:txBody>
          <a:bodyPr/>
          <a:lstStyle/>
          <a:p>
            <a:r>
              <a:rPr lang="en-US" dirty="0"/>
              <a:t>Convention over Configuration</a:t>
            </a:r>
          </a:p>
        </p:txBody>
      </p:sp>
      <p:sp>
        <p:nvSpPr>
          <p:cNvPr id="3" name="Content Placeholder 2">
            <a:extLst>
              <a:ext uri="{FF2B5EF4-FFF2-40B4-BE49-F238E27FC236}">
                <a16:creationId xmlns:a16="http://schemas.microsoft.com/office/drawing/2014/main" id="{B4DBFD03-9912-715A-A4AD-FEFF329C22A9}"/>
              </a:ext>
            </a:extLst>
          </p:cNvPr>
          <p:cNvSpPr>
            <a:spLocks noGrp="1"/>
          </p:cNvSpPr>
          <p:nvPr>
            <p:ph idx="1"/>
          </p:nvPr>
        </p:nvSpPr>
        <p:spPr/>
        <p:txBody>
          <a:bodyPr>
            <a:normAutofit lnSpcReduction="10000"/>
          </a:bodyPr>
          <a:lstStyle/>
          <a:p>
            <a:r>
              <a:rPr lang="en-US" dirty="0"/>
              <a:t>Controller files are snake-cased and plural such as </a:t>
            </a:r>
            <a:r>
              <a:rPr lang="en-US" dirty="0" err="1"/>
              <a:t>phones_controller.rb</a:t>
            </a:r>
            <a:endParaRPr lang="en-US" dirty="0"/>
          </a:p>
          <a:p>
            <a:r>
              <a:rPr lang="en-US" dirty="0"/>
              <a:t>Controller classes are camel-cased (capitalized at the beginning of each word) such as </a:t>
            </a:r>
            <a:r>
              <a:rPr lang="en-US" dirty="0" err="1"/>
              <a:t>PhonesController</a:t>
            </a:r>
            <a:endParaRPr lang="en-US" dirty="0"/>
          </a:p>
          <a:p>
            <a:r>
              <a:rPr lang="en-US" dirty="0"/>
              <a:t>Views are in directories that are snake-cased and plural such as phones.</a:t>
            </a:r>
          </a:p>
          <a:p>
            <a:endParaRPr lang="en-US" dirty="0"/>
          </a:p>
        </p:txBody>
      </p:sp>
    </p:spTree>
    <p:extLst>
      <p:ext uri="{BB962C8B-B14F-4D97-AF65-F5344CB8AC3E}">
        <p14:creationId xmlns:p14="http://schemas.microsoft.com/office/powerpoint/2010/main" val="15859801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B19E-0BFF-4EC4-2A17-3BFFCC41D345}"/>
              </a:ext>
            </a:extLst>
          </p:cNvPr>
          <p:cNvSpPr>
            <a:spLocks noGrp="1"/>
          </p:cNvSpPr>
          <p:nvPr>
            <p:ph type="title"/>
          </p:nvPr>
        </p:nvSpPr>
        <p:spPr/>
        <p:txBody>
          <a:bodyPr/>
          <a:lstStyle/>
          <a:p>
            <a:r>
              <a:rPr lang="en-US" dirty="0"/>
              <a:t>Frameworks</a:t>
            </a:r>
          </a:p>
        </p:txBody>
      </p:sp>
      <p:sp>
        <p:nvSpPr>
          <p:cNvPr id="3" name="Content Placeholder 2">
            <a:extLst>
              <a:ext uri="{FF2B5EF4-FFF2-40B4-BE49-F238E27FC236}">
                <a16:creationId xmlns:a16="http://schemas.microsoft.com/office/drawing/2014/main" id="{4DC01B9B-4D5E-CB62-5926-8EB74DC56C80}"/>
              </a:ext>
            </a:extLst>
          </p:cNvPr>
          <p:cNvSpPr>
            <a:spLocks noGrp="1"/>
          </p:cNvSpPr>
          <p:nvPr>
            <p:ph idx="1"/>
          </p:nvPr>
        </p:nvSpPr>
        <p:spPr/>
        <p:txBody>
          <a:bodyPr/>
          <a:lstStyle/>
          <a:p>
            <a:r>
              <a:rPr lang="en-US" dirty="0"/>
              <a:t>Do most of the work for an application</a:t>
            </a:r>
          </a:p>
          <a:p>
            <a:r>
              <a:rPr lang="en-US" dirty="0"/>
              <a:t>We inject dependencies to customize our application</a:t>
            </a:r>
          </a:p>
          <a:p>
            <a:r>
              <a:rPr lang="en-US" dirty="0"/>
              <a:t>If you don’t write “main”, you’re using a framework</a:t>
            </a:r>
          </a:p>
        </p:txBody>
      </p:sp>
    </p:spTree>
    <p:extLst>
      <p:ext uri="{BB962C8B-B14F-4D97-AF65-F5344CB8AC3E}">
        <p14:creationId xmlns:p14="http://schemas.microsoft.com/office/powerpoint/2010/main" val="25812089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MSU Denver 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gnella" id="{9B7AACB3-BED8-6844-ADDB-C87436244734}" vid="{7749C953-94DA-D341-AC03-734E71A764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Cognella</Template>
  <TotalTime>50514</TotalTime>
  <Words>2229</Words>
  <Application>Microsoft Macintosh PowerPoint</Application>
  <PresentationFormat>Widescreen</PresentationFormat>
  <Paragraphs>380</Paragraphs>
  <Slides>64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Aptos</vt:lpstr>
      <vt:lpstr>Arial</vt:lpstr>
      <vt:lpstr>Calibri</vt:lpstr>
      <vt:lpstr>Menlo</vt:lpstr>
      <vt:lpstr>MSU Denver 16x9</vt:lpstr>
      <vt:lpstr>Models</vt:lpstr>
      <vt:lpstr>Data Transformers</vt:lpstr>
      <vt:lpstr>Algorithms + Data Structures = Programs</vt:lpstr>
      <vt:lpstr>Model View Controller</vt:lpstr>
      <vt:lpstr>Model View Controller</vt:lpstr>
      <vt:lpstr>Convention over Configuration</vt:lpstr>
      <vt:lpstr>Convention over Configuration</vt:lpstr>
      <vt:lpstr>Convention over Configuration</vt:lpstr>
      <vt:lpstr>Frameworks</vt:lpstr>
      <vt:lpstr>Web Frameworks</vt:lpstr>
      <vt:lpstr>Web Frameworks</vt:lpstr>
      <vt:lpstr>Databases</vt:lpstr>
      <vt:lpstr>Relational</vt:lpstr>
      <vt:lpstr>Relational</vt:lpstr>
      <vt:lpstr>General Operations</vt:lpstr>
      <vt:lpstr>General Operations</vt:lpstr>
      <vt:lpstr>Normalization</vt:lpstr>
      <vt:lpstr>Keys</vt:lpstr>
      <vt:lpstr>Schema</vt:lpstr>
      <vt:lpstr>Simple Todo Table</vt:lpstr>
      <vt:lpstr>SQLite</vt:lpstr>
      <vt:lpstr>View SQLite Database</vt:lpstr>
      <vt:lpstr>SQLite GUI</vt:lpstr>
      <vt:lpstr>Object-Relational Mapping</vt:lpstr>
      <vt:lpstr>Mapping</vt:lpstr>
      <vt:lpstr>Foreign Key Example</vt:lpstr>
      <vt:lpstr>ORM Types</vt:lpstr>
      <vt:lpstr>ORM Table Operations</vt:lpstr>
      <vt:lpstr>Migrations</vt:lpstr>
      <vt:lpstr>“rails generate”</vt:lpstr>
      <vt:lpstr>Generators</vt:lpstr>
      <vt:lpstr>Generate Migration</vt:lpstr>
      <vt:lpstr>Generate Migration Example</vt:lpstr>
      <vt:lpstr>String is Default</vt:lpstr>
      <vt:lpstr>Relationships</vt:lpstr>
      <vt:lpstr>One to One</vt:lpstr>
      <vt:lpstr>One to One</vt:lpstr>
      <vt:lpstr>Null and Unique</vt:lpstr>
      <vt:lpstr>One to Many</vt:lpstr>
      <vt:lpstr>One to Many</vt:lpstr>
      <vt:lpstr>Many to Many</vt:lpstr>
      <vt:lpstr>Has Many Through</vt:lpstr>
      <vt:lpstr>For Example</vt:lpstr>
      <vt:lpstr>Models Need to Reference Each Other</vt:lpstr>
      <vt:lpstr>Another Approach</vt:lpstr>
      <vt:lpstr>HABTM</vt:lpstr>
      <vt:lpstr>For Example</vt:lpstr>
      <vt:lpstr>Toby has Two Sections</vt:lpstr>
      <vt:lpstr>Test-Driven Development</vt:lpstr>
      <vt:lpstr>Test-Driven Development</vt:lpstr>
      <vt:lpstr>Test-Driven Development</vt:lpstr>
      <vt:lpstr>Test-Driven Development</vt:lpstr>
      <vt:lpstr>Test-Driven Development</vt:lpstr>
      <vt:lpstr>TDD</vt:lpstr>
      <vt:lpstr>TDD</vt:lpstr>
      <vt:lpstr>Model Validation</vt:lpstr>
      <vt:lpstr>Testing</vt:lpstr>
      <vt:lpstr>A Good Person</vt:lpstr>
      <vt:lpstr>A Bad Person</vt:lpstr>
      <vt:lpstr>I Don’t Relate</vt:lpstr>
      <vt:lpstr>Non-Relational</vt:lpstr>
      <vt:lpstr>MongoDB</vt:lpstr>
      <vt:lpstr>Download and Install</vt:lpstr>
      <vt:lpstr>Rails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Steve Beaty</dc:creator>
  <cp:lastModifiedBy>Steve Beaty</cp:lastModifiedBy>
  <cp:revision>31</cp:revision>
  <dcterms:created xsi:type="dcterms:W3CDTF">2024-06-05T13:49:00Z</dcterms:created>
  <dcterms:modified xsi:type="dcterms:W3CDTF">2024-09-06T10:06:59Z</dcterms:modified>
</cp:coreProperties>
</file>