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3AAA-3F38-4C17-A7A4-066F06D878BE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555B-4D03-42C3-AA1C-FB23A739B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9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3AAA-3F38-4C17-A7A4-066F06D878BE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555B-4D03-42C3-AA1C-FB23A739B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18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3AAA-3F38-4C17-A7A4-066F06D878BE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555B-4D03-42C3-AA1C-FB23A739B25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635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3AAA-3F38-4C17-A7A4-066F06D878BE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555B-4D03-42C3-AA1C-FB23A739B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7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3AAA-3F38-4C17-A7A4-066F06D878BE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555B-4D03-42C3-AA1C-FB23A739B25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313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3AAA-3F38-4C17-A7A4-066F06D878BE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555B-4D03-42C3-AA1C-FB23A739B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83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3AAA-3F38-4C17-A7A4-066F06D878BE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555B-4D03-42C3-AA1C-FB23A739B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82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3AAA-3F38-4C17-A7A4-066F06D878BE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555B-4D03-42C3-AA1C-FB23A739B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3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3AAA-3F38-4C17-A7A4-066F06D878BE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555B-4D03-42C3-AA1C-FB23A739B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3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3AAA-3F38-4C17-A7A4-066F06D878BE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555B-4D03-42C3-AA1C-FB23A739B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4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3AAA-3F38-4C17-A7A4-066F06D878BE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555B-4D03-42C3-AA1C-FB23A739B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6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3AAA-3F38-4C17-A7A4-066F06D878BE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555B-4D03-42C3-AA1C-FB23A739B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3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3AAA-3F38-4C17-A7A4-066F06D878BE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555B-4D03-42C3-AA1C-FB23A739B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8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3AAA-3F38-4C17-A7A4-066F06D878BE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555B-4D03-42C3-AA1C-FB23A739B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2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3AAA-3F38-4C17-A7A4-066F06D878BE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555B-4D03-42C3-AA1C-FB23A739B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1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3AAA-3F38-4C17-A7A4-066F06D878BE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555B-4D03-42C3-AA1C-FB23A739B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9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23AAA-3F38-4C17-A7A4-066F06D878BE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CEC555B-4D03-42C3-AA1C-FB23A739B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6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9EF41-296E-4D5B-963D-9BA8E312AA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Trip Scheduler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5BD03-644A-43E2-86DA-1844B82EA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07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F9F9-10BC-4640-B881-2C5B3D527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9CD41-990E-402C-BCE5-396E7C099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someone is planning a trip to an unknown city, the planning becomes difficult due to the lack of knowledge about the city. This tool can help</a:t>
            </a:r>
            <a:r>
              <a:rPr lang="en-US"/>
              <a:t>. </a:t>
            </a:r>
          </a:p>
          <a:p>
            <a:r>
              <a:rPr lang="en-US"/>
              <a:t>The </a:t>
            </a:r>
            <a:r>
              <a:rPr lang="en-US" dirty="0"/>
              <a:t>tool uses preference of venue categories, number of days stay, ratings of venues, and venue likes. This helps the traveler by making it easy for the user to make a schedule without going to multiple web pages.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FC35A-64EA-4DC2-BB42-F6B70B150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9B1F3-C567-4A0C-834D-D739BC496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233" y="1601296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Problem Statement - Travel Planning </a:t>
            </a:r>
          </a:p>
          <a:p>
            <a:pPr lvl="2"/>
            <a:r>
              <a:rPr lang="en-US" dirty="0"/>
              <a:t>Challenges</a:t>
            </a:r>
          </a:p>
          <a:p>
            <a:pPr lvl="4"/>
            <a:r>
              <a:rPr lang="en-US" dirty="0"/>
              <a:t>Unknown place / Limited knowledge of venues</a:t>
            </a:r>
          </a:p>
          <a:p>
            <a:pPr lvl="2"/>
            <a:r>
              <a:rPr lang="en-US" dirty="0"/>
              <a:t>Tasks</a:t>
            </a:r>
          </a:p>
          <a:p>
            <a:pPr lvl="4"/>
            <a:r>
              <a:rPr lang="en-US" dirty="0"/>
              <a:t>Identify the popular places to visit</a:t>
            </a:r>
          </a:p>
          <a:p>
            <a:pPr lvl="4"/>
            <a:r>
              <a:rPr lang="en-US" dirty="0"/>
              <a:t>Visit all the places within the given days of stay</a:t>
            </a:r>
          </a:p>
          <a:p>
            <a:pPr lvl="4"/>
            <a:r>
              <a:rPr lang="en-US" dirty="0"/>
              <a:t>Optimize the number of places that can be covered per day</a:t>
            </a:r>
          </a:p>
          <a:p>
            <a:pPr lvl="4"/>
            <a:r>
              <a:rPr lang="en-US" dirty="0"/>
              <a:t>Prepare the itinerary for each day</a:t>
            </a:r>
          </a:p>
          <a:p>
            <a:r>
              <a:rPr lang="en-US" dirty="0"/>
              <a:t>Trip Scheduler</a:t>
            </a:r>
          </a:p>
          <a:p>
            <a:pPr lvl="2"/>
            <a:r>
              <a:rPr lang="en-US" dirty="0"/>
              <a:t>Takes City to be visited and the number of days of stay as input</a:t>
            </a:r>
          </a:p>
          <a:p>
            <a:pPr lvl="2"/>
            <a:r>
              <a:rPr lang="en-US" dirty="0"/>
              <a:t>Prepare the day to day itinerary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61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2C00-C62F-4A35-98C5-9074D200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0B390-7291-412E-82C9-1F9F8D567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24" y="1488613"/>
            <a:ext cx="8596668" cy="3880773"/>
          </a:xfrm>
        </p:spPr>
        <p:txBody>
          <a:bodyPr/>
          <a:lstStyle/>
          <a:p>
            <a:r>
              <a:rPr lang="en-US" b="1" dirty="0"/>
              <a:t>Geocoders</a:t>
            </a:r>
          </a:p>
          <a:p>
            <a:pPr lvl="1"/>
            <a:r>
              <a:rPr lang="en-US" b="1" dirty="0"/>
              <a:t>To get latitude and longitude of the city</a:t>
            </a:r>
          </a:p>
          <a:p>
            <a:r>
              <a:rPr lang="en-US" b="1" dirty="0"/>
              <a:t>Foursquare</a:t>
            </a:r>
          </a:p>
          <a:p>
            <a:pPr lvl="1"/>
            <a:r>
              <a:rPr lang="en-US" b="1" dirty="0"/>
              <a:t>List of travel categories (venues/categories)</a:t>
            </a:r>
          </a:p>
          <a:p>
            <a:pPr lvl="1"/>
            <a:r>
              <a:rPr lang="en-US" b="1" dirty="0"/>
              <a:t>List of venues (venues/explore)</a:t>
            </a:r>
          </a:p>
          <a:p>
            <a:pPr lvl="1"/>
            <a:r>
              <a:rPr lang="en-US" b="1" dirty="0"/>
              <a:t>Venue Details (venues/</a:t>
            </a:r>
            <a:r>
              <a:rPr lang="en-US" b="1" dirty="0" err="1"/>
              <a:t>VenueID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42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155FE-7F90-425B-A4F3-5014CBCC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3611-4E0C-4209-BF64-6862C942E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377" y="1414865"/>
            <a:ext cx="8596668" cy="5012568"/>
          </a:xfrm>
        </p:spPr>
        <p:txBody>
          <a:bodyPr>
            <a:normAutofit fontScale="77500" lnSpcReduction="20000"/>
          </a:bodyPr>
          <a:lstStyle/>
          <a:p>
            <a:r>
              <a:rPr lang="en-US" b="1" cap="all" dirty="0"/>
              <a:t>Step 1: Import needed libraries, turn off warnings, load foursquare credentials </a:t>
            </a:r>
          </a:p>
          <a:p>
            <a:r>
              <a:rPr lang="en-US" b="1" cap="all" dirty="0"/>
              <a:t>Step 2: Input the location to visit (city), number of days, and categories</a:t>
            </a:r>
          </a:p>
          <a:p>
            <a:r>
              <a:rPr lang="en-US" b="1" cap="all" dirty="0"/>
              <a:t>Step 3: Get the latitude and longitude of the location (Geocoders)</a:t>
            </a:r>
          </a:p>
          <a:p>
            <a:r>
              <a:rPr lang="en-US" b="1" cap="all" dirty="0"/>
              <a:t>Step 4: Get the list of supported venue categories (Foursquare)</a:t>
            </a:r>
          </a:p>
          <a:p>
            <a:r>
              <a:rPr lang="en-US" b="1" cap="all" dirty="0"/>
              <a:t>Step 5: Get applicable tourism categories</a:t>
            </a:r>
          </a:p>
          <a:p>
            <a:r>
              <a:rPr lang="en-US" b="1" cap="all" dirty="0"/>
              <a:t>Step 6: Get the list of Venues matching the tourism categories</a:t>
            </a:r>
          </a:p>
          <a:p>
            <a:r>
              <a:rPr lang="en-US" b="1" cap="all" dirty="0"/>
              <a:t>Step 7: Convert to </a:t>
            </a:r>
            <a:r>
              <a:rPr lang="en-US" b="1" cap="all" dirty="0" err="1"/>
              <a:t>Dataframe</a:t>
            </a:r>
            <a:r>
              <a:rPr lang="en-US" b="1" cap="all" dirty="0"/>
              <a:t> with columns, Venue Name, ID, Category, Latitude and Longitude</a:t>
            </a:r>
          </a:p>
          <a:p>
            <a:r>
              <a:rPr lang="en-US" b="1" cap="all" dirty="0"/>
              <a:t>Step 8: Get the details of each travel venue </a:t>
            </a:r>
          </a:p>
          <a:p>
            <a:r>
              <a:rPr lang="en-US" b="1" cap="all" dirty="0"/>
              <a:t>Step 9: Add the columns 'Rating' and 'Likes' to the </a:t>
            </a:r>
            <a:r>
              <a:rPr lang="en-US" b="1" cap="all" dirty="0" err="1"/>
              <a:t>dataframe</a:t>
            </a:r>
            <a:r>
              <a:rPr lang="en-US" b="1" cap="all" dirty="0"/>
              <a:t> based on the values received from the Venue details</a:t>
            </a:r>
          </a:p>
          <a:p>
            <a:r>
              <a:rPr lang="en-US" dirty="0"/>
              <a:t>Step 10: Sort the </a:t>
            </a:r>
            <a:r>
              <a:rPr lang="en-US" dirty="0" err="1"/>
              <a:t>dataframe</a:t>
            </a:r>
            <a:r>
              <a:rPr lang="en-US" dirty="0"/>
              <a:t> based on the Rating and Likes. Pick up top N travel venues</a:t>
            </a:r>
            <a:r>
              <a:rPr lang="en-US" b="1" cap="all" dirty="0"/>
              <a:t> </a:t>
            </a:r>
          </a:p>
          <a:p>
            <a:r>
              <a:rPr lang="en-US" b="1" cap="all" dirty="0"/>
              <a:t>Step 11: Form a new </a:t>
            </a:r>
            <a:r>
              <a:rPr lang="en-US" b="1" cap="all" dirty="0" err="1"/>
              <a:t>dataframe</a:t>
            </a:r>
            <a:r>
              <a:rPr lang="en-US" b="1" cap="all" dirty="0"/>
              <a:t> by dropping everything except Lat and Long</a:t>
            </a:r>
          </a:p>
          <a:p>
            <a:r>
              <a:rPr lang="en-US" b="1" cap="all" dirty="0"/>
              <a:t>Step 12: Use K-Means clustering to segment venues based on the Latitude and Longitude values</a:t>
            </a:r>
          </a:p>
          <a:p>
            <a:r>
              <a:rPr lang="en-US" b="1" cap="all" dirty="0"/>
              <a:t>Step 13: Display the list of venues (for each day for 3 days) </a:t>
            </a:r>
          </a:p>
          <a:p>
            <a:r>
              <a:rPr lang="en-US" b="1" cap="all" dirty="0"/>
              <a:t>Step 14: Use Folium to visualize the travel venues on the City map.¶</a:t>
            </a:r>
          </a:p>
          <a:p>
            <a:r>
              <a:rPr lang="en-US" dirty="0"/>
              <a:t> </a:t>
            </a:r>
          </a:p>
          <a:p>
            <a:endParaRPr lang="en-US" b="1" cap="all" dirty="0"/>
          </a:p>
          <a:p>
            <a:endParaRPr lang="en-US" b="1" cap="al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6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B95C-69BD-4CDA-88F7-47E1125E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 Day 1 Schedule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13F370-374E-443B-BAE8-002034500E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06106"/>
              </p:ext>
            </p:extLst>
          </p:nvPr>
        </p:nvGraphicFramePr>
        <p:xfrm>
          <a:off x="677334" y="1749723"/>
          <a:ext cx="9034836" cy="23695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11612">
                  <a:extLst>
                    <a:ext uri="{9D8B030D-6E8A-4147-A177-3AD203B41FA5}">
                      <a16:colId xmlns:a16="http://schemas.microsoft.com/office/drawing/2014/main" val="1645630838"/>
                    </a:ext>
                  </a:extLst>
                </a:gridCol>
                <a:gridCol w="3011612">
                  <a:extLst>
                    <a:ext uri="{9D8B030D-6E8A-4147-A177-3AD203B41FA5}">
                      <a16:colId xmlns:a16="http://schemas.microsoft.com/office/drawing/2014/main" val="3223681651"/>
                    </a:ext>
                  </a:extLst>
                </a:gridCol>
                <a:gridCol w="3011612">
                  <a:extLst>
                    <a:ext uri="{9D8B030D-6E8A-4147-A177-3AD203B41FA5}">
                      <a16:colId xmlns:a16="http://schemas.microsoft.com/office/drawing/2014/main" val="1587240695"/>
                    </a:ext>
                  </a:extLst>
                </a:gridCol>
              </a:tblGrid>
              <a:tr h="3385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Category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6952412"/>
                  </a:ext>
                </a:extLst>
              </a:tr>
              <a:tr h="3385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Buckminster Fuller's Fly's Eye Dome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Museum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39030975"/>
                  </a:ext>
                </a:extLst>
              </a:tr>
              <a:tr h="3385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Land of Happy Monkeys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Zoo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56281262"/>
                  </a:ext>
                </a:extLst>
              </a:tr>
              <a:tr h="3385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Park Street Baptist Church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Church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66447960"/>
                  </a:ext>
                </a:extLst>
              </a:tr>
              <a:tr h="3385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S.O.D POD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Shrine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5959190"/>
                  </a:ext>
                </a:extLst>
              </a:tr>
              <a:tr h="3385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Crystal Bridges Trail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14384859"/>
                  </a:ext>
                </a:extLst>
              </a:tr>
              <a:tr h="3385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First United Methodist Church Bentonville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Church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76055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43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B95C-69BD-4CDA-88F7-47E1125E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 Day 2 Schedule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6619277-A1E6-450B-AA09-42890ADD5C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955127"/>
              </p:ext>
            </p:extLst>
          </p:nvPr>
        </p:nvGraphicFramePr>
        <p:xfrm>
          <a:off x="677333" y="2191628"/>
          <a:ext cx="9123891" cy="27359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1297">
                  <a:extLst>
                    <a:ext uri="{9D8B030D-6E8A-4147-A177-3AD203B41FA5}">
                      <a16:colId xmlns:a16="http://schemas.microsoft.com/office/drawing/2014/main" val="2752923341"/>
                    </a:ext>
                  </a:extLst>
                </a:gridCol>
                <a:gridCol w="3041297">
                  <a:extLst>
                    <a:ext uri="{9D8B030D-6E8A-4147-A177-3AD203B41FA5}">
                      <a16:colId xmlns:a16="http://schemas.microsoft.com/office/drawing/2014/main" val="2295718515"/>
                    </a:ext>
                  </a:extLst>
                </a:gridCol>
                <a:gridCol w="3041297">
                  <a:extLst>
                    <a:ext uri="{9D8B030D-6E8A-4147-A177-3AD203B41FA5}">
                      <a16:colId xmlns:a16="http://schemas.microsoft.com/office/drawing/2014/main" val="3005426044"/>
                    </a:ext>
                  </a:extLst>
                </a:gridCol>
              </a:tblGrid>
              <a:tr h="3933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Category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39797238"/>
                  </a:ext>
                </a:extLst>
              </a:tr>
              <a:tr h="7689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Church of Jesus Christ of Latter-day Saints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Church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55693898"/>
                  </a:ext>
                </a:extLst>
              </a:tr>
              <a:tr h="3933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Daisy Airgun Museum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Museum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90881528"/>
                  </a:ext>
                </a:extLst>
              </a:tr>
              <a:tr h="3933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Foerster Park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Park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93693573"/>
                  </a:ext>
                </a:extLst>
              </a:tr>
              <a:tr h="3933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oakley chapel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Church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48974353"/>
                  </a:ext>
                </a:extLst>
              </a:tr>
              <a:tr h="3933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Church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Church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45283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862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B95C-69BD-4CDA-88F7-47E1125E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 Day 3 Schedule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373ED5A-8471-42B7-A6CB-A8D4593F64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5689718"/>
              </p:ext>
            </p:extLst>
          </p:nvPr>
        </p:nvGraphicFramePr>
        <p:xfrm>
          <a:off x="677334" y="2457862"/>
          <a:ext cx="9142941" cy="17521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7647">
                  <a:extLst>
                    <a:ext uri="{9D8B030D-6E8A-4147-A177-3AD203B41FA5}">
                      <a16:colId xmlns:a16="http://schemas.microsoft.com/office/drawing/2014/main" val="1615858200"/>
                    </a:ext>
                  </a:extLst>
                </a:gridCol>
                <a:gridCol w="3047647">
                  <a:extLst>
                    <a:ext uri="{9D8B030D-6E8A-4147-A177-3AD203B41FA5}">
                      <a16:colId xmlns:a16="http://schemas.microsoft.com/office/drawing/2014/main" val="2262665405"/>
                    </a:ext>
                  </a:extLst>
                </a:gridCol>
                <a:gridCol w="3047647">
                  <a:extLst>
                    <a:ext uri="{9D8B030D-6E8A-4147-A177-3AD203B41FA5}">
                      <a16:colId xmlns:a16="http://schemas.microsoft.com/office/drawing/2014/main" val="1871592196"/>
                    </a:ext>
                  </a:extLst>
                </a:gridCol>
              </a:tblGrid>
              <a:tr h="8760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Category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40017207"/>
                  </a:ext>
                </a:extLst>
              </a:tr>
              <a:tr h="8760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Bentonville Bike Trail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Park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44977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386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0EDA3-7230-4D19-8590-3CDE7407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22EC59-2C91-4D3C-857D-6E8D55CACA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8674" y="1492251"/>
            <a:ext cx="7324725" cy="444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177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4C48-0A2B-48E2-862D-29E8F88B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FC3D5-5B7E-4CEE-9672-66895434F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 of places to be covered on any day can be longer than the number we would like to visit because only latitude and longitude were used in the K-Means algorithm to do the clustering.</a:t>
            </a:r>
          </a:p>
          <a:p>
            <a:r>
              <a:rPr lang="en-US" dirty="0"/>
              <a:t>Future improvements could add options such as hours to visit at a venue, number of hours users spend on average at each venue, </a:t>
            </a:r>
            <a:r>
              <a:rPr lang="en-US" dirty="0" err="1"/>
              <a:t>etc</a:t>
            </a:r>
            <a:r>
              <a:rPr lang="en-US" dirty="0"/>
              <a:t>, then the algorithm could do further splits on this list.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324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</TotalTime>
  <Words>558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Wingdings 3</vt:lpstr>
      <vt:lpstr>Facet</vt:lpstr>
      <vt:lpstr>Trip Scheduler</vt:lpstr>
      <vt:lpstr>Introduction</vt:lpstr>
      <vt:lpstr>Data</vt:lpstr>
      <vt:lpstr>Methodology</vt:lpstr>
      <vt:lpstr>Results  Day 1 Schedule </vt:lpstr>
      <vt:lpstr>Results  Day 2 Schedule </vt:lpstr>
      <vt:lpstr>Results  Day 3 Schedule </vt:lpstr>
      <vt:lpstr>Results  Map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 Scheduler</dc:title>
  <dc:creator>Bryan Aguiar</dc:creator>
  <cp:lastModifiedBy>Bryan Aguiar</cp:lastModifiedBy>
  <cp:revision>1</cp:revision>
  <dcterms:created xsi:type="dcterms:W3CDTF">2018-10-28T23:53:20Z</dcterms:created>
  <dcterms:modified xsi:type="dcterms:W3CDTF">2018-10-29T00:01:47Z</dcterms:modified>
</cp:coreProperties>
</file>