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56" r:id="rId2"/>
    <p:sldId id="257" r:id="rId3"/>
    <p:sldId id="258" r:id="rId4"/>
    <p:sldId id="259" r:id="rId5"/>
    <p:sldId id="260" r:id="rId6"/>
    <p:sldId id="261" r:id="rId7"/>
    <p:sldId id="262" r:id="rId8"/>
    <p:sldId id="269" r:id="rId9"/>
    <p:sldId id="267" r:id="rId10"/>
    <p:sldId id="263" r:id="rId11"/>
    <p:sldId id="264" r:id="rId12"/>
    <p:sldId id="265" r:id="rId13"/>
    <p:sldId id="271" r:id="rId14"/>
    <p:sldId id="268" r:id="rId15"/>
    <p:sldId id="270" r:id="rId16"/>
    <p:sldId id="272" r:id="rId17"/>
    <p:sldId id="273" r:id="rId18"/>
    <p:sldId id="275" r:id="rId19"/>
    <p:sldId id="274" r:id="rId20"/>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698" y="-90"/>
      </p:cViewPr>
      <p:guideLst>
        <p:guide orient="horz" pos="2160"/>
        <p:guide pos="2880"/>
      </p:guideLst>
    </p:cSldViewPr>
  </p:slideViewPr>
  <p:notesTextViewPr>
    <p:cViewPr>
      <p:scale>
        <a:sx n="100" d="100"/>
        <a:sy n="100" d="100"/>
      </p:scale>
      <p:origin x="0" y="0"/>
    </p:cViewPr>
  </p:notesText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784011C8-C5C2-4440-B096-E83BC3E5771C}" type="datetimeFigureOut">
              <a:rPr lang="he-IL" smtClean="0"/>
              <a:pPr/>
              <a:t>כ"א/אדר/תשפ"א</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39E121-6434-46E3-A863-FCB78E70897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1</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10</a:t>
            </a:fld>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11</a:t>
            </a:fld>
            <a:endParaRPr 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12</a:t>
            </a:fld>
            <a:endParaRPr lang="he-I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13</a:t>
            </a:fld>
            <a:endParaRPr lang="he-I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14</a:t>
            </a:fld>
            <a:endParaRPr lang="he-I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15</a:t>
            </a:fld>
            <a:endParaRPr lang="he-I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1339E121-6434-46E3-A863-FCB78E708977}" type="slidenum">
              <a:rPr lang="he-IL" smtClean="0"/>
              <a:pPr/>
              <a:t>16</a:t>
            </a:fld>
            <a:endParaRPr lang="he-I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1339E121-6434-46E3-A863-FCB78E708977}" type="slidenum">
              <a:rPr lang="he-IL" smtClean="0"/>
              <a:pPr/>
              <a:t>17</a:t>
            </a:fld>
            <a:endParaRPr lang="he-I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1339E121-6434-46E3-A863-FCB78E708977}" type="slidenum">
              <a:rPr lang="he-IL" smtClean="0"/>
              <a:pPr/>
              <a:t>18</a:t>
            </a:fld>
            <a:endParaRPr lang="he-I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1339E121-6434-46E3-A863-FCB78E708977}" type="slidenum">
              <a:rPr lang="he-IL" smtClean="0"/>
              <a:pPr/>
              <a:t>19</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2</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3</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4</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5</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6</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7</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8</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fld id="{1339E121-6434-46E3-A863-FCB78E708977}" type="slidenum">
              <a:rPr lang="he-IL" smtClean="0"/>
              <a:pPr/>
              <a:t>9</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3E0B4E9-B353-4AFC-90FD-774F7320D1A5}" type="datetime8">
              <a:rPr lang="he-IL" smtClean="0"/>
              <a:pPr/>
              <a:t>05 מרץ 21</a:t>
            </a:fld>
            <a:endParaRPr lang="he-IL"/>
          </a:p>
        </p:txBody>
      </p:sp>
      <p:sp>
        <p:nvSpPr>
          <p:cNvPr id="17" name="Footer Placeholder 16"/>
          <p:cNvSpPr>
            <a:spLocks noGrp="1"/>
          </p:cNvSpPr>
          <p:nvPr>
            <p:ph type="ftr" sz="quarter" idx="11"/>
          </p:nvPr>
        </p:nvSpPr>
        <p:spPr/>
        <p:txBody>
          <a:bodyPr/>
          <a:lstStyle/>
          <a:p>
            <a:endParaRPr lang="he-IL"/>
          </a:p>
        </p:txBody>
      </p:sp>
      <p:sp>
        <p:nvSpPr>
          <p:cNvPr id="29" name="Slide Number Placeholder 28"/>
          <p:cNvSpPr>
            <a:spLocks noGrp="1"/>
          </p:cNvSpPr>
          <p:nvPr>
            <p:ph type="sldNum" sz="quarter" idx="12"/>
          </p:nvPr>
        </p:nvSpPr>
        <p:spPr/>
        <p:txBody>
          <a:bodyPr/>
          <a:lstStyle/>
          <a:p>
            <a:fld id="{7B422BC0-EB7A-4CF2-ACE9-425555D8A6C2}" type="slidenum">
              <a:rPr lang="he-IL" smtClean="0"/>
              <a:pPr/>
              <a:t>‹#›</a:t>
            </a:fld>
            <a:endParaRPr lang="he-IL"/>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D0A6BA-8A7D-41B4-8588-752876DBDA74}" type="datetime8">
              <a:rPr lang="he-IL" smtClean="0"/>
              <a:pPr/>
              <a:t>05 מרץ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B422BC0-EB7A-4CF2-ACE9-425555D8A6C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BF875F-3B7F-403F-830A-6BE1AA366177}" type="datetime8">
              <a:rPr lang="he-IL" smtClean="0"/>
              <a:pPr/>
              <a:t>05 מרץ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B422BC0-EB7A-4CF2-ACE9-425555D8A6C2}"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0F15D-CA1D-4251-88BE-A41199BA6112}" type="datetime8">
              <a:rPr lang="he-IL" smtClean="0"/>
              <a:pPr/>
              <a:t>05 מרץ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B422BC0-EB7A-4CF2-ACE9-425555D8A6C2}"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4B18EA-39C1-41E7-8FEE-9D7181192FE1}" type="datetime8">
              <a:rPr lang="he-IL" smtClean="0"/>
              <a:pPr/>
              <a:t>05 מרץ 21</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7924800" y="6416675"/>
            <a:ext cx="762000" cy="365125"/>
          </a:xfrm>
        </p:spPr>
        <p:txBody>
          <a:bodyPr/>
          <a:lstStyle/>
          <a:p>
            <a:fld id="{7B422BC0-EB7A-4CF2-ACE9-425555D8A6C2}"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84B11D-602D-42D0-BC83-DFEEF4CE841E}" type="datetime8">
              <a:rPr lang="he-IL" smtClean="0"/>
              <a:pPr/>
              <a:t>05 מרץ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B422BC0-EB7A-4CF2-ACE9-425555D8A6C2}"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63E7C32-CD5F-4274-8384-5906AFAB9246}" type="datetime8">
              <a:rPr lang="he-IL" smtClean="0"/>
              <a:pPr/>
              <a:t>05 מרץ 21</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B422BC0-EB7A-4CF2-ACE9-425555D8A6C2}"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C17FC06-21C4-4E05-88E2-9EE3C2101497}" type="datetime8">
              <a:rPr lang="he-IL" smtClean="0"/>
              <a:pPr/>
              <a:t>05 מרץ 21</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B422BC0-EB7A-4CF2-ACE9-425555D8A6C2}"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C7B30-F573-480E-82D8-EE378BAD65DE}" type="datetime8">
              <a:rPr lang="he-IL" smtClean="0"/>
              <a:pPr/>
              <a:t>05 מרץ 21</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B422BC0-EB7A-4CF2-ACE9-425555D8A6C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47C075-8E75-48B6-9BD2-6B7D6400A34E}" type="datetime8">
              <a:rPr lang="he-IL" smtClean="0"/>
              <a:pPr/>
              <a:t>05 מרץ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B422BC0-EB7A-4CF2-ACE9-425555D8A6C2}"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DC473C-1A56-438F-B612-1D358F1DC71B}" type="datetime8">
              <a:rPr lang="he-IL" smtClean="0"/>
              <a:pPr/>
              <a:t>05 מרץ 21</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B422BC0-EB7A-4CF2-ACE9-425555D8A6C2}"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55C7D6B-75AF-433D-9D16-9DF3542FD7B2}" type="datetime8">
              <a:rPr lang="he-IL" smtClean="0"/>
              <a:pPr/>
              <a:t>05 מרץ 21</a:t>
            </a:fld>
            <a:endParaRPr lang="he-IL"/>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he-IL"/>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B422BC0-EB7A-4CF2-ACE9-425555D8A6C2}" type="slidenum">
              <a:rPr lang="he-IL" smtClean="0"/>
              <a:pPr/>
              <a:t>‹#›</a:t>
            </a:fld>
            <a:endParaRPr lang="he-IL"/>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www.kaggle.com/c/bluebook-for-bulldoz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764704"/>
            <a:ext cx="7772400" cy="1470025"/>
          </a:xfrm>
        </p:spPr>
        <p:txBody>
          <a:bodyPr>
            <a:normAutofit fontScale="90000"/>
          </a:bodyPr>
          <a:lstStyle/>
          <a:p>
            <a:r>
              <a:rPr lang="en-US" b="1" dirty="0" smtClean="0"/>
              <a:t>Predicting auction sale prices</a:t>
            </a:r>
            <a:br>
              <a:rPr lang="en-US" b="1" dirty="0" smtClean="0"/>
            </a:br>
            <a:r>
              <a:rPr lang="en-US" b="1" dirty="0" smtClean="0"/>
              <a:t>for Bulldozers</a:t>
            </a:r>
            <a:endParaRPr lang="he-IL" b="1" dirty="0"/>
          </a:p>
        </p:txBody>
      </p:sp>
      <p:sp>
        <p:nvSpPr>
          <p:cNvPr id="4" name="Slide Number Placeholder 3"/>
          <p:cNvSpPr>
            <a:spLocks noGrp="1"/>
          </p:cNvSpPr>
          <p:nvPr>
            <p:ph type="sldNum" sz="quarter" idx="12"/>
          </p:nvPr>
        </p:nvSpPr>
        <p:spPr/>
        <p:txBody>
          <a:bodyPr/>
          <a:lstStyle/>
          <a:p>
            <a:fld id="{7B422BC0-EB7A-4CF2-ACE9-425555D8A6C2}" type="slidenum">
              <a:rPr lang="he-IL" smtClean="0"/>
              <a:pPr/>
              <a:t>1</a:t>
            </a:fld>
            <a:endParaRPr lang="he-IL" dirty="0"/>
          </a:p>
        </p:txBody>
      </p:sp>
      <p:sp>
        <p:nvSpPr>
          <p:cNvPr id="3" name="Subtitle 2"/>
          <p:cNvSpPr>
            <a:spLocks noGrp="1"/>
          </p:cNvSpPr>
          <p:nvPr>
            <p:ph type="subTitle" idx="1"/>
          </p:nvPr>
        </p:nvSpPr>
        <p:spPr>
          <a:xfrm>
            <a:off x="1371600" y="3331697"/>
            <a:ext cx="6400800" cy="2572577"/>
          </a:xfrm>
        </p:spPr>
        <p:txBody>
          <a:bodyPr>
            <a:normAutofit/>
          </a:bodyPr>
          <a:lstStyle/>
          <a:p>
            <a:r>
              <a:rPr lang="en-US" b="1" dirty="0" smtClean="0"/>
              <a:t>Machine Learning Project 3</a:t>
            </a:r>
          </a:p>
          <a:p>
            <a:r>
              <a:rPr lang="en-US" b="1" dirty="0" smtClean="0"/>
              <a:t>By</a:t>
            </a:r>
          </a:p>
          <a:p>
            <a:pPr rtl="0"/>
            <a:r>
              <a:rPr lang="en-US" b="1" dirty="0" err="1" smtClean="0"/>
              <a:t>Zvika</a:t>
            </a:r>
            <a:r>
              <a:rPr lang="en-US" b="1" dirty="0" smtClean="0"/>
              <a:t> Barak</a:t>
            </a:r>
          </a:p>
          <a:p>
            <a:pPr rtl="0"/>
            <a:endParaRPr lang="en-US" b="1" dirty="0" smtClean="0"/>
          </a:p>
          <a:p>
            <a:pPr rtl="0"/>
            <a:r>
              <a:rPr lang="en-US" b="1" dirty="0" smtClean="0">
                <a:solidFill>
                  <a:srgbClr val="FFC000"/>
                </a:solidFill>
              </a:rPr>
              <a:t>March 2021</a:t>
            </a:r>
            <a:endParaRPr lang="he-IL"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ulld_corr.png"/>
          <p:cNvPicPr>
            <a:picLocks noGrp="1" noChangeAspect="1"/>
          </p:cNvPicPr>
          <p:nvPr>
            <p:ph idx="1"/>
          </p:nvPr>
        </p:nvPicPr>
        <p:blipFill>
          <a:blip r:embed="rId3" cstate="print"/>
          <a:stretch>
            <a:fillRect/>
          </a:stretch>
        </p:blipFill>
        <p:spPr>
          <a:xfrm>
            <a:off x="0" y="764704"/>
            <a:ext cx="9093696" cy="4546848"/>
          </a:xfrm>
        </p:spPr>
      </p:pic>
      <p:sp>
        <p:nvSpPr>
          <p:cNvPr id="4" name="Slide Number Placeholder 3"/>
          <p:cNvSpPr>
            <a:spLocks noGrp="1"/>
          </p:cNvSpPr>
          <p:nvPr>
            <p:ph type="sldNum" sz="quarter" idx="12"/>
          </p:nvPr>
        </p:nvSpPr>
        <p:spPr/>
        <p:txBody>
          <a:bodyPr/>
          <a:lstStyle/>
          <a:p>
            <a:fld id="{7B422BC0-EB7A-4CF2-ACE9-425555D8A6C2}" type="slidenum">
              <a:rPr lang="he-IL" smtClean="0"/>
              <a:pPr/>
              <a:t>10</a:t>
            </a:fld>
            <a:endParaRPr lang="he-IL"/>
          </a:p>
        </p:txBody>
      </p:sp>
      <p:sp>
        <p:nvSpPr>
          <p:cNvPr id="5" name="TextBox 4"/>
          <p:cNvSpPr txBox="1"/>
          <p:nvPr/>
        </p:nvSpPr>
        <p:spPr>
          <a:xfrm>
            <a:off x="428596" y="5429264"/>
            <a:ext cx="8352928" cy="523220"/>
          </a:xfrm>
          <a:prstGeom prst="rect">
            <a:avLst/>
          </a:prstGeom>
          <a:noFill/>
        </p:spPr>
        <p:txBody>
          <a:bodyPr wrap="square" rtlCol="1">
            <a:spAutoFit/>
          </a:bodyPr>
          <a:lstStyle/>
          <a:p>
            <a:pPr algn="ctr"/>
            <a:r>
              <a:rPr lang="he-IL" dirty="0" smtClean="0">
                <a:solidFill>
                  <a:schemeClr val="accent6">
                    <a:lumMod val="50000"/>
                  </a:schemeClr>
                </a:solidFill>
              </a:rPr>
              <a:t> </a:t>
            </a:r>
            <a:r>
              <a:rPr lang="en-US" sz="2800" dirty="0" smtClean="0">
                <a:solidFill>
                  <a:srgbClr val="FFC000"/>
                </a:solidFill>
              </a:rPr>
              <a:t>Correlation Map</a:t>
            </a:r>
            <a:endParaRPr lang="he-IL" sz="2800" dirty="0">
              <a:solidFill>
                <a:srgbClr val="FFC000"/>
              </a:solidFill>
            </a:endParaRPr>
          </a:p>
        </p:txBody>
      </p:sp>
      <p:sp>
        <p:nvSpPr>
          <p:cNvPr id="6" name="Title 1"/>
          <p:cNvSpPr>
            <a:spLocks noGrp="1"/>
          </p:cNvSpPr>
          <p:nvPr>
            <p:ph type="title"/>
          </p:nvPr>
        </p:nvSpPr>
        <p:spPr>
          <a:xfrm>
            <a:off x="500034" y="142852"/>
            <a:ext cx="8229600" cy="562074"/>
          </a:xfrm>
        </p:spPr>
        <p:txBody>
          <a:bodyPr>
            <a:normAutofit fontScale="90000"/>
          </a:bodyPr>
          <a:lstStyle/>
          <a:p>
            <a:r>
              <a:rPr lang="en-US" sz="4400" dirty="0" err="1" smtClean="0"/>
              <a:t>RandomForest</a:t>
            </a:r>
            <a:r>
              <a:rPr lang="en-US" sz="4400" dirty="0" smtClean="0"/>
              <a:t> – Take 1</a:t>
            </a:r>
            <a:endParaRPr lang="he-IL" sz="3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ulld_rf_E_df.png"/>
          <p:cNvPicPr>
            <a:picLocks noChangeAspect="1"/>
          </p:cNvPicPr>
          <p:nvPr/>
        </p:nvPicPr>
        <p:blipFill>
          <a:blip r:embed="rId3" cstate="print"/>
          <a:stretch>
            <a:fillRect/>
          </a:stretch>
        </p:blipFill>
        <p:spPr>
          <a:xfrm>
            <a:off x="323528" y="836712"/>
            <a:ext cx="8522226" cy="902970"/>
          </a:xfrm>
          <a:prstGeom prst="rect">
            <a:avLst/>
          </a:prstGeom>
          <a:ln>
            <a:solidFill>
              <a:schemeClr val="accent1"/>
            </a:solidFill>
          </a:ln>
        </p:spPr>
      </p:pic>
      <p:sp>
        <p:nvSpPr>
          <p:cNvPr id="16" name="Rectangle 15"/>
          <p:cNvSpPr/>
          <p:nvPr/>
        </p:nvSpPr>
        <p:spPr>
          <a:xfrm>
            <a:off x="251520" y="764704"/>
            <a:ext cx="8712968" cy="108012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Content Placeholder 7" descr="bulld_rf_E.png"/>
          <p:cNvPicPr>
            <a:picLocks noGrp="1" noChangeAspect="1"/>
          </p:cNvPicPr>
          <p:nvPr>
            <p:ph idx="1"/>
          </p:nvPr>
        </p:nvPicPr>
        <p:blipFill>
          <a:blip r:embed="rId4" cstate="print"/>
          <a:stretch>
            <a:fillRect/>
          </a:stretch>
        </p:blipFill>
        <p:spPr>
          <a:xfrm>
            <a:off x="467544" y="2132856"/>
            <a:ext cx="8229600" cy="2532185"/>
          </a:xfrm>
          <a:solidFill>
            <a:schemeClr val="accent1">
              <a:lumMod val="40000"/>
              <a:lumOff val="60000"/>
            </a:schemeClr>
          </a:solidFill>
        </p:spPr>
      </p:pic>
      <p:sp>
        <p:nvSpPr>
          <p:cNvPr id="4" name="Slide Number Placeholder 3"/>
          <p:cNvSpPr>
            <a:spLocks noGrp="1"/>
          </p:cNvSpPr>
          <p:nvPr>
            <p:ph type="sldNum" sz="quarter" idx="12"/>
          </p:nvPr>
        </p:nvSpPr>
        <p:spPr/>
        <p:txBody>
          <a:bodyPr/>
          <a:lstStyle/>
          <a:p>
            <a:fld id="{7B422BC0-EB7A-4CF2-ACE9-425555D8A6C2}" type="slidenum">
              <a:rPr lang="he-IL" smtClean="0"/>
              <a:pPr/>
              <a:t>11</a:t>
            </a:fld>
            <a:endParaRPr lang="he-IL"/>
          </a:p>
        </p:txBody>
      </p:sp>
      <p:sp>
        <p:nvSpPr>
          <p:cNvPr id="12" name="Content Placeholder 2"/>
          <p:cNvSpPr txBox="1">
            <a:spLocks/>
          </p:cNvSpPr>
          <p:nvPr/>
        </p:nvSpPr>
        <p:spPr>
          <a:xfrm>
            <a:off x="323528" y="476672"/>
            <a:ext cx="8712968" cy="1584176"/>
          </a:xfrm>
          <a:prstGeom prst="rect">
            <a:avLst/>
          </a:prstGeom>
        </p:spPr>
        <p:txBody>
          <a:bodyPr vert="horz" lIns="91440" tIns="45720" rIns="91440" bIns="45720" rtlCol="1">
            <a:normAutofit/>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he-IL"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Rectangle 14"/>
          <p:cNvSpPr/>
          <p:nvPr/>
        </p:nvSpPr>
        <p:spPr>
          <a:xfrm>
            <a:off x="214282" y="5143512"/>
            <a:ext cx="8820472" cy="1343642"/>
          </a:xfrm>
          <a:prstGeom prst="rect">
            <a:avLst/>
          </a:prstGeom>
          <a:ln w="38100">
            <a:solidFill>
              <a:srgbClr val="92D050"/>
            </a:solidFill>
          </a:ln>
        </p:spPr>
        <p:txBody>
          <a:bodyPr wrap="square">
            <a:spAutoFit/>
          </a:bodyPr>
          <a:lstStyle/>
          <a:p>
            <a:pPr algn="l" rtl="0"/>
            <a:r>
              <a:rPr lang="en-US" sz="2000" b="1" dirty="0" smtClean="0"/>
              <a:t>ML = </a:t>
            </a:r>
            <a:r>
              <a:rPr lang="en-US" sz="2000" b="1" dirty="0" err="1" smtClean="0"/>
              <a:t>ml.run_model</a:t>
            </a:r>
            <a:r>
              <a:rPr lang="en-US" sz="2000" b="1" dirty="0" smtClean="0"/>
              <a:t>(</a:t>
            </a:r>
            <a:r>
              <a:rPr lang="en-US" sz="2000" b="1" dirty="0" err="1" smtClean="0"/>
              <a:t>df</a:t>
            </a:r>
            <a:r>
              <a:rPr lang="en-US" sz="2000" b="1" dirty="0" smtClean="0"/>
              <a:t>, </a:t>
            </a:r>
            <a:r>
              <a:rPr lang="en-US" sz="2000" b="1" dirty="0" err="1" smtClean="0"/>
              <a:t>disp</a:t>
            </a:r>
            <a:r>
              <a:rPr lang="en-US" sz="2000" b="1" dirty="0" smtClean="0"/>
              <a:t>=True,</a:t>
            </a:r>
          </a:p>
          <a:p>
            <a:pPr algn="l" rtl="0"/>
            <a:r>
              <a:rPr lang="en-US" sz="2000" b="1" dirty="0" smtClean="0"/>
              <a:t>	</a:t>
            </a:r>
            <a:r>
              <a:rPr lang="en-US" sz="2000" b="1" dirty="0" err="1" smtClean="0"/>
              <a:t>col</a:t>
            </a:r>
            <a:r>
              <a:rPr lang="en-US" sz="2000" b="1" dirty="0" smtClean="0"/>
              <a:t>='</a:t>
            </a:r>
            <a:r>
              <a:rPr lang="en-US" sz="2000" b="1" dirty="0" err="1" smtClean="0"/>
              <a:t>SalePrice</a:t>
            </a:r>
            <a:r>
              <a:rPr lang="en-US" sz="2000" b="1" dirty="0" smtClean="0"/>
              <a:t>', </a:t>
            </a:r>
            <a:r>
              <a:rPr lang="en-US" sz="2000" b="1" dirty="0" err="1" smtClean="0"/>
              <a:t>ratio_col</a:t>
            </a:r>
            <a:r>
              <a:rPr lang="en-US" sz="2000" b="1" dirty="0" smtClean="0"/>
              <a:t>=None, </a:t>
            </a:r>
            <a:r>
              <a:rPr lang="en-US" sz="2000" b="1" dirty="0" err="1" smtClean="0"/>
              <a:t>is_log_scale</a:t>
            </a:r>
            <a:r>
              <a:rPr lang="en-US" sz="2000" b="1" dirty="0" smtClean="0"/>
              <a:t>=True, plot=True, 	</a:t>
            </a:r>
            <a:r>
              <a:rPr lang="en-US" sz="2000" b="1" dirty="0" err="1" smtClean="0"/>
              <a:t>model_num</a:t>
            </a:r>
            <a:r>
              <a:rPr lang="en-US" sz="2000" b="1" dirty="0" smtClean="0"/>
              <a:t>=</a:t>
            </a:r>
            <a:r>
              <a:rPr lang="en-US" sz="2000" b="1" dirty="0" err="1" smtClean="0"/>
              <a:t>ml.randomForestRegressor</a:t>
            </a:r>
            <a:r>
              <a:rPr lang="en-US" sz="2000" b="1" dirty="0" smtClean="0"/>
              <a:t>, 	</a:t>
            </a:r>
            <a:r>
              <a:rPr lang="en-US" sz="2000" b="1" dirty="0" err="1" smtClean="0"/>
              <a:t>png_path</a:t>
            </a:r>
            <a:r>
              <a:rPr lang="en-US" sz="2000" b="1" dirty="0" smtClean="0"/>
              <a:t>=“plot.png", </a:t>
            </a:r>
            <a:r>
              <a:rPr lang="en-US" sz="2000" b="1" dirty="0" err="1" smtClean="0"/>
              <a:t>disp_path</a:t>
            </a:r>
            <a:r>
              <a:rPr lang="en-US" sz="2000" b="1" dirty="0" smtClean="0"/>
              <a:t>=“df.png")</a:t>
            </a:r>
            <a:endParaRPr lang="he-IL" sz="2000" b="1" dirty="0"/>
          </a:p>
        </p:txBody>
      </p:sp>
      <p:sp>
        <p:nvSpPr>
          <p:cNvPr id="10" name="Title 1"/>
          <p:cNvSpPr>
            <a:spLocks noGrp="1"/>
          </p:cNvSpPr>
          <p:nvPr>
            <p:ph type="title"/>
          </p:nvPr>
        </p:nvSpPr>
        <p:spPr>
          <a:xfrm>
            <a:off x="500034" y="142852"/>
            <a:ext cx="8229600" cy="562074"/>
          </a:xfrm>
        </p:spPr>
        <p:txBody>
          <a:bodyPr>
            <a:normAutofit fontScale="90000"/>
          </a:bodyPr>
          <a:lstStyle/>
          <a:p>
            <a:r>
              <a:rPr lang="en-US" sz="4400" dirty="0" err="1" smtClean="0"/>
              <a:t>RandomForest</a:t>
            </a:r>
            <a:r>
              <a:rPr lang="en-US" sz="4400" dirty="0" smtClean="0"/>
              <a:t> – Take1</a:t>
            </a:r>
            <a:endParaRPr lang="he-IL" sz="3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ulld_rf_max_features.png"/>
          <p:cNvPicPr>
            <a:picLocks noChangeAspect="1"/>
          </p:cNvPicPr>
          <p:nvPr/>
        </p:nvPicPr>
        <p:blipFill>
          <a:blip r:embed="rId3" cstate="print"/>
          <a:stretch>
            <a:fillRect/>
          </a:stretch>
        </p:blipFill>
        <p:spPr>
          <a:xfrm>
            <a:off x="1475656" y="1484784"/>
            <a:ext cx="5904656" cy="3690411"/>
          </a:xfrm>
          <a:prstGeom prst="rect">
            <a:avLst/>
          </a:prstGeom>
        </p:spPr>
      </p:pic>
      <p:sp>
        <p:nvSpPr>
          <p:cNvPr id="4" name="Slide Number Placeholder 3"/>
          <p:cNvSpPr>
            <a:spLocks noGrp="1"/>
          </p:cNvSpPr>
          <p:nvPr>
            <p:ph type="sldNum" sz="quarter" idx="12"/>
          </p:nvPr>
        </p:nvSpPr>
        <p:spPr/>
        <p:txBody>
          <a:bodyPr/>
          <a:lstStyle/>
          <a:p>
            <a:fld id="{7B422BC0-EB7A-4CF2-ACE9-425555D8A6C2}" type="slidenum">
              <a:rPr lang="he-IL" smtClean="0"/>
              <a:pPr/>
              <a:t>12</a:t>
            </a:fld>
            <a:endParaRPr lang="he-IL"/>
          </a:p>
        </p:txBody>
      </p:sp>
      <p:sp>
        <p:nvSpPr>
          <p:cNvPr id="12" name="Content Placeholder 2"/>
          <p:cNvSpPr txBox="1">
            <a:spLocks/>
          </p:cNvSpPr>
          <p:nvPr/>
        </p:nvSpPr>
        <p:spPr>
          <a:xfrm>
            <a:off x="285720" y="642918"/>
            <a:ext cx="8712968" cy="1008112"/>
          </a:xfrm>
          <a:prstGeom prst="rect">
            <a:avLst/>
          </a:prstGeom>
        </p:spPr>
        <p:txBody>
          <a:bodyPr vert="horz" lIns="91440" tIns="45720" rIns="91440" bIns="45720" rtlCol="1">
            <a:noAutofit/>
          </a:bodyPr>
          <a:lstStyle/>
          <a:p>
            <a:pPr marL="514350" lvl="0" indent="-514350" algn="l" rtl="0">
              <a:spcBef>
                <a:spcPct val="20000"/>
              </a:spcBef>
              <a:buClr>
                <a:srgbClr val="FFFF00"/>
              </a:buClr>
              <a:buFont typeface="+mj-lt"/>
              <a:buAutoNum type="arabicPeriod" startAt="18"/>
              <a:defRPr/>
            </a:pPr>
            <a:r>
              <a:rPr lang="en-US" sz="2000" dirty="0" smtClean="0"/>
              <a:t>Trying to find </a:t>
            </a:r>
            <a:r>
              <a:rPr lang="en-US" sz="2000" dirty="0" smtClean="0">
                <a:solidFill>
                  <a:srgbClr val="FFC000"/>
                </a:solidFill>
              </a:rPr>
              <a:t>best hyper-parameter.</a:t>
            </a:r>
          </a:p>
          <a:p>
            <a:pPr marL="514350" lvl="0" indent="-514350" algn="l" rtl="0">
              <a:spcBef>
                <a:spcPct val="20000"/>
              </a:spcBef>
              <a:buClr>
                <a:srgbClr val="FFFF00"/>
              </a:buCl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Performed </a:t>
            </a:r>
            <a:r>
              <a:rPr kumimoji="0" lang="en-US" sz="2000" b="0" i="0" u="none" strike="noStrike" kern="1200" cap="none" spc="0" normalizeH="0" baseline="0" noProof="0" dirty="0" smtClean="0">
                <a:ln>
                  <a:noFill/>
                </a:ln>
                <a:solidFill>
                  <a:srgbClr val="FFC000"/>
                </a:solidFill>
                <a:effectLst/>
                <a:uLnTx/>
                <a:uFillTx/>
                <a:latin typeface="+mn-lt"/>
                <a:ea typeface="+mn-ea"/>
                <a:cs typeface="+mn-cs"/>
              </a:rPr>
              <a:t>Regularization</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lang="en-US" sz="2000" dirty="0" smtClean="0"/>
              <a:t>to improve model validity</a:t>
            </a:r>
            <a:r>
              <a:rPr kumimoji="0" lang="en-US" sz="2000" b="0" i="0" u="none" strike="noStrike" kern="1200" cap="none" spc="0" normalizeH="0" noProof="0" dirty="0" smtClean="0">
                <a:ln>
                  <a:noFill/>
                </a:ln>
                <a:solidFill>
                  <a:schemeClr val="tx1"/>
                </a:solidFill>
                <a:effectLst/>
                <a:uLnTx/>
                <a:uFillTx/>
                <a:latin typeface="+mn-lt"/>
                <a:ea typeface="+mn-ea"/>
                <a:cs typeface="+mn-cs"/>
              </a:rPr>
              <a:t> </a:t>
            </a:r>
          </a:p>
          <a:p>
            <a:pPr marL="514350" marR="0" lvl="0" indent="-514350" algn="l" defTabSz="914400" rtl="0" eaLnBrk="1" fontAlgn="auto" latinLnBrk="0" hangingPunct="1">
              <a:lnSpc>
                <a:spcPct val="100000"/>
              </a:lnSpc>
              <a:spcBef>
                <a:spcPct val="20000"/>
              </a:spcBef>
              <a:spcAft>
                <a:spcPts val="0"/>
              </a:spcAft>
              <a:buClr>
                <a:srgbClr val="FFFF00"/>
              </a:buClr>
              <a:buSzTx/>
              <a:buFont typeface="+mj-lt"/>
              <a:buAutoNum type="arabicPeriod" startAt="19"/>
              <a:tabLst/>
              <a:defRPr/>
            </a:pPr>
            <a:r>
              <a:rPr lang="en-US" sz="2000" dirty="0" smtClean="0"/>
              <a:t>First </a:t>
            </a:r>
            <a:r>
              <a:rPr lang="en-US" sz="2000" dirty="0" smtClean="0">
                <a:solidFill>
                  <a:srgbClr val="FFC000"/>
                </a:solidFill>
              </a:rPr>
              <a:t>hyper-parameter </a:t>
            </a:r>
            <a:r>
              <a:rPr lang="en-US" sz="2000" dirty="0" smtClean="0"/>
              <a:t>checked: </a:t>
            </a:r>
            <a:r>
              <a:rPr lang="en-US" sz="2000" b="1" dirty="0" err="1" smtClean="0">
                <a:solidFill>
                  <a:srgbClr val="FFC000"/>
                </a:solidFill>
              </a:rPr>
              <a:t>max_features</a:t>
            </a:r>
            <a:r>
              <a:rPr lang="en-US" sz="2000" b="1" dirty="0" smtClean="0"/>
              <a:t>,</a:t>
            </a:r>
            <a:r>
              <a:rPr lang="en-US" sz="2000" dirty="0" smtClean="0"/>
              <a:t> all values from 1 to 31.</a:t>
            </a:r>
            <a:endParaRPr kumimoji="0" lang="en-US" sz="2000" b="0" i="0" u="none" strike="noStrike" kern="1200" cap="none" spc="0" normalizeH="0" noProof="0" dirty="0" smtClean="0">
              <a:ln>
                <a:noFill/>
              </a:ln>
              <a:solidFill>
                <a:schemeClr val="tx1"/>
              </a:solidFill>
              <a:effectLst/>
              <a:uLnTx/>
              <a:uFillTx/>
              <a:latin typeface="+mn-lt"/>
              <a:ea typeface="+mn-ea"/>
              <a:cs typeface="+mn-cs"/>
            </a:endParaRPr>
          </a:p>
        </p:txBody>
      </p:sp>
      <p:sp>
        <p:nvSpPr>
          <p:cNvPr id="20" name="Rectangle 19"/>
          <p:cNvSpPr/>
          <p:nvPr/>
        </p:nvSpPr>
        <p:spPr>
          <a:xfrm>
            <a:off x="357158" y="6215082"/>
            <a:ext cx="8424936" cy="400110"/>
          </a:xfrm>
          <a:prstGeom prst="rect">
            <a:avLst/>
          </a:prstGeom>
          <a:ln w="38100">
            <a:solidFill>
              <a:srgbClr val="92D050"/>
            </a:solidFill>
          </a:ln>
        </p:spPr>
        <p:txBody>
          <a:bodyPr wrap="square">
            <a:spAutoFit/>
          </a:bodyPr>
          <a:lstStyle/>
          <a:p>
            <a:pPr algn="ctr"/>
            <a:r>
              <a:rPr lang="en-US" sz="2000" b="1" dirty="0" smtClean="0">
                <a:solidFill>
                  <a:srgbClr val="FFC000"/>
                </a:solidFill>
              </a:rPr>
              <a:t>MAX_FEATURES = </a:t>
            </a:r>
            <a:r>
              <a:rPr lang="en-US" sz="2000" b="1" dirty="0" smtClean="0">
                <a:solidFill>
                  <a:srgbClr val="FFC000"/>
                </a:solidFill>
              </a:rPr>
              <a:t>17 </a:t>
            </a:r>
            <a:r>
              <a:rPr lang="en-US" sz="2000" b="1" dirty="0" smtClean="0">
                <a:solidFill>
                  <a:srgbClr val="FFC000"/>
                </a:solidFill>
              </a:rPr>
              <a:t>best result: </a:t>
            </a:r>
            <a:r>
              <a:rPr lang="en-US" sz="2000" b="1" dirty="0" err="1" smtClean="0">
                <a:solidFill>
                  <a:srgbClr val="FFC000"/>
                </a:solidFill>
              </a:rPr>
              <a:t>rmsle</a:t>
            </a:r>
            <a:r>
              <a:rPr lang="en-US" sz="2000" b="1" dirty="0" smtClean="0">
                <a:solidFill>
                  <a:srgbClr val="FFC000"/>
                </a:solidFill>
              </a:rPr>
              <a:t>=0.2507 but valid=165%</a:t>
            </a:r>
            <a:endParaRPr lang="he-IL" sz="2000" b="1" dirty="0">
              <a:solidFill>
                <a:srgbClr val="FFC000"/>
              </a:solidFill>
            </a:endParaRPr>
          </a:p>
        </p:txBody>
      </p:sp>
      <p:sp>
        <p:nvSpPr>
          <p:cNvPr id="11" name="Title 1"/>
          <p:cNvSpPr>
            <a:spLocks noGrp="1"/>
          </p:cNvSpPr>
          <p:nvPr>
            <p:ph type="title"/>
          </p:nvPr>
        </p:nvSpPr>
        <p:spPr>
          <a:xfrm>
            <a:off x="500034" y="142852"/>
            <a:ext cx="8229600" cy="562074"/>
          </a:xfrm>
        </p:spPr>
        <p:txBody>
          <a:bodyPr>
            <a:normAutofit fontScale="90000"/>
          </a:bodyPr>
          <a:lstStyle/>
          <a:p>
            <a:r>
              <a:rPr lang="en-US" sz="4400" dirty="0" err="1" smtClean="0"/>
              <a:t>RandomForest</a:t>
            </a:r>
            <a:r>
              <a:rPr lang="en-US" sz="4400" dirty="0" smtClean="0"/>
              <a:t> – Take 2</a:t>
            </a:r>
            <a:endParaRPr lang="he-IL" sz="3100" dirty="0"/>
          </a:p>
        </p:txBody>
      </p:sp>
      <p:pic>
        <p:nvPicPr>
          <p:cNvPr id="14" name="Picture 13" descr="bulld_rf_df_max_features.png"/>
          <p:cNvPicPr>
            <a:picLocks noChangeAspect="1"/>
          </p:cNvPicPr>
          <p:nvPr/>
        </p:nvPicPr>
        <p:blipFill>
          <a:blip r:embed="rId4" cstate="print"/>
          <a:stretch>
            <a:fillRect/>
          </a:stretch>
        </p:blipFill>
        <p:spPr>
          <a:xfrm>
            <a:off x="395536" y="5085184"/>
            <a:ext cx="8522226" cy="758954"/>
          </a:xfrm>
          <a:prstGeom prst="rect">
            <a:avLst/>
          </a:prstGeom>
          <a:ln w="38100">
            <a:solidFill>
              <a:srgbClr val="92D050"/>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422BC0-EB7A-4CF2-ACE9-425555D8A6C2}" type="slidenum">
              <a:rPr lang="he-IL" smtClean="0"/>
              <a:pPr/>
              <a:t>13</a:t>
            </a:fld>
            <a:endParaRPr lang="he-IL"/>
          </a:p>
        </p:txBody>
      </p:sp>
      <p:sp>
        <p:nvSpPr>
          <p:cNvPr id="11" name="Title 1"/>
          <p:cNvSpPr>
            <a:spLocks noGrp="1"/>
          </p:cNvSpPr>
          <p:nvPr>
            <p:ph type="title"/>
          </p:nvPr>
        </p:nvSpPr>
        <p:spPr>
          <a:xfrm>
            <a:off x="500034" y="142852"/>
            <a:ext cx="8229600" cy="562074"/>
          </a:xfrm>
        </p:spPr>
        <p:txBody>
          <a:bodyPr>
            <a:normAutofit fontScale="90000"/>
          </a:bodyPr>
          <a:lstStyle/>
          <a:p>
            <a:r>
              <a:rPr lang="en-US" sz="4400" dirty="0" err="1" smtClean="0"/>
              <a:t>RandomForest</a:t>
            </a:r>
            <a:r>
              <a:rPr lang="en-US" sz="4400" dirty="0" smtClean="0"/>
              <a:t> – Take 2</a:t>
            </a:r>
            <a:endParaRPr lang="he-IL" sz="3100" dirty="0"/>
          </a:p>
        </p:txBody>
      </p:sp>
      <p:pic>
        <p:nvPicPr>
          <p:cNvPr id="18" name="Picture 17" descr="bulld_rf_df_set_max_features.png"/>
          <p:cNvPicPr>
            <a:picLocks noChangeAspect="1"/>
          </p:cNvPicPr>
          <p:nvPr/>
        </p:nvPicPr>
        <p:blipFill>
          <a:blip r:embed="rId3" cstate="print"/>
          <a:srcRect b="25341"/>
          <a:stretch>
            <a:fillRect/>
          </a:stretch>
        </p:blipFill>
        <p:spPr>
          <a:xfrm>
            <a:off x="467544" y="764704"/>
            <a:ext cx="8044102" cy="599302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422BC0-EB7A-4CF2-ACE9-425555D8A6C2}" type="slidenum">
              <a:rPr lang="he-IL" smtClean="0"/>
              <a:pPr/>
              <a:t>14</a:t>
            </a:fld>
            <a:endParaRPr lang="he-IL"/>
          </a:p>
        </p:txBody>
      </p:sp>
      <p:sp>
        <p:nvSpPr>
          <p:cNvPr id="12" name="Content Placeholder 2"/>
          <p:cNvSpPr txBox="1">
            <a:spLocks/>
          </p:cNvSpPr>
          <p:nvPr/>
        </p:nvSpPr>
        <p:spPr>
          <a:xfrm>
            <a:off x="206515" y="683695"/>
            <a:ext cx="8747168" cy="572976"/>
          </a:xfrm>
          <a:prstGeom prst="rect">
            <a:avLst/>
          </a:prstGeom>
        </p:spPr>
        <p:txBody>
          <a:bodyPr vert="horz" lIns="91440" tIns="45720" rIns="91440" bIns="45720" rtlCol="1">
            <a:noAutofit/>
          </a:bodyPr>
          <a:lstStyle/>
          <a:p>
            <a:pPr marL="514350" marR="0" lvl="0" indent="-514350" algn="l" defTabSz="914400" rtl="0" eaLnBrk="1" fontAlgn="auto" latinLnBrk="0" hangingPunct="1">
              <a:spcAft>
                <a:spcPts val="0"/>
              </a:spcAft>
              <a:buClr>
                <a:srgbClr val="FFFF00"/>
              </a:buClr>
              <a:buSzTx/>
              <a:buFont typeface="+mj-lt"/>
              <a:buAutoNum type="arabicPeriod" startAt="20"/>
              <a:tabLst/>
              <a:defRPr/>
            </a:pPr>
            <a:r>
              <a:rPr lang="en-US" sz="2000" dirty="0" smtClean="0"/>
              <a:t>Other hyper-parameters checked gave the best results for:</a:t>
            </a:r>
          </a:p>
          <a:p>
            <a:pPr marL="514350" marR="0" lvl="0" indent="-514350" algn="ctr" defTabSz="914400" rtl="0" eaLnBrk="1" fontAlgn="auto" latinLnBrk="0" hangingPunct="1">
              <a:spcAft>
                <a:spcPts val="0"/>
              </a:spcAft>
              <a:buClr>
                <a:srgbClr val="FFFF00"/>
              </a:buClr>
              <a:buSzTx/>
              <a:tabLst/>
              <a:defRPr/>
            </a:pPr>
            <a:r>
              <a:rPr lang="en-US" sz="2000" dirty="0" smtClean="0"/>
              <a:t> </a:t>
            </a:r>
            <a:r>
              <a:rPr lang="en-US" sz="1600" dirty="0" smtClean="0"/>
              <a:t>(need to balance between </a:t>
            </a:r>
            <a:r>
              <a:rPr lang="en-US" sz="1600" dirty="0" err="1" smtClean="0"/>
              <a:t>rmsle</a:t>
            </a:r>
            <a:r>
              <a:rPr lang="en-US" sz="1600" dirty="0" smtClean="0"/>
              <a:t> an valid)</a:t>
            </a:r>
          </a:p>
        </p:txBody>
      </p:sp>
      <p:sp>
        <p:nvSpPr>
          <p:cNvPr id="9" name="Title 1"/>
          <p:cNvSpPr>
            <a:spLocks noGrp="1"/>
          </p:cNvSpPr>
          <p:nvPr>
            <p:ph type="title"/>
          </p:nvPr>
        </p:nvSpPr>
        <p:spPr>
          <a:xfrm>
            <a:off x="107504" y="142852"/>
            <a:ext cx="8784976" cy="562074"/>
          </a:xfrm>
        </p:spPr>
        <p:txBody>
          <a:bodyPr>
            <a:normAutofit fontScale="90000"/>
          </a:bodyPr>
          <a:lstStyle/>
          <a:p>
            <a:pPr rtl="0"/>
            <a:r>
              <a:rPr lang="he-IL" sz="4400" dirty="0" smtClean="0"/>
              <a:t> </a:t>
            </a:r>
            <a:r>
              <a:rPr lang="en-US" sz="4400" dirty="0" err="1" smtClean="0"/>
              <a:t>RandomForest</a:t>
            </a:r>
            <a:r>
              <a:rPr lang="en-US" sz="4400" dirty="0" smtClean="0"/>
              <a:t> – Take 2 cont...</a:t>
            </a:r>
            <a:endParaRPr lang="he-IL" sz="3100" dirty="0"/>
          </a:p>
        </p:txBody>
      </p:sp>
      <p:sp>
        <p:nvSpPr>
          <p:cNvPr id="7" name="Rectangle 6"/>
          <p:cNvSpPr/>
          <p:nvPr/>
        </p:nvSpPr>
        <p:spPr>
          <a:xfrm>
            <a:off x="431540" y="3969059"/>
            <a:ext cx="8533456" cy="1815882"/>
          </a:xfrm>
          <a:prstGeom prst="rect">
            <a:avLst/>
          </a:prstGeom>
          <a:ln w="38100">
            <a:solidFill>
              <a:srgbClr val="92D050"/>
            </a:solidFill>
          </a:ln>
        </p:spPr>
        <p:txBody>
          <a:bodyPr wrap="square">
            <a:spAutoFit/>
          </a:bodyPr>
          <a:lstStyle/>
          <a:p>
            <a:pPr algn="l" rtl="0"/>
            <a:r>
              <a:rPr lang="en-US" sz="1600" b="1" dirty="0" err="1" smtClean="0"/>
              <a:t>hp_range</a:t>
            </a:r>
            <a:r>
              <a:rPr lang="en-US" sz="1600" b="1" dirty="0" smtClean="0"/>
              <a:t> = </a:t>
            </a:r>
            <a:r>
              <a:rPr lang="en-US" sz="1600" b="1" dirty="0" smtClean="0">
                <a:solidFill>
                  <a:srgbClr val="FFC000"/>
                </a:solidFill>
              </a:rPr>
              <a:t>range(2, 31)</a:t>
            </a:r>
          </a:p>
          <a:p>
            <a:pPr algn="l" rtl="0"/>
            <a:r>
              <a:rPr lang="en-US" sz="1600" b="1" dirty="0" err="1" smtClean="0"/>
              <a:t>ml.hp_loop</a:t>
            </a:r>
            <a:r>
              <a:rPr lang="en-US" sz="1600" b="1" dirty="0" smtClean="0"/>
              <a:t>(</a:t>
            </a:r>
            <a:r>
              <a:rPr lang="en-US" sz="1600" b="1" dirty="0" err="1" smtClean="0"/>
              <a:t>df</a:t>
            </a:r>
            <a:r>
              <a:rPr lang="en-US" sz="1600" b="1" dirty="0" smtClean="0"/>
              <a:t>, </a:t>
            </a:r>
            <a:r>
              <a:rPr lang="en-US" sz="1600" b="1" dirty="0" err="1" smtClean="0"/>
              <a:t>disp</a:t>
            </a:r>
            <a:r>
              <a:rPr lang="en-US" sz="1600" b="1" dirty="0" smtClean="0"/>
              <a:t>=False, </a:t>
            </a:r>
          </a:p>
          <a:p>
            <a:pPr algn="l" rtl="0"/>
            <a:r>
              <a:rPr lang="en-US" sz="1600" b="1" dirty="0" smtClean="0"/>
              <a:t>	</a:t>
            </a:r>
            <a:r>
              <a:rPr lang="en-US" sz="1600" b="1" dirty="0" err="1" smtClean="0"/>
              <a:t>model_num</a:t>
            </a:r>
            <a:r>
              <a:rPr lang="en-US" sz="1600" b="1" dirty="0" smtClean="0"/>
              <a:t>=</a:t>
            </a:r>
            <a:r>
              <a:rPr lang="en-US" sz="1600" b="1" dirty="0" err="1" smtClean="0"/>
              <a:t>ml.</a:t>
            </a:r>
            <a:r>
              <a:rPr lang="en-US" sz="1600" b="1" dirty="0" err="1" smtClean="0">
                <a:solidFill>
                  <a:srgbClr val="FFC000"/>
                </a:solidFill>
              </a:rPr>
              <a:t>randomForestRegressor</a:t>
            </a:r>
            <a:r>
              <a:rPr lang="en-US" sz="1600" b="1" dirty="0" smtClean="0"/>
              <a:t>, </a:t>
            </a:r>
            <a:r>
              <a:rPr lang="en-US" sz="1600" b="1" dirty="0" err="1" smtClean="0"/>
              <a:t>hp_name</a:t>
            </a:r>
            <a:r>
              <a:rPr lang="en-US" sz="1600" b="1" dirty="0" smtClean="0"/>
              <a:t> = '</a:t>
            </a:r>
            <a:r>
              <a:rPr lang="en-US" sz="1600" b="1" dirty="0" err="1" smtClean="0">
                <a:solidFill>
                  <a:srgbClr val="FFC000"/>
                </a:solidFill>
              </a:rPr>
              <a:t>min_samples_split</a:t>
            </a:r>
            <a:r>
              <a:rPr lang="en-US" sz="1600" b="1" dirty="0" smtClean="0"/>
              <a:t>', 	</a:t>
            </a:r>
            <a:r>
              <a:rPr lang="en-US" sz="1600" b="1" dirty="0" err="1" smtClean="0"/>
              <a:t>hp_range</a:t>
            </a:r>
            <a:r>
              <a:rPr lang="en-US" sz="1600" b="1" dirty="0" smtClean="0"/>
              <a:t>=</a:t>
            </a:r>
            <a:r>
              <a:rPr lang="en-US" sz="1600" b="1" dirty="0" err="1" smtClean="0">
                <a:solidFill>
                  <a:srgbClr val="FFC000"/>
                </a:solidFill>
              </a:rPr>
              <a:t>hp_range</a:t>
            </a:r>
            <a:r>
              <a:rPr lang="en-US" sz="1600" b="1" dirty="0" smtClean="0"/>
              <a:t>, </a:t>
            </a:r>
            <a:r>
              <a:rPr lang="en-US" sz="1600" b="1" dirty="0" err="1" smtClean="0"/>
              <a:t>is_log_scale</a:t>
            </a:r>
            <a:r>
              <a:rPr lang="en-US" sz="1600" b="1" dirty="0" smtClean="0"/>
              <a:t>=True, </a:t>
            </a:r>
            <a:r>
              <a:rPr lang="en-US" sz="1600" b="1" dirty="0" err="1" smtClean="0"/>
              <a:t>col</a:t>
            </a:r>
            <a:r>
              <a:rPr lang="en-US" sz="1600" b="1" dirty="0" smtClean="0"/>
              <a:t>='</a:t>
            </a:r>
            <a:r>
              <a:rPr lang="en-US" sz="1600" b="1" dirty="0" err="1" smtClean="0"/>
              <a:t>SalePrice</a:t>
            </a:r>
            <a:r>
              <a:rPr lang="en-US" sz="1600" b="1" dirty="0" smtClean="0"/>
              <a:t>', </a:t>
            </a:r>
            <a:r>
              <a:rPr lang="en-US" sz="1600" b="1" dirty="0" err="1" smtClean="0"/>
              <a:t>ratio_col</a:t>
            </a:r>
            <a:r>
              <a:rPr lang="en-US" sz="1600" b="1" dirty="0" smtClean="0"/>
              <a:t>=None, 	plot=True,  </a:t>
            </a:r>
            <a:r>
              <a:rPr lang="en-US" sz="1600" b="1" dirty="0" err="1" smtClean="0"/>
              <a:t>png_path</a:t>
            </a:r>
            <a:r>
              <a:rPr lang="en-US" sz="1600" b="1" dirty="0" smtClean="0"/>
              <a:t>=“plot.png", </a:t>
            </a:r>
            <a:r>
              <a:rPr lang="en-US" sz="1600" b="1" dirty="0" err="1" smtClean="0"/>
              <a:t>disp_path</a:t>
            </a:r>
            <a:r>
              <a:rPr lang="en-US" sz="1600" b="1" dirty="0" smtClean="0"/>
              <a:t>=“data.png",</a:t>
            </a:r>
          </a:p>
          <a:p>
            <a:pPr algn="l" rtl="0"/>
            <a:endParaRPr lang="en-US" sz="1600" b="1" dirty="0" smtClean="0"/>
          </a:p>
          <a:p>
            <a:pPr algn="l" rtl="0"/>
            <a:r>
              <a:rPr lang="en-US" sz="1600" b="1" dirty="0" smtClean="0"/>
              <a:t>          	</a:t>
            </a:r>
            <a:r>
              <a:rPr lang="en-US" sz="1600" b="1" dirty="0" err="1" smtClean="0"/>
              <a:t>random_state</a:t>
            </a:r>
            <a:r>
              <a:rPr lang="en-US" sz="1600" b="1" dirty="0" smtClean="0"/>
              <a:t>=1234, </a:t>
            </a:r>
            <a:r>
              <a:rPr lang="en-US" sz="1600" b="1" dirty="0" err="1" smtClean="0"/>
              <a:t>max_features</a:t>
            </a:r>
            <a:r>
              <a:rPr lang="en-US" sz="1600" b="1" dirty="0" smtClean="0"/>
              <a:t>=17, </a:t>
            </a:r>
            <a:r>
              <a:rPr lang="en-US" sz="1600" b="1" dirty="0" err="1" smtClean="0"/>
              <a:t>n_jobs</a:t>
            </a:r>
            <a:r>
              <a:rPr lang="en-US" sz="1600" b="1" dirty="0" smtClean="0"/>
              <a:t>=1)</a:t>
            </a:r>
            <a:endParaRPr lang="he-IL" sz="1600" b="1" dirty="0"/>
          </a:p>
        </p:txBody>
      </p:sp>
      <p:sp>
        <p:nvSpPr>
          <p:cNvPr id="11" name="Rectangle 10"/>
          <p:cNvSpPr/>
          <p:nvPr/>
        </p:nvSpPr>
        <p:spPr>
          <a:xfrm>
            <a:off x="296525" y="1755508"/>
            <a:ext cx="3960440" cy="1138773"/>
          </a:xfrm>
          <a:prstGeom prst="rect">
            <a:avLst/>
          </a:prstGeom>
        </p:spPr>
        <p:txBody>
          <a:bodyPr wrap="square">
            <a:spAutoFit/>
          </a:bodyPr>
          <a:lstStyle/>
          <a:p>
            <a:pPr marL="360000" indent="-360000" algn="l" rtl="0">
              <a:spcBef>
                <a:spcPct val="20000"/>
              </a:spcBef>
              <a:defRPr/>
            </a:pPr>
            <a:r>
              <a:rPr lang="en-US" sz="2000" dirty="0" err="1" smtClean="0">
                <a:solidFill>
                  <a:srgbClr val="FFC000"/>
                </a:solidFill>
              </a:rPr>
              <a:t>min_samples_split</a:t>
            </a:r>
            <a:r>
              <a:rPr lang="en-US" sz="2000" dirty="0" smtClean="0">
                <a:solidFill>
                  <a:srgbClr val="FFC000"/>
                </a:solidFill>
              </a:rPr>
              <a:t> 	= 11</a:t>
            </a:r>
          </a:p>
          <a:p>
            <a:pPr marL="360000" indent="-360000" algn="l" rtl="0">
              <a:spcBef>
                <a:spcPct val="20000"/>
              </a:spcBef>
              <a:defRPr/>
            </a:pPr>
            <a:r>
              <a:rPr lang="en-US" sz="2000" b="1" dirty="0" err="1" smtClean="0">
                <a:solidFill>
                  <a:srgbClr val="FFC000"/>
                </a:solidFill>
              </a:rPr>
              <a:t>n_estimators</a:t>
            </a:r>
            <a:r>
              <a:rPr lang="en-US" sz="2000" b="1" dirty="0" smtClean="0">
                <a:solidFill>
                  <a:srgbClr val="FFC000"/>
                </a:solidFill>
              </a:rPr>
              <a:t>		= 200</a:t>
            </a:r>
          </a:p>
          <a:p>
            <a:pPr marL="360000" indent="-360000" algn="l" rtl="0">
              <a:spcBef>
                <a:spcPct val="20000"/>
              </a:spcBef>
              <a:defRPr/>
            </a:pPr>
            <a:r>
              <a:rPr lang="en-US" sz="2000" b="1" dirty="0" err="1" smtClean="0">
                <a:solidFill>
                  <a:srgbClr val="FFC000"/>
                </a:solidFill>
              </a:rPr>
              <a:t>max_features</a:t>
            </a:r>
            <a:r>
              <a:rPr lang="en-US" sz="2000" b="1" dirty="0" smtClean="0">
                <a:solidFill>
                  <a:srgbClr val="FFC000"/>
                </a:solidFill>
              </a:rPr>
              <a:t>		= 19</a:t>
            </a:r>
            <a:endParaRPr lang="en-US" sz="2000" dirty="0" smtClean="0">
              <a:solidFill>
                <a:srgbClr val="FFC000"/>
              </a:solidFill>
            </a:endParaRPr>
          </a:p>
        </p:txBody>
      </p:sp>
      <p:sp>
        <p:nvSpPr>
          <p:cNvPr id="13" name="Rectangle 12"/>
          <p:cNvSpPr/>
          <p:nvPr/>
        </p:nvSpPr>
        <p:spPr>
          <a:xfrm>
            <a:off x="4301970" y="1620494"/>
            <a:ext cx="4572000" cy="1403461"/>
          </a:xfrm>
          <a:prstGeom prst="rect">
            <a:avLst/>
          </a:prstGeom>
        </p:spPr>
        <p:txBody>
          <a:bodyPr wrap="square">
            <a:spAutoFit/>
          </a:bodyPr>
          <a:lstStyle/>
          <a:p>
            <a:pPr marL="360000" indent="-360000" algn="l" rtl="0">
              <a:spcBef>
                <a:spcPct val="20000"/>
              </a:spcBef>
              <a:defRPr/>
            </a:pPr>
            <a:r>
              <a:rPr lang="en-US" b="1" dirty="0" err="1" smtClean="0">
                <a:solidFill>
                  <a:srgbClr val="FFC000"/>
                </a:solidFill>
              </a:rPr>
              <a:t>max_leaf_nodes</a:t>
            </a:r>
            <a:r>
              <a:rPr lang="en-US" b="1" dirty="0" smtClean="0">
                <a:solidFill>
                  <a:srgbClr val="FFC000"/>
                </a:solidFill>
              </a:rPr>
              <a:t> 	= None	(default)</a:t>
            </a:r>
          </a:p>
          <a:p>
            <a:pPr marL="360000" indent="-360000" algn="l" rtl="0">
              <a:spcBef>
                <a:spcPct val="20000"/>
              </a:spcBef>
              <a:defRPr/>
            </a:pPr>
            <a:r>
              <a:rPr lang="en-US" b="1" dirty="0" err="1" smtClean="0">
                <a:solidFill>
                  <a:srgbClr val="FFC000"/>
                </a:solidFill>
              </a:rPr>
              <a:t>min_samples_leaf</a:t>
            </a:r>
            <a:r>
              <a:rPr lang="en-US" b="1" dirty="0" smtClean="0">
                <a:solidFill>
                  <a:srgbClr val="FFC000"/>
                </a:solidFill>
              </a:rPr>
              <a:t>= 1 	(default)</a:t>
            </a:r>
          </a:p>
          <a:p>
            <a:pPr marL="360000" indent="-360000" algn="l" rtl="0">
              <a:spcBef>
                <a:spcPct val="20000"/>
              </a:spcBef>
              <a:defRPr/>
            </a:pPr>
            <a:r>
              <a:rPr lang="en-US" b="1" dirty="0" smtClean="0">
                <a:solidFill>
                  <a:srgbClr val="FFC000"/>
                </a:solidFill>
              </a:rPr>
              <a:t>bootstrap	= True	(default)</a:t>
            </a:r>
          </a:p>
          <a:p>
            <a:pPr marL="514350" indent="-514350" algn="l" rtl="0">
              <a:spcBef>
                <a:spcPct val="20000"/>
              </a:spcBef>
              <a:defRPr/>
            </a:pPr>
            <a:r>
              <a:rPr lang="en-US" b="1" dirty="0" err="1" smtClean="0">
                <a:solidFill>
                  <a:srgbClr val="FFC000"/>
                </a:solidFill>
              </a:rPr>
              <a:t>max_depth</a:t>
            </a:r>
            <a:r>
              <a:rPr lang="en-US" b="1" dirty="0" smtClean="0">
                <a:solidFill>
                  <a:srgbClr val="FFC000"/>
                </a:solidFill>
              </a:rPr>
              <a:t> </a:t>
            </a:r>
            <a:r>
              <a:rPr lang="en-US" sz="2000" b="1" dirty="0" smtClean="0">
                <a:solidFill>
                  <a:srgbClr val="FFC000"/>
                </a:solidFill>
              </a:rPr>
              <a:t>	= </a:t>
            </a:r>
            <a:r>
              <a:rPr lang="en-US" b="1" dirty="0" smtClean="0">
                <a:solidFill>
                  <a:srgbClr val="FFC000"/>
                </a:solidFill>
              </a:rPr>
              <a:t>None</a:t>
            </a:r>
            <a:r>
              <a:rPr lang="en-US" sz="2000" b="1" dirty="0" smtClean="0">
                <a:solidFill>
                  <a:srgbClr val="FFC000"/>
                </a:solidFill>
              </a:rPr>
              <a:t>	(</a:t>
            </a:r>
            <a:r>
              <a:rPr lang="en-US" b="1" dirty="0" smtClean="0">
                <a:solidFill>
                  <a:srgbClr val="FFC000"/>
                </a:solidFill>
              </a:rPr>
              <a:t>default</a:t>
            </a:r>
            <a:r>
              <a:rPr lang="en-US" sz="2000" b="1" dirty="0" smtClean="0">
                <a:solidFill>
                  <a:srgbClr val="FFC000"/>
                </a:solidFill>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422BC0-EB7A-4CF2-ACE9-425555D8A6C2}" type="slidenum">
              <a:rPr lang="he-IL" smtClean="0"/>
              <a:pPr/>
              <a:t>15</a:t>
            </a:fld>
            <a:endParaRPr lang="he-IL"/>
          </a:p>
        </p:txBody>
      </p:sp>
      <p:sp>
        <p:nvSpPr>
          <p:cNvPr id="9" name="Title 1"/>
          <p:cNvSpPr txBox="1">
            <a:spLocks/>
          </p:cNvSpPr>
          <p:nvPr/>
        </p:nvSpPr>
        <p:spPr>
          <a:xfrm>
            <a:off x="107504" y="142852"/>
            <a:ext cx="8784976" cy="562074"/>
          </a:xfrm>
          <a:prstGeom prst="rect">
            <a:avLst/>
          </a:prstGeom>
        </p:spPr>
        <p:txBody>
          <a:bodyPr vert="horz" anchor="ctr">
            <a:normAutofit fontScale="82500" lnSpcReduction="2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he-IL" sz="4400" b="1" i="0" u="none" strike="noStrike" kern="1200" cap="none" spc="0" normalizeH="0" baseline="0" noProof="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 </a:t>
            </a:r>
            <a:r>
              <a:rPr kumimoji="0" lang="en-US" sz="4400" b="1" i="0" u="none" strike="noStrike" kern="1200" cap="none" spc="0" normalizeH="0" baseline="0" noProof="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RandomForest – Take 2 cont...</a:t>
            </a:r>
            <a:endParaRPr kumimoji="0" lang="he-IL" sz="3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15" name="Content Placeholder 14" descr="bulld_rf_set_max_leaf_nodes.png"/>
          <p:cNvPicPr>
            <a:picLocks noGrp="1" noChangeAspect="1"/>
          </p:cNvPicPr>
          <p:nvPr>
            <p:ph idx="1"/>
          </p:nvPr>
        </p:nvPicPr>
        <p:blipFill>
          <a:blip r:embed="rId3" cstate="print"/>
          <a:stretch>
            <a:fillRect/>
          </a:stretch>
        </p:blipFill>
        <p:spPr>
          <a:xfrm>
            <a:off x="0" y="620688"/>
            <a:ext cx="4824536" cy="3015335"/>
          </a:xfrm>
          <a:prstGeom prst="rect">
            <a:avLst/>
          </a:prstGeom>
          <a:solidFill>
            <a:schemeClr val="accent1">
              <a:lumMod val="40000"/>
              <a:lumOff val="60000"/>
            </a:schemeClr>
          </a:solidFill>
        </p:spPr>
      </p:pic>
      <p:pic>
        <p:nvPicPr>
          <p:cNvPr id="16" name="Picture 15" descr="bulld_rf_set_min_samples_split.png"/>
          <p:cNvPicPr>
            <a:picLocks noChangeAspect="1"/>
          </p:cNvPicPr>
          <p:nvPr/>
        </p:nvPicPr>
        <p:blipFill>
          <a:blip r:embed="rId4" cstate="print"/>
          <a:stretch>
            <a:fillRect/>
          </a:stretch>
        </p:blipFill>
        <p:spPr>
          <a:xfrm>
            <a:off x="4679504" y="629689"/>
            <a:ext cx="4464496" cy="3024336"/>
          </a:xfrm>
          <a:prstGeom prst="rect">
            <a:avLst/>
          </a:prstGeom>
          <a:solidFill>
            <a:schemeClr val="accent1">
              <a:lumMod val="40000"/>
              <a:lumOff val="60000"/>
            </a:schemeClr>
          </a:solidFill>
        </p:spPr>
      </p:pic>
      <p:pic>
        <p:nvPicPr>
          <p:cNvPr id="18" name="Picture 17" descr="bulld_rf_set_max_depth.png"/>
          <p:cNvPicPr>
            <a:picLocks noChangeAspect="1"/>
          </p:cNvPicPr>
          <p:nvPr/>
        </p:nvPicPr>
        <p:blipFill>
          <a:blip r:embed="rId5" cstate="print"/>
          <a:stretch>
            <a:fillRect/>
          </a:stretch>
        </p:blipFill>
        <p:spPr>
          <a:xfrm>
            <a:off x="0" y="3744035"/>
            <a:ext cx="4826880" cy="2791774"/>
          </a:xfrm>
          <a:prstGeom prst="rect">
            <a:avLst/>
          </a:prstGeom>
          <a:solidFill>
            <a:schemeClr val="accent1">
              <a:lumMod val="40000"/>
              <a:lumOff val="60000"/>
            </a:schemeClr>
          </a:solidFill>
        </p:spPr>
      </p:pic>
      <p:pic>
        <p:nvPicPr>
          <p:cNvPr id="20" name="Picture 19" descr="bulld_rf_min_samples_leaf.png"/>
          <p:cNvPicPr>
            <a:picLocks noChangeAspect="1"/>
          </p:cNvPicPr>
          <p:nvPr/>
        </p:nvPicPr>
        <p:blipFill>
          <a:blip r:embed="rId6" cstate="print"/>
          <a:stretch>
            <a:fillRect/>
          </a:stretch>
        </p:blipFill>
        <p:spPr>
          <a:xfrm>
            <a:off x="4617005" y="3744035"/>
            <a:ext cx="4526995" cy="2791774"/>
          </a:xfrm>
          <a:prstGeom prst="rect">
            <a:avLst/>
          </a:prstGeom>
          <a:solidFill>
            <a:schemeClr val="accent1">
              <a:lumMod val="40000"/>
              <a:lumOff val="60000"/>
            </a:schemeClr>
          </a:solid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422BC0-EB7A-4CF2-ACE9-425555D8A6C2}" type="slidenum">
              <a:rPr lang="he-IL" smtClean="0"/>
              <a:pPr/>
              <a:t>16</a:t>
            </a:fld>
            <a:endParaRPr lang="he-IL"/>
          </a:p>
        </p:txBody>
      </p:sp>
      <p:sp>
        <p:nvSpPr>
          <p:cNvPr id="20" name="Rectangle 19"/>
          <p:cNvSpPr/>
          <p:nvPr/>
        </p:nvSpPr>
        <p:spPr>
          <a:xfrm>
            <a:off x="296525" y="998730"/>
            <a:ext cx="8505945" cy="954107"/>
          </a:xfrm>
          <a:prstGeom prst="rect">
            <a:avLst/>
          </a:prstGeom>
          <a:ln w="57150">
            <a:solidFill>
              <a:srgbClr val="92D050"/>
            </a:solidFill>
          </a:ln>
        </p:spPr>
        <p:txBody>
          <a:bodyPr wrap="square">
            <a:spAutoFit/>
          </a:bodyPr>
          <a:lstStyle/>
          <a:p>
            <a:pPr algn="ctr" rtl="0"/>
            <a:r>
              <a:rPr lang="en-US" sz="2800" dirty="0" smtClean="0">
                <a:solidFill>
                  <a:srgbClr val="FFC000"/>
                </a:solidFill>
              </a:rPr>
              <a:t>Best optimal result: 	</a:t>
            </a:r>
          </a:p>
          <a:p>
            <a:pPr algn="ctr" rtl="0"/>
            <a:r>
              <a:rPr lang="en-US" sz="2800" dirty="0" err="1" smtClean="0">
                <a:solidFill>
                  <a:srgbClr val="FFC000"/>
                </a:solidFill>
              </a:rPr>
              <a:t>rmsle</a:t>
            </a:r>
            <a:r>
              <a:rPr lang="en-US" sz="2800" dirty="0" smtClean="0">
                <a:solidFill>
                  <a:srgbClr val="FFC000"/>
                </a:solidFill>
              </a:rPr>
              <a:t> = </a:t>
            </a:r>
            <a:r>
              <a:rPr lang="en-US" sz="2800" b="1" dirty="0" smtClean="0">
                <a:solidFill>
                  <a:srgbClr val="FFC000"/>
                </a:solidFill>
              </a:rPr>
              <a:t>0.2514</a:t>
            </a:r>
            <a:r>
              <a:rPr lang="en-US" sz="2800" dirty="0" smtClean="0">
                <a:solidFill>
                  <a:srgbClr val="FFC000"/>
                </a:solidFill>
              </a:rPr>
              <a:t> valid = </a:t>
            </a:r>
            <a:r>
              <a:rPr lang="en-US" sz="2800" b="1" dirty="0" smtClean="0">
                <a:solidFill>
                  <a:srgbClr val="FFC000"/>
                </a:solidFill>
              </a:rPr>
              <a:t>65.5%</a:t>
            </a:r>
            <a:endParaRPr lang="he-IL" sz="2800" b="1" dirty="0">
              <a:solidFill>
                <a:srgbClr val="FFC000"/>
              </a:solidFill>
            </a:endParaRPr>
          </a:p>
        </p:txBody>
      </p:sp>
      <p:sp>
        <p:nvSpPr>
          <p:cNvPr id="9" name="Title 1"/>
          <p:cNvSpPr>
            <a:spLocks noGrp="1"/>
          </p:cNvSpPr>
          <p:nvPr>
            <p:ph type="title"/>
          </p:nvPr>
        </p:nvSpPr>
        <p:spPr>
          <a:xfrm>
            <a:off x="107504" y="142852"/>
            <a:ext cx="8784976" cy="562074"/>
          </a:xfrm>
        </p:spPr>
        <p:txBody>
          <a:bodyPr>
            <a:normAutofit fontScale="90000"/>
          </a:bodyPr>
          <a:lstStyle/>
          <a:p>
            <a:pPr rtl="0"/>
            <a:r>
              <a:rPr lang="he-IL" sz="4400" dirty="0" smtClean="0"/>
              <a:t> </a:t>
            </a:r>
            <a:r>
              <a:rPr lang="en-US" sz="4400" dirty="0" err="1" smtClean="0"/>
              <a:t>RandomForest</a:t>
            </a:r>
            <a:r>
              <a:rPr lang="en-US" sz="4400" dirty="0" smtClean="0"/>
              <a:t> – Take 2 cont...</a:t>
            </a:r>
            <a:endParaRPr lang="he-IL" sz="3100" dirty="0"/>
          </a:p>
        </p:txBody>
      </p:sp>
      <p:sp>
        <p:nvSpPr>
          <p:cNvPr id="7" name="Rectangle 6"/>
          <p:cNvSpPr/>
          <p:nvPr/>
        </p:nvSpPr>
        <p:spPr>
          <a:xfrm>
            <a:off x="359024" y="4689140"/>
            <a:ext cx="8533456" cy="1169551"/>
          </a:xfrm>
          <a:prstGeom prst="rect">
            <a:avLst/>
          </a:prstGeom>
          <a:ln w="38100">
            <a:solidFill>
              <a:srgbClr val="92D050"/>
            </a:solidFill>
          </a:ln>
        </p:spPr>
        <p:txBody>
          <a:bodyPr wrap="square">
            <a:spAutoFit/>
          </a:bodyPr>
          <a:lstStyle/>
          <a:p>
            <a:pPr algn="l" rtl="0"/>
            <a:r>
              <a:rPr lang="en-US" sz="1400" b="1" dirty="0" smtClean="0"/>
              <a:t>ML = </a:t>
            </a:r>
            <a:r>
              <a:rPr lang="en-US" sz="1400" b="1" dirty="0" err="1" smtClean="0"/>
              <a:t>ml.run_model</a:t>
            </a:r>
            <a:r>
              <a:rPr lang="en-US" sz="1400" b="1" dirty="0" smtClean="0"/>
              <a:t>(</a:t>
            </a:r>
            <a:r>
              <a:rPr lang="en-US" sz="1400" b="1" dirty="0" err="1" smtClean="0"/>
              <a:t>df</a:t>
            </a:r>
            <a:r>
              <a:rPr lang="en-US" sz="1400" b="1" dirty="0" smtClean="0"/>
              <a:t>, </a:t>
            </a:r>
          </a:p>
          <a:p>
            <a:pPr algn="l" rtl="0"/>
            <a:r>
              <a:rPr lang="en-US" sz="1400" b="1" dirty="0" smtClean="0"/>
              <a:t>	</a:t>
            </a:r>
            <a:r>
              <a:rPr lang="en-US" sz="1400" b="1" dirty="0" err="1" smtClean="0"/>
              <a:t>col</a:t>
            </a:r>
            <a:r>
              <a:rPr lang="en-US" sz="1400" b="1" dirty="0" smtClean="0"/>
              <a:t>='</a:t>
            </a:r>
            <a:r>
              <a:rPr lang="en-US" sz="1400" b="1" dirty="0" err="1" smtClean="0"/>
              <a:t>SalePrice</a:t>
            </a:r>
            <a:r>
              <a:rPr lang="en-US" sz="1400" b="1" dirty="0" smtClean="0"/>
              <a:t>',  </a:t>
            </a:r>
            <a:r>
              <a:rPr lang="en-US" sz="1400" b="1" dirty="0" err="1" smtClean="0"/>
              <a:t>ratio_col</a:t>
            </a:r>
            <a:r>
              <a:rPr lang="en-US" sz="1400" b="1" dirty="0" smtClean="0"/>
              <a:t>=None , </a:t>
            </a:r>
            <a:r>
              <a:rPr lang="en-US" sz="1400" b="1" dirty="0" err="1" smtClean="0"/>
              <a:t>is_log_scale</a:t>
            </a:r>
            <a:r>
              <a:rPr lang="en-US" sz="1400" b="1" dirty="0" smtClean="0"/>
              <a:t>=True,  plot=False,  </a:t>
            </a:r>
            <a:r>
              <a:rPr lang="en-US" sz="1400" b="1" dirty="0" err="1" smtClean="0"/>
              <a:t>disp</a:t>
            </a:r>
            <a:r>
              <a:rPr lang="en-US" sz="1400" b="1" dirty="0" smtClean="0"/>
              <a:t>=True, 	</a:t>
            </a:r>
            <a:r>
              <a:rPr lang="en-US" sz="1400" b="1" dirty="0" err="1" smtClean="0"/>
              <a:t>model_num</a:t>
            </a:r>
            <a:r>
              <a:rPr lang="en-US" sz="1400" b="1" dirty="0" smtClean="0"/>
              <a:t>=</a:t>
            </a:r>
            <a:r>
              <a:rPr lang="en-US" sz="1400" b="1" dirty="0" err="1" smtClean="0"/>
              <a:t>ml.randomForestRegressor</a:t>
            </a:r>
            <a:r>
              <a:rPr lang="en-US" sz="1400" b="1" dirty="0" smtClean="0"/>
              <a:t>,  </a:t>
            </a:r>
            <a:r>
              <a:rPr lang="en-US" sz="1400" b="1" dirty="0" err="1" smtClean="0"/>
              <a:t>disp_path</a:t>
            </a:r>
            <a:r>
              <a:rPr lang="en-US" sz="1400" b="1" dirty="0" smtClean="0"/>
              <a:t>= "bulld_rf_df.png",</a:t>
            </a:r>
          </a:p>
          <a:p>
            <a:pPr algn="l" rtl="0"/>
            <a:r>
              <a:rPr lang="en-US" sz="1400" b="1" dirty="0" smtClean="0"/>
              <a:t>	</a:t>
            </a:r>
          </a:p>
          <a:p>
            <a:pPr algn="l" rtl="0"/>
            <a:r>
              <a:rPr lang="en-US" sz="1400" b="1" dirty="0" smtClean="0"/>
              <a:t>	 </a:t>
            </a:r>
            <a:r>
              <a:rPr lang="en-US" sz="1400" b="1" dirty="0" err="1" smtClean="0"/>
              <a:t>random_state</a:t>
            </a:r>
            <a:r>
              <a:rPr lang="en-US" sz="1400" b="1" dirty="0" smtClean="0"/>
              <a:t>=1234, </a:t>
            </a:r>
            <a:r>
              <a:rPr lang="en-US" sz="1400" b="1" dirty="0" err="1" smtClean="0"/>
              <a:t>min_samples_split</a:t>
            </a:r>
            <a:r>
              <a:rPr lang="en-US" sz="1400" b="1" dirty="0" smtClean="0"/>
              <a:t>=11,, 	</a:t>
            </a:r>
            <a:r>
              <a:rPr lang="en-US" sz="1400" b="1" dirty="0" err="1" smtClean="0"/>
              <a:t>max_features</a:t>
            </a:r>
            <a:r>
              <a:rPr lang="en-US" sz="1400" b="1" dirty="0" smtClean="0"/>
              <a:t>=19,  </a:t>
            </a:r>
            <a:r>
              <a:rPr lang="en-US" sz="1400" b="1" dirty="0" err="1" smtClean="0"/>
              <a:t>n_estimators</a:t>
            </a:r>
            <a:r>
              <a:rPr lang="en-US" sz="1400" b="1" dirty="0" smtClean="0"/>
              <a:t>=200)</a:t>
            </a:r>
            <a:endParaRPr lang="he-IL" sz="1400" b="1" dirty="0"/>
          </a:p>
        </p:txBody>
      </p:sp>
      <p:pic>
        <p:nvPicPr>
          <p:cNvPr id="15" name="Picture 14" descr="bulld_rf_df_G1.png"/>
          <p:cNvPicPr>
            <a:picLocks noChangeAspect="1"/>
          </p:cNvPicPr>
          <p:nvPr/>
        </p:nvPicPr>
        <p:blipFill>
          <a:blip r:embed="rId3" cstate="print"/>
          <a:stretch>
            <a:fillRect/>
          </a:stretch>
        </p:blipFill>
        <p:spPr>
          <a:xfrm>
            <a:off x="315459" y="3049523"/>
            <a:ext cx="8513082" cy="758954"/>
          </a:xfrm>
          <a:prstGeom prst="rect">
            <a:avLst/>
          </a:prstGeom>
          <a:ln w="38100">
            <a:solidFill>
              <a:srgbClr val="92D050"/>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itle 1"/>
          <p:cNvSpPr>
            <a:spLocks noGrp="1"/>
          </p:cNvSpPr>
          <p:nvPr>
            <p:ph type="title"/>
          </p:nvPr>
        </p:nvSpPr>
        <p:spPr>
          <a:xfrm>
            <a:off x="107504" y="142852"/>
            <a:ext cx="8784976" cy="562074"/>
          </a:xfrm>
        </p:spPr>
        <p:txBody>
          <a:bodyPr>
            <a:normAutofit fontScale="90000"/>
          </a:bodyPr>
          <a:lstStyle/>
          <a:p>
            <a:pPr rtl="0"/>
            <a:r>
              <a:rPr lang="he-IL" sz="4400" dirty="0" smtClean="0"/>
              <a:t> </a:t>
            </a:r>
            <a:r>
              <a:rPr lang="en-US" sz="4400" dirty="0" err="1" smtClean="0"/>
              <a:t>RandomForest</a:t>
            </a:r>
            <a:r>
              <a:rPr lang="en-US" sz="4400" dirty="0" smtClean="0"/>
              <a:t> – Take 3</a:t>
            </a:r>
            <a:endParaRPr lang="he-IL" sz="3100" dirty="0"/>
          </a:p>
        </p:txBody>
      </p:sp>
      <p:sp>
        <p:nvSpPr>
          <p:cNvPr id="4" name="Slide Number Placeholder 3"/>
          <p:cNvSpPr>
            <a:spLocks noGrp="1"/>
          </p:cNvSpPr>
          <p:nvPr>
            <p:ph type="sldNum" sz="quarter" idx="12"/>
          </p:nvPr>
        </p:nvSpPr>
        <p:spPr/>
        <p:txBody>
          <a:bodyPr/>
          <a:lstStyle/>
          <a:p>
            <a:fld id="{7B422BC0-EB7A-4CF2-ACE9-425555D8A6C2}" type="slidenum">
              <a:rPr lang="he-IL" smtClean="0"/>
              <a:pPr/>
              <a:t>17</a:t>
            </a:fld>
            <a:endParaRPr lang="he-IL"/>
          </a:p>
        </p:txBody>
      </p:sp>
      <p:sp>
        <p:nvSpPr>
          <p:cNvPr id="20" name="Rectangle 19"/>
          <p:cNvSpPr/>
          <p:nvPr/>
        </p:nvSpPr>
        <p:spPr>
          <a:xfrm>
            <a:off x="341530" y="5220198"/>
            <a:ext cx="8505945" cy="954107"/>
          </a:xfrm>
          <a:prstGeom prst="rect">
            <a:avLst/>
          </a:prstGeom>
          <a:ln w="57150">
            <a:solidFill>
              <a:srgbClr val="92D050"/>
            </a:solidFill>
          </a:ln>
        </p:spPr>
        <p:txBody>
          <a:bodyPr wrap="square">
            <a:spAutoFit/>
          </a:bodyPr>
          <a:lstStyle/>
          <a:p>
            <a:pPr algn="ctr" rtl="0"/>
            <a:r>
              <a:rPr lang="en-US" sz="2800" dirty="0" smtClean="0">
                <a:solidFill>
                  <a:srgbClr val="FFC000"/>
                </a:solidFill>
              </a:rPr>
              <a:t>Final best result: 	</a:t>
            </a:r>
          </a:p>
          <a:p>
            <a:pPr algn="ctr" rtl="0"/>
            <a:r>
              <a:rPr lang="en-US" sz="2800" dirty="0" err="1" smtClean="0">
                <a:solidFill>
                  <a:srgbClr val="FFC000"/>
                </a:solidFill>
              </a:rPr>
              <a:t>rmsle</a:t>
            </a:r>
            <a:r>
              <a:rPr lang="en-US" sz="2800" dirty="0" smtClean="0">
                <a:solidFill>
                  <a:srgbClr val="FFC000"/>
                </a:solidFill>
              </a:rPr>
              <a:t> = </a:t>
            </a:r>
            <a:r>
              <a:rPr lang="en-US" sz="2800" b="1" dirty="0" smtClean="0">
                <a:solidFill>
                  <a:srgbClr val="FFC000"/>
                </a:solidFill>
              </a:rPr>
              <a:t>0.2438</a:t>
            </a:r>
            <a:r>
              <a:rPr lang="en-US" sz="2800" dirty="0" smtClean="0">
                <a:solidFill>
                  <a:srgbClr val="FFC000"/>
                </a:solidFill>
              </a:rPr>
              <a:t> valid = </a:t>
            </a:r>
            <a:r>
              <a:rPr lang="en-US" sz="2800" b="1" dirty="0" smtClean="0">
                <a:solidFill>
                  <a:srgbClr val="FFC000"/>
                </a:solidFill>
              </a:rPr>
              <a:t>59%</a:t>
            </a:r>
            <a:endParaRPr lang="he-IL" sz="2800" b="1" dirty="0">
              <a:solidFill>
                <a:srgbClr val="FFC000"/>
              </a:solidFill>
            </a:endParaRPr>
          </a:p>
        </p:txBody>
      </p:sp>
      <p:sp>
        <p:nvSpPr>
          <p:cNvPr id="8" name="Rectangle 7"/>
          <p:cNvSpPr/>
          <p:nvPr/>
        </p:nvSpPr>
        <p:spPr>
          <a:xfrm>
            <a:off x="296525" y="683695"/>
            <a:ext cx="8730970" cy="3305520"/>
          </a:xfrm>
          <a:prstGeom prst="rect">
            <a:avLst/>
          </a:prstGeom>
        </p:spPr>
        <p:txBody>
          <a:bodyPr wrap="square">
            <a:spAutoFit/>
          </a:bodyPr>
          <a:lstStyle/>
          <a:p>
            <a:pPr marL="514350" lvl="0" indent="-514350" algn="l" rtl="0">
              <a:spcBef>
                <a:spcPct val="20000"/>
              </a:spcBef>
              <a:buClr>
                <a:srgbClr val="FFFF00"/>
              </a:buClr>
              <a:buFont typeface="+mj-lt"/>
              <a:buAutoNum type="arabicPeriod" startAt="20"/>
              <a:defRPr/>
            </a:pPr>
            <a:r>
              <a:rPr lang="en-US" b="1" dirty="0" smtClean="0">
                <a:solidFill>
                  <a:srgbClr val="FFC000"/>
                </a:solidFill>
              </a:rPr>
              <a:t>Outliers</a:t>
            </a:r>
            <a:r>
              <a:rPr lang="en-US" dirty="0" smtClean="0"/>
              <a:t> – since we do not know much about bulldozers we looked at the </a:t>
            </a:r>
            <a:r>
              <a:rPr lang="en-US" dirty="0" err="1" smtClean="0"/>
              <a:t>value_counts</a:t>
            </a:r>
            <a:r>
              <a:rPr lang="en-US" dirty="0" smtClean="0"/>
              <a:t> of all </a:t>
            </a:r>
            <a:r>
              <a:rPr lang="en-US" b="1" dirty="0" smtClean="0">
                <a:solidFill>
                  <a:srgbClr val="FFC000"/>
                </a:solidFill>
              </a:rPr>
              <a:t>31</a:t>
            </a:r>
            <a:r>
              <a:rPr lang="en-US" dirty="0" smtClean="0"/>
              <a:t> features and selected the outliers that were few</a:t>
            </a:r>
            <a:r>
              <a:rPr lang="en-US" dirty="0" smtClean="0">
                <a:solidFill>
                  <a:srgbClr val="FFC000"/>
                </a:solidFill>
              </a:rPr>
              <a:t> </a:t>
            </a:r>
            <a:r>
              <a:rPr lang="en-US" b="1" dirty="0" smtClean="0"/>
              <a:t>compared to the others (</a:t>
            </a:r>
            <a:r>
              <a:rPr lang="en-US" b="1" dirty="0" err="1" smtClean="0"/>
              <a:t>eg</a:t>
            </a:r>
            <a:r>
              <a:rPr lang="en-US" b="1" dirty="0" smtClean="0"/>
              <a:t>.  only 1 or 2 of that value compared to 30 and more for the others).</a:t>
            </a:r>
          </a:p>
          <a:p>
            <a:pPr marL="514350" lvl="0" indent="-514350" algn="l" rtl="0">
              <a:spcBef>
                <a:spcPct val="20000"/>
              </a:spcBef>
              <a:buClr>
                <a:srgbClr val="FFFF00"/>
              </a:buClr>
              <a:buFont typeface="+mj-lt"/>
              <a:buAutoNum type="arabicPeriod" startAt="20"/>
              <a:defRPr/>
            </a:pPr>
            <a:r>
              <a:rPr lang="en-US" b="1" dirty="0" smtClean="0"/>
              <a:t>We identified </a:t>
            </a:r>
            <a:r>
              <a:rPr lang="en-US" b="1" dirty="0" smtClean="0">
                <a:solidFill>
                  <a:srgbClr val="FFC000"/>
                </a:solidFill>
              </a:rPr>
              <a:t>9</a:t>
            </a:r>
            <a:r>
              <a:rPr lang="en-US" b="1" dirty="0" smtClean="0"/>
              <a:t> such features, checking the impact on the model after dropping rows for each feature. If the </a:t>
            </a:r>
            <a:r>
              <a:rPr lang="en-US" b="1" dirty="0" err="1" smtClean="0"/>
              <a:t>rmsle</a:t>
            </a:r>
            <a:r>
              <a:rPr lang="en-US" b="1" dirty="0" smtClean="0"/>
              <a:t> did not improve we did not use that feature.</a:t>
            </a:r>
          </a:p>
          <a:p>
            <a:pPr marL="514350" lvl="0" indent="-514350" algn="l" rtl="0">
              <a:spcBef>
                <a:spcPct val="20000"/>
              </a:spcBef>
              <a:buClr>
                <a:srgbClr val="FFFF00"/>
              </a:buClr>
              <a:buFont typeface="+mj-lt"/>
              <a:buAutoNum type="arabicPeriod" startAt="20"/>
              <a:defRPr/>
            </a:pPr>
            <a:r>
              <a:rPr lang="en-US" b="1" dirty="0" smtClean="0"/>
              <a:t>At the end 3 features were used  ['Enclosure', 'Transmission', '</a:t>
            </a:r>
            <a:r>
              <a:rPr lang="en-US" b="1" dirty="0" err="1" smtClean="0"/>
              <a:t>Undercarriage_Pad_Width</a:t>
            </a:r>
            <a:r>
              <a:rPr lang="en-US" b="1" dirty="0" smtClean="0"/>
              <a:t>'] and a total of </a:t>
            </a:r>
            <a:r>
              <a:rPr lang="en-US" b="1" dirty="0" smtClean="0">
                <a:solidFill>
                  <a:srgbClr val="FFC000"/>
                </a:solidFill>
              </a:rPr>
              <a:t>1,096</a:t>
            </a:r>
            <a:r>
              <a:rPr lang="en-US" b="1" dirty="0" smtClean="0"/>
              <a:t> rows were dropped out of </a:t>
            </a:r>
            <a:r>
              <a:rPr lang="en-US" b="1" dirty="0" smtClean="0">
                <a:solidFill>
                  <a:srgbClr val="FFC000"/>
                </a:solidFill>
              </a:rPr>
              <a:t>26, 437</a:t>
            </a:r>
            <a:r>
              <a:rPr lang="en-US" b="1" dirty="0" smtClean="0"/>
              <a:t>.</a:t>
            </a:r>
          </a:p>
          <a:p>
            <a:pPr marL="514350" lvl="0" indent="-514350" algn="l" rtl="0">
              <a:spcBef>
                <a:spcPct val="20000"/>
              </a:spcBef>
              <a:buClr>
                <a:srgbClr val="FFFF00"/>
              </a:buClr>
              <a:buFont typeface="+mj-lt"/>
              <a:buAutoNum type="arabicPeriod" startAt="20"/>
              <a:defRPr/>
            </a:pPr>
            <a:r>
              <a:rPr lang="en-US" b="1" dirty="0" smtClean="0"/>
              <a:t>A transformer to remove the outliers was written and added to the </a:t>
            </a:r>
            <a:r>
              <a:rPr lang="en-US" b="1" dirty="0" smtClean="0">
                <a:solidFill>
                  <a:srgbClr val="FFC000"/>
                </a:solidFill>
              </a:rPr>
              <a:t>pipeline</a:t>
            </a:r>
            <a:r>
              <a:rPr lang="en-US" b="1" dirty="0" smtClean="0"/>
              <a:t>.</a:t>
            </a:r>
          </a:p>
        </p:txBody>
      </p:sp>
      <p:pic>
        <p:nvPicPr>
          <p:cNvPr id="11" name="Picture 10" descr="bulld_rf_df_G1.png"/>
          <p:cNvPicPr>
            <a:picLocks noChangeAspect="1"/>
          </p:cNvPicPr>
          <p:nvPr/>
        </p:nvPicPr>
        <p:blipFill>
          <a:blip r:embed="rId4" cstate="print"/>
          <a:stretch>
            <a:fillRect/>
          </a:stretch>
        </p:blipFill>
        <p:spPr>
          <a:xfrm>
            <a:off x="296525" y="4329100"/>
            <a:ext cx="8513082" cy="758139"/>
          </a:xfrm>
          <a:prstGeom prst="rect">
            <a:avLst/>
          </a:prstGeom>
          <a:ln w="38100">
            <a:solidFill>
              <a:srgbClr val="92D050"/>
            </a:solidFill>
          </a:ln>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07504" y="142852"/>
            <a:ext cx="8784976" cy="562074"/>
          </a:xfrm>
        </p:spPr>
        <p:txBody>
          <a:bodyPr>
            <a:normAutofit fontScale="90000"/>
          </a:bodyPr>
          <a:lstStyle/>
          <a:p>
            <a:pPr rtl="0"/>
            <a:r>
              <a:rPr lang="he-IL" sz="4400" dirty="0" smtClean="0"/>
              <a:t> </a:t>
            </a:r>
            <a:r>
              <a:rPr lang="en-US" sz="4400" dirty="0" err="1" smtClean="0"/>
              <a:t>RandomForest</a:t>
            </a:r>
            <a:r>
              <a:rPr lang="en-US" sz="4400" dirty="0" smtClean="0"/>
              <a:t> – Take 4</a:t>
            </a:r>
            <a:endParaRPr lang="he-IL" sz="3100" dirty="0"/>
          </a:p>
        </p:txBody>
      </p:sp>
      <p:sp>
        <p:nvSpPr>
          <p:cNvPr id="4" name="Slide Number Placeholder 3"/>
          <p:cNvSpPr>
            <a:spLocks noGrp="1"/>
          </p:cNvSpPr>
          <p:nvPr>
            <p:ph type="sldNum" sz="quarter" idx="12"/>
          </p:nvPr>
        </p:nvSpPr>
        <p:spPr/>
        <p:txBody>
          <a:bodyPr/>
          <a:lstStyle/>
          <a:p>
            <a:fld id="{7B422BC0-EB7A-4CF2-ACE9-425555D8A6C2}" type="slidenum">
              <a:rPr lang="he-IL" smtClean="0"/>
              <a:pPr/>
              <a:t>18</a:t>
            </a:fld>
            <a:endParaRPr lang="he-IL"/>
          </a:p>
        </p:txBody>
      </p:sp>
      <p:sp>
        <p:nvSpPr>
          <p:cNvPr id="20" name="Rectangle 19"/>
          <p:cNvSpPr/>
          <p:nvPr/>
        </p:nvSpPr>
        <p:spPr>
          <a:xfrm>
            <a:off x="341530" y="5220198"/>
            <a:ext cx="8505945" cy="954107"/>
          </a:xfrm>
          <a:prstGeom prst="rect">
            <a:avLst/>
          </a:prstGeom>
          <a:ln w="57150">
            <a:solidFill>
              <a:srgbClr val="92D050"/>
            </a:solidFill>
          </a:ln>
        </p:spPr>
        <p:txBody>
          <a:bodyPr wrap="square">
            <a:spAutoFit/>
          </a:bodyPr>
          <a:lstStyle/>
          <a:p>
            <a:pPr algn="ctr" rtl="0"/>
            <a:r>
              <a:rPr lang="en-US" sz="2800" dirty="0" smtClean="0">
                <a:solidFill>
                  <a:srgbClr val="FFC000"/>
                </a:solidFill>
              </a:rPr>
              <a:t>Surprise !	</a:t>
            </a:r>
          </a:p>
          <a:p>
            <a:pPr algn="ctr" rtl="0"/>
            <a:r>
              <a:rPr lang="en-US" sz="2800" dirty="0" err="1" smtClean="0">
                <a:solidFill>
                  <a:srgbClr val="FFC000"/>
                </a:solidFill>
              </a:rPr>
              <a:t>rmsle</a:t>
            </a:r>
            <a:r>
              <a:rPr lang="en-US" sz="2800" dirty="0" smtClean="0">
                <a:solidFill>
                  <a:srgbClr val="FFC000"/>
                </a:solidFill>
              </a:rPr>
              <a:t> = </a:t>
            </a:r>
            <a:r>
              <a:rPr lang="en-US" sz="2800" b="1" dirty="0" smtClean="0">
                <a:solidFill>
                  <a:srgbClr val="FFC000"/>
                </a:solidFill>
              </a:rPr>
              <a:t>0.2092 </a:t>
            </a:r>
            <a:r>
              <a:rPr lang="en-US" sz="2800" dirty="0" smtClean="0">
                <a:solidFill>
                  <a:srgbClr val="FFC000"/>
                </a:solidFill>
              </a:rPr>
              <a:t>valid = </a:t>
            </a:r>
            <a:r>
              <a:rPr lang="en-US" sz="2800" b="1" dirty="0" smtClean="0">
                <a:solidFill>
                  <a:srgbClr val="FFC000"/>
                </a:solidFill>
              </a:rPr>
              <a:t>62.5%</a:t>
            </a:r>
            <a:endParaRPr lang="he-IL" sz="2800" b="1" dirty="0">
              <a:solidFill>
                <a:srgbClr val="FFC000"/>
              </a:solidFill>
            </a:endParaRPr>
          </a:p>
        </p:txBody>
      </p:sp>
      <p:sp>
        <p:nvSpPr>
          <p:cNvPr id="8" name="Rectangle 7"/>
          <p:cNvSpPr/>
          <p:nvPr/>
        </p:nvSpPr>
        <p:spPr>
          <a:xfrm>
            <a:off x="296525" y="683695"/>
            <a:ext cx="8730970" cy="2505301"/>
          </a:xfrm>
          <a:prstGeom prst="rect">
            <a:avLst/>
          </a:prstGeom>
        </p:spPr>
        <p:txBody>
          <a:bodyPr wrap="square">
            <a:spAutoFit/>
          </a:bodyPr>
          <a:lstStyle/>
          <a:p>
            <a:pPr marL="514350" lvl="0" indent="-514350" algn="l" rtl="0">
              <a:spcBef>
                <a:spcPct val="20000"/>
              </a:spcBef>
              <a:buClr>
                <a:srgbClr val="FFFF00"/>
              </a:buClr>
              <a:buFont typeface="+mj-lt"/>
              <a:buAutoNum type="arabicPeriod" startAt="24"/>
              <a:defRPr/>
            </a:pPr>
            <a:r>
              <a:rPr lang="en-US" dirty="0" smtClean="0">
                <a:solidFill>
                  <a:srgbClr val="FFC000"/>
                </a:solidFill>
              </a:rPr>
              <a:t>Final Steps </a:t>
            </a:r>
            <a:r>
              <a:rPr lang="en-US" b="1" dirty="0" smtClean="0"/>
              <a:t>– run the model on the full data set with 400,000 records.</a:t>
            </a:r>
          </a:p>
          <a:p>
            <a:pPr marL="514350" lvl="0" indent="-514350" algn="l" rtl="0">
              <a:spcBef>
                <a:spcPct val="20000"/>
              </a:spcBef>
              <a:buClr>
                <a:srgbClr val="FFFF00"/>
              </a:buClr>
              <a:buFont typeface="+mj-lt"/>
              <a:buAutoNum type="arabicPeriod" startAt="24"/>
              <a:defRPr/>
            </a:pPr>
            <a:r>
              <a:rPr lang="en-US" b="1" dirty="0" smtClean="0"/>
              <a:t>First the on loading the columns that were dropped are not loaded.</a:t>
            </a:r>
          </a:p>
          <a:p>
            <a:pPr marL="514350" lvl="0" indent="-514350" algn="l" rtl="0">
              <a:spcBef>
                <a:spcPct val="20000"/>
              </a:spcBef>
              <a:buClr>
                <a:srgbClr val="FFFF00"/>
              </a:buClr>
              <a:buFont typeface="+mj-lt"/>
              <a:buAutoNum type="arabicPeriod" startAt="24"/>
              <a:defRPr/>
            </a:pPr>
            <a:r>
              <a:rPr lang="en-US" b="1" dirty="0" smtClean="0"/>
              <a:t>Then the pipeline is applied to  take care of the categories, normalize, </a:t>
            </a:r>
            <a:r>
              <a:rPr lang="en-US" b="1" dirty="0" err="1" smtClean="0"/>
              <a:t>saledate</a:t>
            </a:r>
            <a:r>
              <a:rPr lang="en-US" b="1" dirty="0" smtClean="0"/>
              <a:t>, 6-sigma and convert to numeric. </a:t>
            </a:r>
          </a:p>
          <a:p>
            <a:pPr marL="514350" lvl="0" indent="-514350" algn="l" rtl="0">
              <a:spcBef>
                <a:spcPct val="20000"/>
              </a:spcBef>
              <a:buClr>
                <a:srgbClr val="FFFF00"/>
              </a:buClr>
              <a:buFont typeface="+mj-lt"/>
              <a:buAutoNum type="arabicPeriod" startAt="24"/>
              <a:defRPr/>
            </a:pPr>
            <a:r>
              <a:rPr lang="en-US" sz="2000" b="1" dirty="0" smtClean="0">
                <a:solidFill>
                  <a:srgbClr val="FFC000"/>
                </a:solidFill>
              </a:rPr>
              <a:t>Memory usage went down from 97.9 MB for 401,124 records to  21.6 MB for 353,680 (78% less memory for 12% less records !!!).</a:t>
            </a:r>
          </a:p>
          <a:p>
            <a:pPr marL="514350" lvl="0" indent="-514350" algn="l" rtl="0">
              <a:spcBef>
                <a:spcPct val="20000"/>
              </a:spcBef>
              <a:buClr>
                <a:srgbClr val="FFFF00"/>
              </a:buClr>
              <a:buFont typeface="+mj-lt"/>
              <a:buAutoNum type="arabicPeriod" startAt="24"/>
              <a:defRPr/>
            </a:pPr>
            <a:r>
              <a:rPr lang="en-US" b="1" dirty="0" smtClean="0"/>
              <a:t>The average sale price is </a:t>
            </a:r>
            <a:r>
              <a:rPr lang="he-IL" sz="2800" b="1" dirty="0" smtClean="0">
                <a:solidFill>
                  <a:srgbClr val="FFC000"/>
                </a:solidFill>
              </a:rPr>
              <a:t>32</a:t>
            </a:r>
            <a:r>
              <a:rPr lang="en-US" sz="2800" b="1" dirty="0" smtClean="0">
                <a:solidFill>
                  <a:srgbClr val="FFC000"/>
                </a:solidFill>
              </a:rPr>
              <a:t>,</a:t>
            </a:r>
            <a:r>
              <a:rPr lang="he-IL" sz="2800" b="1" dirty="0" smtClean="0">
                <a:solidFill>
                  <a:srgbClr val="FFC000"/>
                </a:solidFill>
              </a:rPr>
              <a:t>785</a:t>
            </a:r>
            <a:r>
              <a:rPr lang="en-US" sz="2800" b="1" dirty="0" smtClean="0">
                <a:solidFill>
                  <a:srgbClr val="FFC000"/>
                </a:solidFill>
              </a:rPr>
              <a:t> </a:t>
            </a:r>
            <a:r>
              <a:rPr lang="en-US" b="1" dirty="0" smtClean="0">
                <a:solidFill>
                  <a:srgbClr val="FFC000"/>
                </a:solidFill>
              </a:rPr>
              <a:t>USD </a:t>
            </a:r>
            <a:r>
              <a:rPr lang="en-US" b="1" dirty="0" smtClean="0"/>
              <a:t>(32,775 for the 30,000 training set)</a:t>
            </a:r>
            <a:endParaRPr lang="en-US" b="1" dirty="0" smtClean="0">
              <a:solidFill>
                <a:srgbClr val="FFC000"/>
              </a:solidFill>
            </a:endParaRPr>
          </a:p>
        </p:txBody>
      </p:sp>
      <p:pic>
        <p:nvPicPr>
          <p:cNvPr id="11" name="Picture 10" descr="bulld_rf_df_G1.png"/>
          <p:cNvPicPr>
            <a:picLocks noChangeAspect="1"/>
          </p:cNvPicPr>
          <p:nvPr/>
        </p:nvPicPr>
        <p:blipFill>
          <a:blip r:embed="rId3" cstate="print"/>
          <a:stretch>
            <a:fillRect/>
          </a:stretch>
        </p:blipFill>
        <p:spPr>
          <a:xfrm>
            <a:off x="296529" y="3879050"/>
            <a:ext cx="8513074" cy="758139"/>
          </a:xfrm>
          <a:prstGeom prst="rect">
            <a:avLst/>
          </a:prstGeom>
          <a:ln w="38100">
            <a:solidFill>
              <a:srgbClr val="92D050"/>
            </a:solid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07504" y="142852"/>
            <a:ext cx="8784976" cy="562074"/>
          </a:xfrm>
        </p:spPr>
        <p:txBody>
          <a:bodyPr>
            <a:normAutofit fontScale="90000"/>
          </a:bodyPr>
          <a:lstStyle/>
          <a:p>
            <a:pPr rtl="0"/>
            <a:r>
              <a:rPr lang="he-IL" sz="4400" dirty="0" smtClean="0"/>
              <a:t> </a:t>
            </a:r>
            <a:r>
              <a:rPr lang="en-US" sz="4400" dirty="0" err="1" smtClean="0"/>
              <a:t>RandomForest</a:t>
            </a:r>
            <a:r>
              <a:rPr lang="en-US" sz="4400" dirty="0" smtClean="0"/>
              <a:t> – Take 5</a:t>
            </a:r>
            <a:endParaRPr lang="he-IL" sz="3100" dirty="0"/>
          </a:p>
        </p:txBody>
      </p:sp>
      <p:sp>
        <p:nvSpPr>
          <p:cNvPr id="4" name="Slide Number Placeholder 3"/>
          <p:cNvSpPr>
            <a:spLocks noGrp="1"/>
          </p:cNvSpPr>
          <p:nvPr>
            <p:ph type="sldNum" sz="quarter" idx="12"/>
          </p:nvPr>
        </p:nvSpPr>
        <p:spPr/>
        <p:txBody>
          <a:bodyPr/>
          <a:lstStyle/>
          <a:p>
            <a:fld id="{7B422BC0-EB7A-4CF2-ACE9-425555D8A6C2}" type="slidenum">
              <a:rPr lang="he-IL" smtClean="0"/>
              <a:pPr/>
              <a:t>19</a:t>
            </a:fld>
            <a:endParaRPr lang="he-IL"/>
          </a:p>
        </p:txBody>
      </p:sp>
      <p:sp>
        <p:nvSpPr>
          <p:cNvPr id="20" name="Rectangle 19"/>
          <p:cNvSpPr/>
          <p:nvPr/>
        </p:nvSpPr>
        <p:spPr>
          <a:xfrm>
            <a:off x="296525" y="2258870"/>
            <a:ext cx="8505945" cy="954107"/>
          </a:xfrm>
          <a:prstGeom prst="rect">
            <a:avLst/>
          </a:prstGeom>
          <a:ln w="57150">
            <a:solidFill>
              <a:srgbClr val="92D050"/>
            </a:solidFill>
          </a:ln>
        </p:spPr>
        <p:txBody>
          <a:bodyPr wrap="square">
            <a:spAutoFit/>
          </a:bodyPr>
          <a:lstStyle/>
          <a:p>
            <a:pPr algn="ctr" rtl="0"/>
            <a:r>
              <a:rPr lang="en-US" sz="2800" dirty="0" smtClean="0">
                <a:solidFill>
                  <a:srgbClr val="FFC000"/>
                </a:solidFill>
              </a:rPr>
              <a:t>Success!	</a:t>
            </a:r>
          </a:p>
          <a:p>
            <a:pPr algn="ctr" rtl="0"/>
            <a:r>
              <a:rPr lang="en-US" sz="2800" dirty="0" err="1" smtClean="0">
                <a:solidFill>
                  <a:srgbClr val="FFC000"/>
                </a:solidFill>
              </a:rPr>
              <a:t>rmsle</a:t>
            </a:r>
            <a:r>
              <a:rPr lang="en-US" sz="2800" dirty="0" smtClean="0">
                <a:solidFill>
                  <a:srgbClr val="FFC000"/>
                </a:solidFill>
              </a:rPr>
              <a:t> = </a:t>
            </a:r>
            <a:r>
              <a:rPr lang="en-US" sz="2800" b="1" dirty="0" smtClean="0">
                <a:solidFill>
                  <a:srgbClr val="FFC000"/>
                </a:solidFill>
              </a:rPr>
              <a:t>0.2087 and </a:t>
            </a:r>
            <a:r>
              <a:rPr lang="en-US" sz="2800" dirty="0" smtClean="0">
                <a:solidFill>
                  <a:srgbClr val="FFC000"/>
                </a:solidFill>
              </a:rPr>
              <a:t>valid = </a:t>
            </a:r>
            <a:r>
              <a:rPr lang="en-US" sz="2800" b="1" dirty="0" smtClean="0">
                <a:solidFill>
                  <a:srgbClr val="FFC000"/>
                </a:solidFill>
              </a:rPr>
              <a:t>62.7%</a:t>
            </a:r>
            <a:endParaRPr lang="he-IL" sz="2800" b="1" dirty="0">
              <a:solidFill>
                <a:srgbClr val="FFC000"/>
              </a:solidFill>
            </a:endParaRPr>
          </a:p>
        </p:txBody>
      </p:sp>
      <p:sp>
        <p:nvSpPr>
          <p:cNvPr id="8" name="Rectangle 7"/>
          <p:cNvSpPr/>
          <p:nvPr/>
        </p:nvSpPr>
        <p:spPr>
          <a:xfrm>
            <a:off x="296525" y="683695"/>
            <a:ext cx="8730970" cy="369332"/>
          </a:xfrm>
          <a:prstGeom prst="rect">
            <a:avLst/>
          </a:prstGeom>
        </p:spPr>
        <p:txBody>
          <a:bodyPr wrap="square">
            <a:spAutoFit/>
          </a:bodyPr>
          <a:lstStyle/>
          <a:p>
            <a:pPr marL="514350" lvl="0" indent="-514350" algn="l" rtl="0">
              <a:spcBef>
                <a:spcPct val="20000"/>
              </a:spcBef>
              <a:buClr>
                <a:srgbClr val="FFFF00"/>
              </a:buClr>
              <a:buFont typeface="+mj-lt"/>
              <a:buAutoNum type="arabicPeriod" startAt="29"/>
              <a:defRPr/>
            </a:pPr>
            <a:r>
              <a:rPr lang="en-US" b="1" dirty="0" smtClean="0"/>
              <a:t>Lastly, remove outliers and run again the model on the full data set.</a:t>
            </a:r>
          </a:p>
        </p:txBody>
      </p:sp>
      <p:pic>
        <p:nvPicPr>
          <p:cNvPr id="11" name="Picture 10" descr="bulld_rf_df_G1.png"/>
          <p:cNvPicPr>
            <a:picLocks noChangeAspect="1"/>
          </p:cNvPicPr>
          <p:nvPr/>
        </p:nvPicPr>
        <p:blipFill>
          <a:blip r:embed="rId3" cstate="print"/>
          <a:stretch>
            <a:fillRect/>
          </a:stretch>
        </p:blipFill>
        <p:spPr>
          <a:xfrm>
            <a:off x="296525" y="1268760"/>
            <a:ext cx="8513074" cy="758139"/>
          </a:xfrm>
          <a:prstGeom prst="rect">
            <a:avLst/>
          </a:prstGeom>
          <a:ln w="38100">
            <a:solidFill>
              <a:srgbClr val="92D050"/>
            </a:solidFill>
          </a:ln>
        </p:spPr>
      </p:pic>
      <p:sp>
        <p:nvSpPr>
          <p:cNvPr id="7" name="Rectangle 6"/>
          <p:cNvSpPr/>
          <p:nvPr/>
        </p:nvSpPr>
        <p:spPr>
          <a:xfrm>
            <a:off x="296525" y="3383995"/>
            <a:ext cx="8505945" cy="1384995"/>
          </a:xfrm>
          <a:prstGeom prst="rect">
            <a:avLst/>
          </a:prstGeom>
          <a:ln w="57150">
            <a:solidFill>
              <a:srgbClr val="92D050"/>
            </a:solidFill>
          </a:ln>
        </p:spPr>
        <p:txBody>
          <a:bodyPr wrap="square">
            <a:spAutoFit/>
          </a:bodyPr>
          <a:lstStyle/>
          <a:p>
            <a:pPr algn="ctr" rtl="0"/>
            <a:r>
              <a:rPr lang="en-US" sz="2800" dirty="0" smtClean="0"/>
              <a:t>Remember we started with	</a:t>
            </a:r>
          </a:p>
          <a:p>
            <a:pPr algn="ctr" rtl="0"/>
            <a:r>
              <a:rPr lang="en-US" sz="2800" dirty="0" err="1" smtClean="0"/>
              <a:t>rmsle</a:t>
            </a:r>
            <a:r>
              <a:rPr lang="en-US" sz="2800" dirty="0" smtClean="0"/>
              <a:t> = </a:t>
            </a:r>
            <a:r>
              <a:rPr lang="en-US" sz="2800" b="1" dirty="0" smtClean="0"/>
              <a:t>0.2716 and </a:t>
            </a:r>
            <a:r>
              <a:rPr lang="en-US" sz="2800" dirty="0" smtClean="0"/>
              <a:t>valid = </a:t>
            </a:r>
            <a:r>
              <a:rPr lang="en-US" sz="2800" b="1" dirty="0" smtClean="0"/>
              <a:t>142.5%</a:t>
            </a:r>
          </a:p>
          <a:p>
            <a:pPr algn="ctr" rtl="0"/>
            <a:r>
              <a:rPr lang="en-US" sz="2800" b="1" dirty="0" smtClean="0"/>
              <a:t>Our </a:t>
            </a:r>
            <a:r>
              <a:rPr lang="en-US" sz="2800" b="1" dirty="0" err="1" smtClean="0"/>
              <a:t>rmsle</a:t>
            </a:r>
            <a:r>
              <a:rPr lang="en-US" sz="2800" b="1" dirty="0" smtClean="0"/>
              <a:t> improved 23% with a valid model</a:t>
            </a:r>
            <a:endParaRPr lang="he-IL"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700" dirty="0" smtClean="0"/>
              <a:t>The Data Set</a:t>
            </a:r>
            <a:endParaRPr lang="he-IL" sz="3700" dirty="0"/>
          </a:p>
        </p:txBody>
      </p:sp>
      <p:sp>
        <p:nvSpPr>
          <p:cNvPr id="3" name="Content Placeholder 2"/>
          <p:cNvSpPr>
            <a:spLocks noGrp="1"/>
          </p:cNvSpPr>
          <p:nvPr>
            <p:ph idx="1"/>
          </p:nvPr>
        </p:nvSpPr>
        <p:spPr>
          <a:xfrm>
            <a:off x="500034" y="857232"/>
            <a:ext cx="4143404" cy="1019512"/>
          </a:xfrm>
        </p:spPr>
        <p:txBody>
          <a:bodyPr>
            <a:noAutofit/>
          </a:bodyPr>
          <a:lstStyle/>
          <a:p>
            <a:pPr algn="l" rtl="0">
              <a:buNone/>
            </a:pPr>
            <a:endParaRPr lang="en-US" sz="1600" dirty="0" smtClean="0"/>
          </a:p>
          <a:p>
            <a:pPr algn="l" rtl="0">
              <a:buNone/>
            </a:pPr>
            <a:r>
              <a:rPr lang="en-US" sz="2000" dirty="0" smtClean="0">
                <a:solidFill>
                  <a:srgbClr val="FFC000"/>
                </a:solidFill>
              </a:rPr>
              <a:t>Source: </a:t>
            </a:r>
            <a:r>
              <a:rPr lang="en-US" sz="2000" dirty="0" err="1" smtClean="0">
                <a:solidFill>
                  <a:srgbClr val="FF0000"/>
                </a:solidFill>
                <a:hlinkClick r:id="rId4"/>
              </a:rPr>
              <a:t>Kaggle</a:t>
            </a:r>
            <a:r>
              <a:rPr lang="en-US" sz="2000" dirty="0" smtClean="0">
                <a:solidFill>
                  <a:srgbClr val="FFC000"/>
                </a:solidFill>
              </a:rPr>
              <a:t> 2013 competition : 		</a:t>
            </a:r>
            <a:endParaRPr lang="en-US" sz="2000" b="1" dirty="0" smtClean="0">
              <a:solidFill>
                <a:srgbClr val="FFC000"/>
              </a:solidFill>
            </a:endParaRPr>
          </a:p>
        </p:txBody>
      </p:sp>
      <p:sp>
        <p:nvSpPr>
          <p:cNvPr id="5" name="Slide Number Placeholder 4"/>
          <p:cNvSpPr>
            <a:spLocks noGrp="1"/>
          </p:cNvSpPr>
          <p:nvPr>
            <p:ph type="sldNum" sz="quarter" idx="12"/>
          </p:nvPr>
        </p:nvSpPr>
        <p:spPr/>
        <p:txBody>
          <a:bodyPr/>
          <a:lstStyle/>
          <a:p>
            <a:fld id="{7B422BC0-EB7A-4CF2-ACE9-425555D8A6C2}" type="slidenum">
              <a:rPr lang="he-IL" smtClean="0"/>
              <a:pPr/>
              <a:t>2</a:t>
            </a:fld>
            <a:endParaRPr lang="he-IL"/>
          </a:p>
        </p:txBody>
      </p:sp>
      <p:graphicFrame>
        <p:nvGraphicFramePr>
          <p:cNvPr id="7" name="Table 6"/>
          <p:cNvGraphicFramePr>
            <a:graphicFrameLocks noGrp="1"/>
          </p:cNvGraphicFramePr>
          <p:nvPr/>
        </p:nvGraphicFramePr>
        <p:xfrm>
          <a:off x="1643042" y="2786058"/>
          <a:ext cx="6096000" cy="3632200"/>
        </p:xfrm>
        <a:graphic>
          <a:graphicData uri="http://schemas.openxmlformats.org/drawingml/2006/table">
            <a:tbl>
              <a:tblPr rtl="1" firstRow="1" bandRow="1">
                <a:tableStyleId>{5C22544A-7EE6-4342-B048-85BDC9FD1C3A}</a:tableStyleId>
              </a:tblPr>
              <a:tblGrid>
                <a:gridCol w="4816244"/>
                <a:gridCol w="1279756"/>
              </a:tblGrid>
              <a:tr h="370840">
                <a:tc>
                  <a:txBody>
                    <a:bodyPr/>
                    <a:lstStyle/>
                    <a:p>
                      <a:pPr algn="ctr" rtl="0"/>
                      <a:r>
                        <a:rPr lang="en-US" sz="1400" dirty="0" smtClean="0"/>
                        <a:t>Explanation</a:t>
                      </a:r>
                      <a:endParaRPr lang="he-IL" sz="1400" dirty="0"/>
                    </a:p>
                  </a:txBody>
                  <a:tcPr/>
                </a:tc>
                <a:tc>
                  <a:txBody>
                    <a:bodyPr/>
                    <a:lstStyle/>
                    <a:p>
                      <a:pPr algn="l" rtl="0"/>
                      <a:r>
                        <a:rPr lang="en-US" sz="1400" dirty="0" smtClean="0"/>
                        <a:t>Field Names</a:t>
                      </a:r>
                      <a:endParaRPr lang="he-IL"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Unique identifier of the sale</a:t>
                      </a:r>
                    </a:p>
                  </a:txBody>
                  <a:tcPr/>
                </a:tc>
                <a:tc>
                  <a:txBody>
                    <a:bodyPr/>
                    <a:lstStyle/>
                    <a:p>
                      <a:pPr algn="l" rtl="0"/>
                      <a:r>
                        <a:rPr lang="en-US" sz="1400" b="0" dirty="0" err="1" smtClean="0"/>
                        <a:t>SalesID</a:t>
                      </a:r>
                      <a:endParaRPr lang="he-IL" sz="1400" b="0" dirty="0"/>
                    </a:p>
                  </a:txBody>
                  <a:tcPr/>
                </a:tc>
              </a:tr>
              <a:tr h="370840">
                <a:tc>
                  <a:txBody>
                    <a:bodyPr/>
                    <a:lstStyle/>
                    <a:p>
                      <a:pPr algn="l" rtl="0"/>
                      <a:r>
                        <a:rPr lang="en-US" sz="1400" dirty="0" smtClean="0"/>
                        <a:t>Unique identifier of a machine.</a:t>
                      </a:r>
                    </a:p>
                    <a:p>
                      <a:pPr algn="l" rtl="0"/>
                      <a:r>
                        <a:rPr lang="en-US" sz="1400" dirty="0" smtClean="0"/>
                        <a:t> A machine can be sold multiple times</a:t>
                      </a:r>
                      <a:endParaRPr lang="he-IL" sz="1400" dirty="0"/>
                    </a:p>
                  </a:txBody>
                  <a:tcPr/>
                </a:tc>
                <a:tc>
                  <a:txBody>
                    <a:bodyPr/>
                    <a:lstStyle/>
                    <a:p>
                      <a:pPr algn="l" rtl="0"/>
                      <a:r>
                        <a:rPr lang="en-US" sz="1400" dirty="0" err="1" smtClean="0"/>
                        <a:t>MachineID</a:t>
                      </a:r>
                      <a:endParaRPr lang="he-IL" sz="1400" dirty="0"/>
                    </a:p>
                  </a:txBody>
                  <a:tcPr/>
                </a:tc>
              </a:tr>
              <a:tr h="370840">
                <a:tc>
                  <a:txBody>
                    <a:bodyPr/>
                    <a:lstStyle/>
                    <a:p>
                      <a:pPr algn="l" rtl="0"/>
                      <a:r>
                        <a:rPr lang="en-US" sz="1400" dirty="0" smtClean="0"/>
                        <a:t>The price the</a:t>
                      </a:r>
                      <a:r>
                        <a:rPr lang="en-US" sz="1400" baseline="0" dirty="0" smtClean="0"/>
                        <a:t> </a:t>
                      </a:r>
                      <a:r>
                        <a:rPr lang="en-US" sz="1400" dirty="0" smtClean="0"/>
                        <a:t>machine sold for at auction</a:t>
                      </a:r>
                      <a:endParaRPr lang="he-IL" sz="1400" dirty="0"/>
                    </a:p>
                  </a:txBody>
                  <a:tcPr/>
                </a:tc>
                <a:tc>
                  <a:txBody>
                    <a:bodyPr/>
                    <a:lstStyle/>
                    <a:p>
                      <a:pPr algn="l" rtl="0"/>
                      <a:r>
                        <a:rPr lang="en-US" sz="1400" dirty="0" err="1" smtClean="0"/>
                        <a:t>SalePrice</a:t>
                      </a:r>
                      <a:endParaRPr lang="he-IL" sz="1400" dirty="0"/>
                    </a:p>
                  </a:txBody>
                  <a:tcPr/>
                </a:tc>
              </a:tr>
              <a:tr h="370840">
                <a:tc>
                  <a:txBody>
                    <a:bodyPr/>
                    <a:lstStyle/>
                    <a:p>
                      <a:pPr algn="l" rtl="0"/>
                      <a:r>
                        <a:rPr lang="en-US" sz="1400" dirty="0" smtClean="0"/>
                        <a:t>The date of the sale</a:t>
                      </a:r>
                      <a:endParaRPr lang="he-IL" sz="1400" dirty="0"/>
                    </a:p>
                  </a:txBody>
                  <a:tcPr/>
                </a:tc>
                <a:tc>
                  <a:txBody>
                    <a:bodyPr/>
                    <a:lstStyle/>
                    <a:p>
                      <a:pPr algn="l" rtl="0"/>
                      <a:r>
                        <a:rPr lang="en-US" sz="1400" dirty="0" err="1" smtClean="0"/>
                        <a:t>saledate</a:t>
                      </a:r>
                      <a:endParaRPr lang="he-IL" sz="1400" dirty="0"/>
                    </a:p>
                  </a:txBody>
                  <a:tcPr/>
                </a:tc>
              </a:tr>
              <a:tr h="370840">
                <a:tc>
                  <a:txBody>
                    <a:bodyPr/>
                    <a:lstStyle/>
                    <a:p>
                      <a:pPr algn="l" rtl="0"/>
                      <a:endParaRPr lang="he-IL" sz="1400"/>
                    </a:p>
                  </a:txBody>
                  <a:tcPr/>
                </a:tc>
                <a:tc>
                  <a:txBody>
                    <a:bodyPr/>
                    <a:lstStyle/>
                    <a:p>
                      <a:pPr algn="l" rtl="0"/>
                      <a:r>
                        <a:rPr lang="en-US" sz="1400" dirty="0" err="1" smtClean="0"/>
                        <a:t>ModelID</a:t>
                      </a:r>
                      <a:endParaRPr lang="he-IL" sz="1400" dirty="0"/>
                    </a:p>
                  </a:txBody>
                  <a:tcPr/>
                </a:tc>
              </a:tr>
              <a:tr h="370840">
                <a:tc>
                  <a:txBody>
                    <a:bodyPr/>
                    <a:lstStyle/>
                    <a:p>
                      <a:pPr algn="l" rtl="0"/>
                      <a:endParaRPr lang="he-IL" sz="1400" dirty="0"/>
                    </a:p>
                  </a:txBody>
                  <a:tcPr/>
                </a:tc>
                <a:tc>
                  <a:txBody>
                    <a:bodyPr/>
                    <a:lstStyle/>
                    <a:p>
                      <a:pPr algn="l" rtl="0"/>
                      <a:r>
                        <a:rPr lang="en-US" sz="1400" dirty="0" err="1" smtClean="0"/>
                        <a:t>YearMade</a:t>
                      </a:r>
                      <a:endParaRPr lang="he-IL" sz="1400" dirty="0"/>
                    </a:p>
                  </a:txBody>
                  <a:tcPr/>
                </a:tc>
              </a:tr>
              <a:tr h="370840">
                <a:tc>
                  <a:txBody>
                    <a:bodyPr/>
                    <a:lstStyle/>
                    <a:p>
                      <a:pPr algn="l" rtl="0"/>
                      <a:r>
                        <a:rPr lang="en-US" sz="1400" dirty="0" smtClean="0"/>
                        <a:t>Compact,</a:t>
                      </a:r>
                      <a:r>
                        <a:rPr lang="en-US" sz="1400" baseline="0" dirty="0" smtClean="0"/>
                        <a:t> Mini, Small, Medium, Large/Medium, Large</a:t>
                      </a:r>
                      <a:endParaRPr lang="he-IL" sz="1400" dirty="0"/>
                    </a:p>
                  </a:txBody>
                  <a:tcPr/>
                </a:tc>
                <a:tc>
                  <a:txBody>
                    <a:bodyPr/>
                    <a:lstStyle/>
                    <a:p>
                      <a:pPr algn="l" rtl="0"/>
                      <a:r>
                        <a:rPr lang="en-US" sz="1400" dirty="0" err="1" smtClean="0"/>
                        <a:t>ProductSize</a:t>
                      </a:r>
                      <a:endParaRPr lang="he-IL" sz="1400" dirty="0"/>
                    </a:p>
                  </a:txBody>
                  <a:tcPr/>
                </a:tc>
              </a:tr>
              <a:tr h="370840">
                <a:tc>
                  <a:txBody>
                    <a:bodyPr/>
                    <a:lstStyle/>
                    <a:p>
                      <a:pPr algn="l" rtl="0"/>
                      <a:r>
                        <a:rPr lang="en-US" sz="1400" dirty="0" smtClean="0"/>
                        <a:t>Various bulldozer</a:t>
                      </a:r>
                      <a:r>
                        <a:rPr lang="en-US" sz="1400" baseline="0" dirty="0" smtClean="0"/>
                        <a:t> characteristics such as </a:t>
                      </a:r>
                      <a:r>
                        <a:rPr lang="en-US" sz="1400" baseline="0" dirty="0" err="1" smtClean="0"/>
                        <a:t>DriveSystem</a:t>
                      </a:r>
                      <a:r>
                        <a:rPr lang="en-US" sz="1400" baseline="0" dirty="0" smtClean="0"/>
                        <a:t>, Forks, </a:t>
                      </a:r>
                      <a:r>
                        <a:rPr lang="en-US" sz="1400" dirty="0" err="1" smtClean="0"/>
                        <a:t>ProductGroup</a:t>
                      </a:r>
                      <a:r>
                        <a:rPr lang="en-US" sz="1400" dirty="0" smtClean="0"/>
                        <a:t>, </a:t>
                      </a:r>
                      <a:r>
                        <a:rPr lang="en-US" sz="1400" dirty="0" err="1" smtClean="0"/>
                        <a:t>Pad_type</a:t>
                      </a:r>
                      <a:r>
                        <a:rPr lang="en-US" sz="1400" dirty="0" smtClean="0"/>
                        <a:t> and more.</a:t>
                      </a:r>
                      <a:endParaRPr lang="he-IL" sz="1400" dirty="0"/>
                    </a:p>
                  </a:txBody>
                  <a:tcPr/>
                </a:tc>
                <a:tc>
                  <a:txBody>
                    <a:bodyPr/>
                    <a:lstStyle/>
                    <a:p>
                      <a:pPr algn="l" rtl="0"/>
                      <a:r>
                        <a:rPr lang="en-US" sz="1400" dirty="0" smtClean="0"/>
                        <a:t>+ 46 Fields</a:t>
                      </a:r>
                      <a:endParaRPr lang="he-IL" sz="1400" dirty="0"/>
                    </a:p>
                  </a:txBody>
                  <a:tcPr/>
                </a:tc>
              </a:tr>
            </a:tbl>
          </a:graphicData>
        </a:graphic>
      </p:graphicFrame>
      <p:sp>
        <p:nvSpPr>
          <p:cNvPr id="8" name="TextBox 7"/>
          <p:cNvSpPr txBox="1"/>
          <p:nvPr/>
        </p:nvSpPr>
        <p:spPr>
          <a:xfrm>
            <a:off x="571472" y="2000240"/>
            <a:ext cx="8064896" cy="646331"/>
          </a:xfrm>
          <a:prstGeom prst="rect">
            <a:avLst/>
          </a:prstGeom>
          <a:noFill/>
        </p:spPr>
        <p:txBody>
          <a:bodyPr wrap="square" rtlCol="1">
            <a:spAutoFit/>
          </a:bodyPr>
          <a:lstStyle/>
          <a:p>
            <a:pPr algn="l" rtl="0">
              <a:buNone/>
            </a:pPr>
            <a:r>
              <a:rPr lang="en-US" dirty="0" smtClean="0"/>
              <a:t>The project used the training set 				(Train.csv) </a:t>
            </a:r>
            <a:br>
              <a:rPr lang="en-US" dirty="0" smtClean="0"/>
            </a:br>
            <a:r>
              <a:rPr lang="en-US" dirty="0" smtClean="0"/>
              <a:t>containing more than </a:t>
            </a:r>
            <a:r>
              <a:rPr lang="en-US" b="1" dirty="0" smtClean="0"/>
              <a:t>400,000</a:t>
            </a:r>
            <a:r>
              <a:rPr lang="en-US" dirty="0" smtClean="0"/>
              <a:t> records with </a:t>
            </a:r>
            <a:r>
              <a:rPr lang="en-US" b="1" dirty="0" smtClean="0"/>
              <a:t>53</a:t>
            </a:r>
            <a:r>
              <a:rPr lang="en-US" dirty="0" smtClean="0"/>
              <a:t> columns 	(features)</a:t>
            </a:r>
          </a:p>
        </p:txBody>
      </p:sp>
      <p:sp>
        <p:nvSpPr>
          <p:cNvPr id="9" name="TextBox 8"/>
          <p:cNvSpPr txBox="1"/>
          <p:nvPr/>
        </p:nvSpPr>
        <p:spPr>
          <a:xfrm>
            <a:off x="4714876" y="1000108"/>
            <a:ext cx="3286148" cy="923330"/>
          </a:xfrm>
          <a:prstGeom prst="rect">
            <a:avLst/>
          </a:prstGeom>
          <a:noFill/>
        </p:spPr>
        <p:txBody>
          <a:bodyPr wrap="square" rtlCol="0">
            <a:spAutoFit/>
          </a:bodyPr>
          <a:lstStyle/>
          <a:p>
            <a:pPr marL="342900" indent="-342900" algn="l" rtl="0">
              <a:buFont typeface="+mj-lt"/>
              <a:buAutoNum type="arabicPeriod"/>
            </a:pPr>
            <a:r>
              <a:rPr lang="en-US" dirty="0" smtClean="0">
                <a:solidFill>
                  <a:srgbClr val="FFC000"/>
                </a:solidFill>
              </a:rPr>
              <a:t>first prices $</a:t>
            </a:r>
            <a:r>
              <a:rPr lang="en-US" b="1" dirty="0" smtClean="0">
                <a:solidFill>
                  <a:srgbClr val="FFC000"/>
                </a:solidFill>
              </a:rPr>
              <a:t>6,500</a:t>
            </a:r>
          </a:p>
          <a:p>
            <a:pPr marL="342900" indent="-342900" algn="l" rtl="0">
              <a:buFont typeface="+mj-lt"/>
              <a:buAutoNum type="arabicPeriod"/>
            </a:pPr>
            <a:r>
              <a:rPr lang="en-US" dirty="0" smtClean="0">
                <a:solidFill>
                  <a:srgbClr val="FFC000"/>
                </a:solidFill>
              </a:rPr>
              <a:t>second price $</a:t>
            </a:r>
            <a:r>
              <a:rPr lang="en-US" b="1" dirty="0" smtClean="0">
                <a:solidFill>
                  <a:srgbClr val="FFC000"/>
                </a:solidFill>
              </a:rPr>
              <a:t>3,500</a:t>
            </a:r>
            <a:r>
              <a:rPr lang="en-US" dirty="0" smtClean="0">
                <a:solidFill>
                  <a:srgbClr val="FFC000"/>
                </a:solidFill>
              </a:rPr>
              <a:t> </a:t>
            </a:r>
          </a:p>
          <a:p>
            <a:pPr marL="342900" indent="-342900" algn="l" rtl="0">
              <a:buFont typeface="+mj-lt"/>
              <a:buAutoNum type="arabicPeriod"/>
            </a:pPr>
            <a:r>
              <a:rPr lang="en-US" dirty="0" smtClean="0">
                <a:solidFill>
                  <a:srgbClr val="FFC000"/>
                </a:solidFill>
              </a:rPr>
              <a:t>third price $</a:t>
            </a:r>
            <a:r>
              <a:rPr lang="en-US" b="1" dirty="0" smtClean="0">
                <a:solidFill>
                  <a:srgbClr val="FFC000"/>
                </a:solidFill>
              </a:rPr>
              <a:t>1,000</a:t>
            </a:r>
            <a:endParaRPr lang="en-US" dirty="0">
              <a:solidFill>
                <a:srgbClr val="FFC000"/>
              </a:solidFill>
            </a:endParaRPr>
          </a:p>
        </p:txBody>
      </p:sp>
      <p:sp>
        <p:nvSpPr>
          <p:cNvPr id="10" name="Down Arrow 9"/>
          <p:cNvSpPr/>
          <p:nvPr/>
        </p:nvSpPr>
        <p:spPr>
          <a:xfrm rot="16200000">
            <a:off x="6072198" y="1500174"/>
            <a:ext cx="214314"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6200000">
            <a:off x="6465107" y="2178835"/>
            <a:ext cx="214314"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z="4400" dirty="0" smtClean="0"/>
              <a:t>Cleaning</a:t>
            </a:r>
            <a:endParaRPr lang="he-IL" sz="4400" dirty="0"/>
          </a:p>
        </p:txBody>
      </p:sp>
      <p:sp>
        <p:nvSpPr>
          <p:cNvPr id="3" name="Content Placeholder 2"/>
          <p:cNvSpPr>
            <a:spLocks noGrp="1"/>
          </p:cNvSpPr>
          <p:nvPr>
            <p:ph idx="1"/>
          </p:nvPr>
        </p:nvSpPr>
        <p:spPr>
          <a:xfrm>
            <a:off x="285720" y="928670"/>
            <a:ext cx="8483432" cy="5452658"/>
          </a:xfrm>
        </p:spPr>
        <p:txBody>
          <a:bodyPr>
            <a:normAutofit fontScale="92500"/>
          </a:bodyPr>
          <a:lstStyle/>
          <a:p>
            <a:pPr marL="514350" indent="-514350" algn="l" rtl="0">
              <a:buClr>
                <a:srgbClr val="FFFF00"/>
              </a:buClr>
              <a:buSzPct val="100000"/>
              <a:buFont typeface="+mj-lt"/>
              <a:buAutoNum type="arabicPeriod"/>
            </a:pPr>
            <a:r>
              <a:rPr lang="en-US" dirty="0" smtClean="0"/>
              <a:t>Using </a:t>
            </a:r>
            <a:r>
              <a:rPr lang="en-US" dirty="0" smtClean="0">
                <a:solidFill>
                  <a:srgbClr val="FFC000"/>
                </a:solidFill>
              </a:rPr>
              <a:t>info() </a:t>
            </a:r>
            <a:r>
              <a:rPr lang="en-US" dirty="0" smtClean="0"/>
              <a:t>revealed :</a:t>
            </a:r>
            <a:br>
              <a:rPr lang="en-US" dirty="0" smtClean="0"/>
            </a:br>
            <a:r>
              <a:rPr lang="en-US" sz="2600" b="1" dirty="0" smtClean="0">
                <a:solidFill>
                  <a:srgbClr val="FFC000"/>
                </a:solidFill>
              </a:rPr>
              <a:t>21</a:t>
            </a:r>
            <a:r>
              <a:rPr lang="en-US" sz="2600" dirty="0" smtClean="0">
                <a:solidFill>
                  <a:srgbClr val="FFC000"/>
                </a:solidFill>
              </a:rPr>
              <a:t> features </a:t>
            </a:r>
            <a:r>
              <a:rPr lang="en-US" sz="2600" dirty="0" smtClean="0"/>
              <a:t>with less than </a:t>
            </a:r>
            <a:r>
              <a:rPr lang="en-US" sz="2600" b="1" dirty="0" smtClean="0">
                <a:solidFill>
                  <a:srgbClr val="FFC000"/>
                </a:solidFill>
              </a:rPr>
              <a:t>80,000</a:t>
            </a:r>
            <a:r>
              <a:rPr lang="en-US" sz="2600" dirty="0" smtClean="0">
                <a:solidFill>
                  <a:srgbClr val="FFC000"/>
                </a:solidFill>
              </a:rPr>
              <a:t> non nulls </a:t>
            </a:r>
            <a:r>
              <a:rPr lang="en-US" sz="2200" dirty="0" smtClean="0"/>
              <a:t>(</a:t>
            </a:r>
            <a:r>
              <a:rPr lang="en-US" sz="2200" b="1" dirty="0" smtClean="0"/>
              <a:t>20%</a:t>
            </a:r>
            <a:r>
              <a:rPr lang="en-US" sz="2200" dirty="0" smtClean="0"/>
              <a:t> of the total).</a:t>
            </a:r>
          </a:p>
          <a:p>
            <a:pPr marL="514350" indent="-514350" algn="l" rtl="0">
              <a:buClr>
                <a:srgbClr val="FFFF00"/>
              </a:buClr>
              <a:buSzPct val="100000"/>
              <a:buFont typeface="+mj-lt"/>
              <a:buAutoNum type="arabicPeriod"/>
            </a:pPr>
            <a:r>
              <a:rPr lang="en-US" dirty="0" smtClean="0">
                <a:solidFill>
                  <a:srgbClr val="FFC000"/>
                </a:solidFill>
              </a:rPr>
              <a:t>Inner join </a:t>
            </a:r>
            <a:r>
              <a:rPr lang="en-US" dirty="0" smtClean="0"/>
              <a:t>with another set that had </a:t>
            </a:r>
            <a:r>
              <a:rPr lang="en-US" b="1" dirty="0" smtClean="0">
                <a:solidFill>
                  <a:srgbClr val="FFC000"/>
                </a:solidFill>
              </a:rPr>
              <a:t>16</a:t>
            </a:r>
            <a:r>
              <a:rPr lang="en-US" dirty="0" smtClean="0">
                <a:solidFill>
                  <a:srgbClr val="FFC000"/>
                </a:solidFill>
              </a:rPr>
              <a:t> more features</a:t>
            </a:r>
            <a:r>
              <a:rPr lang="en-US" dirty="0" smtClean="0"/>
              <a:t>, some of them identical to the one. Dropping the duplicate features and those with less than </a:t>
            </a:r>
            <a:r>
              <a:rPr lang="en-US" b="1" dirty="0" smtClean="0"/>
              <a:t>20%</a:t>
            </a:r>
            <a:r>
              <a:rPr lang="en-US" dirty="0" smtClean="0"/>
              <a:t> non nulls, yielded a final set of </a:t>
            </a:r>
            <a:r>
              <a:rPr lang="en-US" b="1" dirty="0" smtClean="0"/>
              <a:t>36</a:t>
            </a:r>
            <a:r>
              <a:rPr lang="en-US" dirty="0" smtClean="0"/>
              <a:t> features.</a:t>
            </a:r>
          </a:p>
          <a:p>
            <a:pPr marL="514350" indent="-514350" algn="l" rtl="0">
              <a:buClr>
                <a:srgbClr val="FFFF00"/>
              </a:buClr>
              <a:buSzPct val="100000"/>
              <a:buFont typeface="+mj-lt"/>
              <a:buAutoNum type="arabicPeriod"/>
            </a:pPr>
            <a:r>
              <a:rPr lang="en-US" dirty="0" smtClean="0"/>
              <a:t>Type </a:t>
            </a:r>
            <a:r>
              <a:rPr lang="en-US" b="1" dirty="0" err="1" smtClean="0">
                <a:solidFill>
                  <a:srgbClr val="FFC000"/>
                </a:solidFill>
              </a:rPr>
              <a:t>int</a:t>
            </a:r>
            <a:r>
              <a:rPr lang="en-US" dirty="0" smtClean="0"/>
              <a:t> are </a:t>
            </a:r>
            <a:r>
              <a:rPr lang="en-US" b="1" dirty="0" smtClean="0">
                <a:solidFill>
                  <a:srgbClr val="FFC000"/>
                </a:solidFill>
              </a:rPr>
              <a:t>6 </a:t>
            </a:r>
            <a:r>
              <a:rPr lang="en-US" dirty="0">
                <a:solidFill>
                  <a:srgbClr val="FFC000"/>
                </a:solidFill>
              </a:rPr>
              <a:t>f</a:t>
            </a:r>
            <a:r>
              <a:rPr lang="en-US" dirty="0" smtClean="0">
                <a:solidFill>
                  <a:srgbClr val="FFC000"/>
                </a:solidFill>
              </a:rPr>
              <a:t>eatures </a:t>
            </a:r>
            <a:r>
              <a:rPr lang="en-US" dirty="0" smtClean="0"/>
              <a:t>, </a:t>
            </a:r>
            <a:r>
              <a:rPr lang="en-US" b="1" dirty="0" smtClean="0"/>
              <a:t>4</a:t>
            </a:r>
            <a:r>
              <a:rPr lang="en-US" dirty="0" smtClean="0"/>
              <a:t> type </a:t>
            </a:r>
            <a:r>
              <a:rPr lang="en-US" b="1" dirty="0" smtClean="0"/>
              <a:t>float</a:t>
            </a:r>
            <a:r>
              <a:rPr lang="en-US" dirty="0" smtClean="0"/>
              <a:t>, rest are </a:t>
            </a:r>
            <a:r>
              <a:rPr lang="en-US" b="1" dirty="0" smtClean="0"/>
              <a:t>object</a:t>
            </a:r>
            <a:r>
              <a:rPr lang="en-US" dirty="0"/>
              <a:t>.</a:t>
            </a:r>
            <a:endParaRPr lang="en-US" dirty="0" smtClean="0"/>
          </a:p>
          <a:p>
            <a:pPr marL="514350" indent="-514350" algn="l" rtl="0">
              <a:buClr>
                <a:srgbClr val="FFFF00"/>
              </a:buClr>
              <a:buSzPct val="100000"/>
              <a:buFont typeface="+mj-lt"/>
              <a:buAutoNum type="arabicPeriod"/>
            </a:pPr>
            <a:r>
              <a:rPr lang="en-US" dirty="0" smtClean="0"/>
              <a:t>Loaded a subset of </a:t>
            </a:r>
            <a:r>
              <a:rPr lang="en-US" b="1" dirty="0" smtClean="0"/>
              <a:t>30,000</a:t>
            </a:r>
            <a:r>
              <a:rPr lang="en-US" dirty="0" smtClean="0"/>
              <a:t> records as the working set.</a:t>
            </a:r>
          </a:p>
          <a:p>
            <a:pPr marL="514350" indent="-514350" algn="l" rtl="0">
              <a:buClr>
                <a:srgbClr val="FFFF00"/>
              </a:buClr>
              <a:buSzPct val="100000"/>
              <a:buFont typeface="+mj-lt"/>
              <a:buAutoNum type="arabicPeriod"/>
            </a:pPr>
            <a:r>
              <a:rPr lang="en-US" dirty="0" smtClean="0"/>
              <a:t>Wrote a transformer to convert </a:t>
            </a:r>
            <a:r>
              <a:rPr lang="en-US" b="1" dirty="0" err="1" smtClean="0">
                <a:solidFill>
                  <a:srgbClr val="FFC000"/>
                </a:solidFill>
              </a:rPr>
              <a:t>saledate</a:t>
            </a:r>
            <a:r>
              <a:rPr lang="en-US" dirty="0" smtClean="0"/>
              <a:t> to </a:t>
            </a:r>
            <a:r>
              <a:rPr lang="en-US" b="1" dirty="0" err="1" smtClean="0">
                <a:solidFill>
                  <a:srgbClr val="FFC000"/>
                </a:solidFill>
              </a:rPr>
              <a:t>int</a:t>
            </a:r>
            <a:r>
              <a:rPr lang="en-US" dirty="0" smtClean="0"/>
              <a:t> with number of days since </a:t>
            </a:r>
            <a:r>
              <a:rPr lang="en-US" b="1" dirty="0" smtClean="0">
                <a:solidFill>
                  <a:srgbClr val="FFC000"/>
                </a:solidFill>
              </a:rPr>
              <a:t>01.01.1900</a:t>
            </a:r>
          </a:p>
          <a:p>
            <a:pPr marL="514350" indent="-514350" algn="l" rtl="0">
              <a:buClr>
                <a:srgbClr val="FFFF00"/>
              </a:buClr>
              <a:buSzPct val="100000"/>
              <a:buFont typeface="+mj-lt"/>
              <a:buAutoNum type="arabicPeriod"/>
            </a:pPr>
            <a:r>
              <a:rPr lang="en-US" dirty="0" smtClean="0"/>
              <a:t>Printed value counts of all object features and found out they are categorical features.</a:t>
            </a:r>
          </a:p>
          <a:p>
            <a:pPr marL="514350" indent="-514350" algn="l" rtl="0">
              <a:buFont typeface="+mj-lt"/>
              <a:buAutoNum type="arabicPeriod"/>
            </a:pPr>
            <a:endParaRPr lang="he-IL" dirty="0"/>
          </a:p>
        </p:txBody>
      </p:sp>
      <p:sp>
        <p:nvSpPr>
          <p:cNvPr id="4" name="Slide Number Placeholder 3"/>
          <p:cNvSpPr>
            <a:spLocks noGrp="1"/>
          </p:cNvSpPr>
          <p:nvPr>
            <p:ph type="sldNum" sz="quarter" idx="12"/>
          </p:nvPr>
        </p:nvSpPr>
        <p:spPr/>
        <p:txBody>
          <a:bodyPr/>
          <a:lstStyle/>
          <a:p>
            <a:fld id="{7B422BC0-EB7A-4CF2-ACE9-425555D8A6C2}" type="slidenum">
              <a:rPr lang="he-IL" smtClean="0"/>
              <a:pPr/>
              <a:t>3</a:t>
            </a:fld>
            <a:endParaRPr lang="he-I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443914" cy="1872208"/>
          </a:xfrm>
        </p:spPr>
        <p:txBody>
          <a:bodyPr>
            <a:noAutofit/>
          </a:bodyPr>
          <a:lstStyle/>
          <a:p>
            <a:pPr marL="514350" indent="-514350" algn="l" rtl="0">
              <a:buClr>
                <a:srgbClr val="FFFF00"/>
              </a:buClr>
              <a:buSzPct val="100000"/>
              <a:buFont typeface="+mj-lt"/>
              <a:buAutoNum type="arabicPeriod" startAt="7"/>
            </a:pPr>
            <a:r>
              <a:rPr lang="en-US" sz="2000" dirty="0" smtClean="0"/>
              <a:t>Plot scatter plot of price by Product Size to determine proper order category </a:t>
            </a:r>
            <a:r>
              <a:rPr lang="en-US" sz="2000" b="1" dirty="0" smtClean="0"/>
              <a:t>compact</a:t>
            </a:r>
            <a:r>
              <a:rPr lang="en-US" sz="2000" dirty="0" smtClean="0"/>
              <a:t>. It  is more than Mini but less than Small. </a:t>
            </a:r>
          </a:p>
          <a:p>
            <a:pPr marL="514350" indent="-514350" algn="l" rtl="0">
              <a:buNone/>
            </a:pPr>
            <a:r>
              <a:rPr lang="en-US" sz="2000" dirty="0" smtClean="0"/>
              <a:t>	Wrote a transformer </a:t>
            </a:r>
            <a:r>
              <a:rPr lang="en-US" sz="2000" b="1" dirty="0" smtClean="0"/>
              <a:t>set category </a:t>
            </a:r>
            <a:r>
              <a:rPr lang="en-US" sz="2000" dirty="0" smtClean="0"/>
              <a:t>to convert this feature based on the order of </a:t>
            </a:r>
            <a:r>
              <a:rPr lang="en-US" sz="2000" dirty="0" smtClean="0">
                <a:solidFill>
                  <a:srgbClr val="FFC000"/>
                </a:solidFill>
              </a:rPr>
              <a:t>['Mini', 'Compact', </a:t>
            </a:r>
            <a:r>
              <a:rPr lang="en-US" sz="2000" b="1" dirty="0" smtClean="0">
                <a:solidFill>
                  <a:srgbClr val="FFC000"/>
                </a:solidFill>
              </a:rPr>
              <a:t>'Unknown</a:t>
            </a:r>
            <a:r>
              <a:rPr lang="en-US" sz="2000" dirty="0" smtClean="0">
                <a:solidFill>
                  <a:srgbClr val="FFC000"/>
                </a:solidFill>
              </a:rPr>
              <a:t>', 'Small', 'Medium', 'Large / Medium', 'Large'], 	</a:t>
            </a:r>
            <a:r>
              <a:rPr lang="en-US" sz="2000" dirty="0" smtClean="0"/>
              <a:t>filling nulls = </a:t>
            </a:r>
            <a:r>
              <a:rPr lang="en-US" sz="2000" dirty="0" smtClean="0">
                <a:solidFill>
                  <a:srgbClr val="FFC000"/>
                </a:solidFill>
              </a:rPr>
              <a:t>3</a:t>
            </a:r>
            <a:r>
              <a:rPr lang="en-US" sz="2000" dirty="0" smtClean="0"/>
              <a:t> (Unknown) = mean().</a:t>
            </a:r>
          </a:p>
          <a:p>
            <a:pPr marL="514350" indent="-514350" algn="l" rtl="0">
              <a:buFont typeface="+mj-lt"/>
              <a:buAutoNum type="arabicPeriod" startAt="7"/>
            </a:pPr>
            <a:endParaRPr lang="he-IL" sz="2000" dirty="0"/>
          </a:p>
        </p:txBody>
      </p:sp>
      <p:sp>
        <p:nvSpPr>
          <p:cNvPr id="11" name="Slide Number Placeholder 10"/>
          <p:cNvSpPr>
            <a:spLocks noGrp="1"/>
          </p:cNvSpPr>
          <p:nvPr>
            <p:ph type="sldNum" sz="quarter" idx="12"/>
          </p:nvPr>
        </p:nvSpPr>
        <p:spPr/>
        <p:txBody>
          <a:bodyPr/>
          <a:lstStyle/>
          <a:p>
            <a:fld id="{7B422BC0-EB7A-4CF2-ACE9-425555D8A6C2}" type="slidenum">
              <a:rPr lang="he-IL" smtClean="0"/>
              <a:pPr/>
              <a:t>4</a:t>
            </a:fld>
            <a:endParaRPr lang="he-IL"/>
          </a:p>
        </p:txBody>
      </p:sp>
      <p:pic>
        <p:nvPicPr>
          <p:cNvPr id="8" name="Picture 7" descr="ps_price.png"/>
          <p:cNvPicPr>
            <a:picLocks noChangeAspect="1"/>
          </p:cNvPicPr>
          <p:nvPr/>
        </p:nvPicPr>
        <p:blipFill>
          <a:blip r:embed="rId3" cstate="print"/>
          <a:stretch>
            <a:fillRect/>
          </a:stretch>
        </p:blipFill>
        <p:spPr>
          <a:xfrm>
            <a:off x="2051720" y="3023955"/>
            <a:ext cx="5322083" cy="3702970"/>
          </a:xfrm>
          <a:prstGeom prst="rect">
            <a:avLst/>
          </a:prstGeom>
        </p:spPr>
      </p:pic>
      <p:sp>
        <p:nvSpPr>
          <p:cNvPr id="6" name="Title 1"/>
          <p:cNvSpPr>
            <a:spLocks noGrp="1"/>
          </p:cNvSpPr>
          <p:nvPr>
            <p:ph type="title"/>
          </p:nvPr>
        </p:nvSpPr>
        <p:spPr>
          <a:xfrm>
            <a:off x="500034" y="142852"/>
            <a:ext cx="8229600" cy="562074"/>
          </a:xfrm>
        </p:spPr>
        <p:txBody>
          <a:bodyPr>
            <a:normAutofit fontScale="90000"/>
          </a:bodyPr>
          <a:lstStyle/>
          <a:p>
            <a:r>
              <a:rPr lang="en-US" sz="4400" dirty="0" smtClean="0"/>
              <a:t>Cleaning – </a:t>
            </a:r>
            <a:r>
              <a:rPr lang="en-US" sz="3100" dirty="0" smtClean="0"/>
              <a:t>cont…</a:t>
            </a:r>
            <a:endParaRPr lang="he-IL" sz="3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92696"/>
            <a:ext cx="8229600" cy="5688632"/>
          </a:xfrm>
        </p:spPr>
        <p:txBody>
          <a:bodyPr>
            <a:normAutofit fontScale="77500" lnSpcReduction="20000"/>
          </a:bodyPr>
          <a:lstStyle/>
          <a:p>
            <a:pPr marL="514350" indent="-514350" algn="l" rtl="0">
              <a:buClr>
                <a:srgbClr val="FFFF00"/>
              </a:buClr>
              <a:buSzPct val="100000"/>
              <a:buFont typeface="+mj-lt"/>
              <a:buAutoNum type="arabicPeriod" startAt="8"/>
            </a:pPr>
            <a:r>
              <a:rPr lang="en-US" dirty="0" smtClean="0"/>
              <a:t>Generalized that </a:t>
            </a:r>
            <a:r>
              <a:rPr lang="en-US" b="1" dirty="0" smtClean="0">
                <a:solidFill>
                  <a:srgbClr val="FFC000"/>
                </a:solidFill>
              </a:rPr>
              <a:t>set category </a:t>
            </a:r>
            <a:r>
              <a:rPr lang="en-US" dirty="0" smtClean="0"/>
              <a:t>transformer to convert any given feature to numeric based on it’s value counts or a list of user-defined list (such as for the Product Size feature, and filling nulls, taking care of any type of null (Nan, None, None or Unspecified, No) or any combinations of them (some features had multiple type of nulls).</a:t>
            </a:r>
          </a:p>
          <a:p>
            <a:pPr marL="514350" indent="-514350" algn="l" rtl="0">
              <a:buClr>
                <a:srgbClr val="FFFF00"/>
              </a:buClr>
              <a:buSzPct val="100000"/>
              <a:buFont typeface="+mj-lt"/>
              <a:buAutoNum type="arabicPeriod" startAt="8"/>
            </a:pPr>
            <a:r>
              <a:rPr lang="en-US" dirty="0" smtClean="0"/>
              <a:t>Wrote a transformer to act on the </a:t>
            </a:r>
            <a:r>
              <a:rPr lang="en-US" b="1" dirty="0" smtClean="0">
                <a:solidFill>
                  <a:srgbClr val="FFC000"/>
                </a:solidFill>
              </a:rPr>
              <a:t>4</a:t>
            </a:r>
            <a:r>
              <a:rPr lang="en-US" dirty="0" smtClean="0">
                <a:solidFill>
                  <a:srgbClr val="FFC000"/>
                </a:solidFill>
              </a:rPr>
              <a:t> float features</a:t>
            </a:r>
            <a:r>
              <a:rPr lang="en-US" dirty="0" smtClean="0"/>
              <a:t>, filling nulls as 0 and removing </a:t>
            </a:r>
            <a:r>
              <a:rPr lang="en-US" b="1" dirty="0" smtClean="0">
                <a:solidFill>
                  <a:srgbClr val="FFC000"/>
                </a:solidFill>
              </a:rPr>
              <a:t>6-sigma</a:t>
            </a:r>
            <a:r>
              <a:rPr lang="en-US" dirty="0" smtClean="0"/>
              <a:t> rows.</a:t>
            </a:r>
          </a:p>
          <a:p>
            <a:pPr marL="514350" indent="-514350" algn="l" rtl="0">
              <a:buClr>
                <a:srgbClr val="FFFF00"/>
              </a:buClr>
              <a:buSzPct val="100000"/>
              <a:buFont typeface="+mj-lt"/>
              <a:buAutoNum type="arabicPeriod" startAt="8"/>
            </a:pPr>
            <a:r>
              <a:rPr lang="en-US" dirty="0" smtClean="0"/>
              <a:t>Noticed that </a:t>
            </a:r>
            <a:r>
              <a:rPr lang="en-US" b="1" dirty="0" smtClean="0"/>
              <a:t>3</a:t>
            </a:r>
            <a:r>
              <a:rPr lang="en-US" dirty="0" smtClean="0"/>
              <a:t> of these float features were non continuous such as </a:t>
            </a:r>
            <a:r>
              <a:rPr lang="en-US" dirty="0" err="1" smtClean="0">
                <a:solidFill>
                  <a:srgbClr val="FFC000"/>
                </a:solidFill>
              </a:rPr>
              <a:t>MfgYear</a:t>
            </a:r>
            <a:r>
              <a:rPr lang="en-US" dirty="0" smtClean="0"/>
              <a:t> and </a:t>
            </a:r>
            <a:r>
              <a:rPr lang="en-US" dirty="0" err="1" smtClean="0">
                <a:solidFill>
                  <a:srgbClr val="FFC000"/>
                </a:solidFill>
              </a:rPr>
              <a:t>AuctionerID</a:t>
            </a:r>
            <a:r>
              <a:rPr lang="en-US" dirty="0" smtClean="0"/>
              <a:t>.</a:t>
            </a:r>
            <a:br>
              <a:rPr lang="en-US" dirty="0" smtClean="0"/>
            </a:br>
            <a:r>
              <a:rPr lang="en-US" dirty="0" smtClean="0"/>
              <a:t>Wrote a transformer to normalize the 4</a:t>
            </a:r>
            <a:r>
              <a:rPr lang="en-US" baseline="30000" dirty="0" smtClean="0"/>
              <a:t>th</a:t>
            </a:r>
            <a:r>
              <a:rPr lang="en-US" dirty="0" smtClean="0"/>
              <a:t> feature </a:t>
            </a:r>
            <a:r>
              <a:rPr lang="en-US" dirty="0" err="1" smtClean="0">
                <a:solidFill>
                  <a:srgbClr val="FFC000"/>
                </a:solidFill>
              </a:rPr>
              <a:t>MachineHoursCurrentMeter</a:t>
            </a:r>
            <a:r>
              <a:rPr lang="en-US" dirty="0" smtClean="0"/>
              <a:t>  based on norm ‘l2’ (</a:t>
            </a:r>
            <a:r>
              <a:rPr lang="en-US" dirty="0" err="1" smtClean="0"/>
              <a:t>sqrt</a:t>
            </a:r>
            <a:r>
              <a:rPr lang="en-US" dirty="0" smtClean="0"/>
              <a:t>(sum(</a:t>
            </a:r>
            <a:r>
              <a:rPr lang="en-US" dirty="0" err="1" smtClean="0"/>
              <a:t>val</a:t>
            </a:r>
            <a:r>
              <a:rPr lang="en-US" dirty="0" smtClean="0"/>
              <a:t>**2)).</a:t>
            </a:r>
          </a:p>
          <a:p>
            <a:pPr marL="514350" indent="-514350" algn="l" rtl="0">
              <a:buClr>
                <a:srgbClr val="FFFF00"/>
              </a:buClr>
              <a:buSzPct val="100000"/>
              <a:buFont typeface="+mj-lt"/>
              <a:buAutoNum type="arabicPeriod" startAt="8"/>
            </a:pPr>
            <a:r>
              <a:rPr lang="en-US" dirty="0" smtClean="0"/>
              <a:t>Wrote a transformer to downcast the numeric fields from </a:t>
            </a:r>
            <a:r>
              <a:rPr lang="en-US" dirty="0" smtClean="0">
                <a:solidFill>
                  <a:srgbClr val="FFC000"/>
                </a:solidFill>
              </a:rPr>
              <a:t>float64/int64</a:t>
            </a:r>
            <a:r>
              <a:rPr lang="en-US" dirty="0" smtClean="0"/>
              <a:t> to </a:t>
            </a:r>
            <a:r>
              <a:rPr lang="en-US" dirty="0" smtClean="0">
                <a:solidFill>
                  <a:srgbClr val="FFC000"/>
                </a:solidFill>
              </a:rPr>
              <a:t>32/16/8</a:t>
            </a:r>
            <a:r>
              <a:rPr lang="en-US" dirty="0" smtClean="0"/>
              <a:t> types to reduce memory and increase efficiency in calculations.</a:t>
            </a:r>
          </a:p>
          <a:p>
            <a:pPr marL="514350" indent="-514350" algn="l" rtl="0">
              <a:buClr>
                <a:srgbClr val="FFFF00"/>
              </a:buClr>
              <a:buSzPct val="100000"/>
              <a:buFont typeface="+mj-lt"/>
              <a:buAutoNum type="arabicPeriod" startAt="8"/>
            </a:pPr>
            <a:endParaRPr lang="en-US" dirty="0" smtClean="0"/>
          </a:p>
          <a:p>
            <a:pPr marL="514350" indent="-514350" algn="l" rtl="0">
              <a:buClr>
                <a:srgbClr val="FFFF00"/>
              </a:buClr>
              <a:buSzPct val="100000"/>
              <a:buNone/>
            </a:pPr>
            <a:r>
              <a:rPr lang="en-US" dirty="0" smtClean="0"/>
              <a:t>			</a:t>
            </a:r>
            <a:r>
              <a:rPr lang="en-US" sz="3300" dirty="0" smtClean="0"/>
              <a:t>Left with </a:t>
            </a:r>
            <a:r>
              <a:rPr lang="en-US" sz="3300" dirty="0" smtClean="0">
                <a:solidFill>
                  <a:srgbClr val="FFC000"/>
                </a:solidFill>
              </a:rPr>
              <a:t>26,431</a:t>
            </a:r>
            <a:r>
              <a:rPr lang="en-US" sz="3300" dirty="0" smtClean="0"/>
              <a:t> rows (</a:t>
            </a:r>
            <a:r>
              <a:rPr lang="en-US" sz="3300" dirty="0" smtClean="0">
                <a:solidFill>
                  <a:srgbClr val="FFC000"/>
                </a:solidFill>
              </a:rPr>
              <a:t>88%</a:t>
            </a:r>
            <a:r>
              <a:rPr lang="en-US" sz="3300" dirty="0" smtClean="0"/>
              <a:t>)</a:t>
            </a:r>
            <a:endParaRPr lang="en-US" dirty="0" smtClean="0"/>
          </a:p>
          <a:p>
            <a:pPr marL="514350" indent="-514350" algn="l" rtl="0">
              <a:buNone/>
            </a:pPr>
            <a:endParaRPr lang="he-IL" dirty="0"/>
          </a:p>
        </p:txBody>
      </p:sp>
      <p:sp>
        <p:nvSpPr>
          <p:cNvPr id="5" name="Slide Number Placeholder 4"/>
          <p:cNvSpPr>
            <a:spLocks noGrp="1"/>
          </p:cNvSpPr>
          <p:nvPr>
            <p:ph type="sldNum" sz="quarter" idx="12"/>
          </p:nvPr>
        </p:nvSpPr>
        <p:spPr/>
        <p:txBody>
          <a:bodyPr/>
          <a:lstStyle/>
          <a:p>
            <a:fld id="{7B422BC0-EB7A-4CF2-ACE9-425555D8A6C2}" type="slidenum">
              <a:rPr lang="he-IL" smtClean="0"/>
              <a:pPr/>
              <a:t>5</a:t>
            </a:fld>
            <a:endParaRPr lang="he-IL"/>
          </a:p>
        </p:txBody>
      </p:sp>
      <p:sp>
        <p:nvSpPr>
          <p:cNvPr id="6" name="Title 1"/>
          <p:cNvSpPr>
            <a:spLocks noGrp="1"/>
          </p:cNvSpPr>
          <p:nvPr>
            <p:ph type="title"/>
          </p:nvPr>
        </p:nvSpPr>
        <p:spPr>
          <a:xfrm>
            <a:off x="500034" y="142852"/>
            <a:ext cx="8229600" cy="562074"/>
          </a:xfrm>
        </p:spPr>
        <p:txBody>
          <a:bodyPr>
            <a:normAutofit fontScale="90000"/>
          </a:bodyPr>
          <a:lstStyle/>
          <a:p>
            <a:r>
              <a:rPr lang="en-US" sz="4400" dirty="0" smtClean="0"/>
              <a:t>Cleaning – </a:t>
            </a:r>
            <a:r>
              <a:rPr lang="en-US" sz="3100" dirty="0" smtClean="0"/>
              <a:t>cont…</a:t>
            </a:r>
            <a:endParaRPr lang="he-IL" sz="3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14356"/>
            <a:ext cx="8715404" cy="648072"/>
          </a:xfrm>
        </p:spPr>
        <p:txBody>
          <a:bodyPr>
            <a:normAutofit fontScale="70000" lnSpcReduction="20000"/>
          </a:bodyPr>
          <a:lstStyle/>
          <a:p>
            <a:pPr marL="514350" indent="-514350" algn="l" rtl="0">
              <a:buClr>
                <a:srgbClr val="FFFF00"/>
              </a:buClr>
              <a:buSzPct val="100000"/>
              <a:buFont typeface="+mj-lt"/>
              <a:buAutoNum type="arabicPeriod" startAt="12"/>
            </a:pPr>
            <a:r>
              <a:rPr lang="en-US" dirty="0" smtClean="0"/>
              <a:t>All transformers </a:t>
            </a:r>
            <a:r>
              <a:rPr lang="en-US" sz="3100" dirty="0" smtClean="0">
                <a:solidFill>
                  <a:srgbClr val="FFC000"/>
                </a:solidFill>
              </a:rPr>
              <a:t>collected</a:t>
            </a:r>
            <a:r>
              <a:rPr lang="en-US" dirty="0" smtClean="0">
                <a:solidFill>
                  <a:srgbClr val="FFC000"/>
                </a:solidFill>
              </a:rPr>
              <a:t> into a pipeline </a:t>
            </a:r>
            <a:r>
              <a:rPr lang="en-US" dirty="0" smtClean="0"/>
              <a:t>to be used automatically over &amp; over:</a:t>
            </a:r>
          </a:p>
          <a:p>
            <a:pPr marL="514350" indent="-514350" algn="l" rtl="0">
              <a:buNone/>
            </a:pPr>
            <a:endParaRPr lang="he-IL" dirty="0"/>
          </a:p>
        </p:txBody>
      </p:sp>
      <p:sp>
        <p:nvSpPr>
          <p:cNvPr id="5" name="Slide Number Placeholder 4"/>
          <p:cNvSpPr>
            <a:spLocks noGrp="1"/>
          </p:cNvSpPr>
          <p:nvPr>
            <p:ph type="sldNum" sz="quarter" idx="12"/>
          </p:nvPr>
        </p:nvSpPr>
        <p:spPr/>
        <p:txBody>
          <a:bodyPr/>
          <a:lstStyle/>
          <a:p>
            <a:fld id="{7B422BC0-EB7A-4CF2-ACE9-425555D8A6C2}" type="slidenum">
              <a:rPr lang="he-IL" smtClean="0"/>
              <a:pPr/>
              <a:t>6</a:t>
            </a:fld>
            <a:endParaRPr lang="he-IL"/>
          </a:p>
        </p:txBody>
      </p:sp>
      <p:sp>
        <p:nvSpPr>
          <p:cNvPr id="6" name="TextBox 5"/>
          <p:cNvSpPr txBox="1"/>
          <p:nvPr/>
        </p:nvSpPr>
        <p:spPr>
          <a:xfrm>
            <a:off x="428596" y="1357298"/>
            <a:ext cx="8280920" cy="5262979"/>
          </a:xfrm>
          <a:prstGeom prst="rect">
            <a:avLst/>
          </a:prstGeom>
          <a:noFill/>
          <a:ln w="38100">
            <a:solidFill>
              <a:srgbClr val="92D050"/>
            </a:solidFill>
          </a:ln>
        </p:spPr>
        <p:txBody>
          <a:bodyPr wrap="square" rtlCol="1">
            <a:spAutoFit/>
          </a:bodyPr>
          <a:lstStyle/>
          <a:p>
            <a:pPr algn="l" rtl="0"/>
            <a:r>
              <a:rPr lang="en-US" sz="1400" b="1" dirty="0" smtClean="0"/>
              <a:t>pipeline = Pipeline([</a:t>
            </a:r>
          </a:p>
          <a:p>
            <a:pPr algn="l" rtl="0"/>
            <a:r>
              <a:rPr lang="en-US" sz="1400" b="1" dirty="0" smtClean="0"/>
              <a:t>   	 ('days', </a:t>
            </a:r>
            <a:r>
              <a:rPr lang="en-US" sz="1400" b="1" dirty="0" err="1" smtClean="0"/>
              <a:t>FunctionTransformer</a:t>
            </a:r>
            <a:r>
              <a:rPr lang="en-US" sz="1400" b="1" dirty="0" smtClean="0"/>
              <a:t>(</a:t>
            </a:r>
            <a:r>
              <a:rPr lang="en-US" sz="1400" b="1" dirty="0" err="1" smtClean="0"/>
              <a:t>get_sales_days</a:t>
            </a:r>
            <a:r>
              <a:rPr lang="en-US" sz="1400" b="1" dirty="0" smtClean="0"/>
              <a:t>)),</a:t>
            </a:r>
          </a:p>
          <a:p>
            <a:pPr algn="l" rtl="0"/>
            <a:r>
              <a:rPr lang="en-US" sz="1400" b="1" dirty="0" smtClean="0"/>
              <a:t>  	 ('</a:t>
            </a:r>
            <a:r>
              <a:rPr lang="en-US" sz="1400" b="1" dirty="0" err="1" smtClean="0"/>
              <a:t>cat_ProductSize</a:t>
            </a:r>
            <a:r>
              <a:rPr lang="en-US" sz="1400" b="1" dirty="0" smtClean="0"/>
              <a:t>', </a:t>
            </a:r>
            <a:r>
              <a:rPr lang="en-US" sz="1400" b="1" dirty="0" err="1" smtClean="0"/>
              <a:t>FunctionTransformer</a:t>
            </a:r>
            <a:r>
              <a:rPr lang="en-US" sz="1400" b="1" dirty="0" smtClean="0"/>
              <a:t>(</a:t>
            </a:r>
            <a:r>
              <a:rPr lang="en-US" sz="1400" b="1" dirty="0" err="1" smtClean="0"/>
              <a:t>set_category</a:t>
            </a:r>
            <a:r>
              <a:rPr lang="en-US" sz="1400" b="1" dirty="0" smtClean="0"/>
              <a:t>, </a:t>
            </a:r>
            <a:r>
              <a:rPr lang="en-US" sz="1400" b="1" dirty="0" err="1" smtClean="0"/>
              <a:t>kw_args</a:t>
            </a:r>
            <a:r>
              <a:rPr lang="en-US" sz="1400" b="1" dirty="0" smtClean="0"/>
              <a:t>={'</a:t>
            </a:r>
            <a:r>
              <a:rPr lang="en-US" sz="1400" b="1" dirty="0" err="1" smtClean="0"/>
              <a:t>disp</a:t>
            </a:r>
            <a:r>
              <a:rPr lang="en-US" sz="1400" b="1" dirty="0" smtClean="0"/>
              <a:t>': False,</a:t>
            </a:r>
          </a:p>
          <a:p>
            <a:pPr algn="l" rtl="0"/>
            <a:r>
              <a:rPr lang="en-US" sz="1400" b="1" dirty="0" smtClean="0"/>
              <a:t>	    'cols': ['</a:t>
            </a:r>
            <a:r>
              <a:rPr lang="en-US" sz="1400" b="1" dirty="0" err="1" smtClean="0"/>
              <a:t>ProductSize</a:t>
            </a:r>
            <a:r>
              <a:rPr lang="en-US" sz="1400" b="1" dirty="0" smtClean="0"/>
              <a:t>'], '</a:t>
            </a:r>
            <a:r>
              <a:rPr lang="en-US" sz="1400" b="1" dirty="0" err="1" smtClean="0"/>
              <a:t>fillna</a:t>
            </a:r>
            <a:r>
              <a:rPr lang="en-US" sz="1400" b="1" dirty="0" smtClean="0"/>
              <a:t>':['Unknown'],</a:t>
            </a:r>
          </a:p>
          <a:p>
            <a:pPr algn="l" rtl="0"/>
            <a:r>
              <a:rPr lang="en-US" sz="1400" b="1" dirty="0" smtClean="0"/>
              <a:t>	    'cats': ['Mini', 'Compact', 'Unknown', 'Small', 'Medium', 'Large / Medium', 'Large']})),</a:t>
            </a:r>
          </a:p>
          <a:p>
            <a:pPr algn="l" rtl="0"/>
            <a:r>
              <a:rPr lang="en-US" sz="1400" b="1" dirty="0" smtClean="0"/>
              <a:t>    	 ('cat', </a:t>
            </a:r>
            <a:r>
              <a:rPr lang="en-US" sz="1400" b="1" dirty="0" err="1" smtClean="0"/>
              <a:t>FunctionTransformer</a:t>
            </a:r>
            <a:r>
              <a:rPr lang="en-US" sz="1400" b="1" dirty="0" smtClean="0"/>
              <a:t>(</a:t>
            </a:r>
            <a:r>
              <a:rPr lang="en-US" sz="1400" b="1" dirty="0" err="1" smtClean="0"/>
              <a:t>set_category</a:t>
            </a:r>
            <a:r>
              <a:rPr lang="en-US" sz="1400" b="1" dirty="0" smtClean="0"/>
              <a:t>, </a:t>
            </a:r>
            <a:r>
              <a:rPr lang="en-US" sz="1400" b="1" dirty="0" err="1" smtClean="0"/>
              <a:t>kw_args</a:t>
            </a:r>
            <a:r>
              <a:rPr lang="en-US" sz="1400" b="1" dirty="0" smtClean="0"/>
              <a:t>={'</a:t>
            </a:r>
            <a:r>
              <a:rPr lang="en-US" sz="1400" b="1" dirty="0" err="1" smtClean="0"/>
              <a:t>disp</a:t>
            </a:r>
            <a:r>
              <a:rPr lang="en-US" sz="1400" b="1" dirty="0" smtClean="0"/>
              <a:t>': False, </a:t>
            </a:r>
          </a:p>
          <a:p>
            <a:pPr algn="l" rtl="0"/>
            <a:r>
              <a:rPr lang="en-US" sz="1400" b="1" dirty="0" smtClean="0"/>
              <a:t>                         'cols': ['state','Enclosure','Forks','Ride_Control','Transmission','Hydraulics','Ripper', 	               '</a:t>
            </a:r>
            <a:r>
              <a:rPr lang="en-US" sz="1400" b="1" dirty="0" err="1" smtClean="0"/>
              <a:t>Tire_Size‘,'Coupler','Track_Type','Undercarriage_Pad_Width</a:t>
            </a:r>
            <a:r>
              <a:rPr lang="en-US" sz="1400" b="1" dirty="0" smtClean="0"/>
              <a:t>‘, '</a:t>
            </a:r>
            <a:r>
              <a:rPr lang="en-US" sz="1400" b="1" dirty="0" err="1" smtClean="0"/>
              <a:t>Stick_Length</a:t>
            </a:r>
            <a:r>
              <a:rPr lang="en-US" sz="1400" b="1" dirty="0" smtClean="0"/>
              <a:t>‘, 	              'Thumb', 'Pattern_Changer','Grouser_Type','fiModelDesc_ma','fiBaseModel_ma',        	              '</a:t>
            </a:r>
            <a:r>
              <a:rPr lang="en-US" sz="1400" b="1" dirty="0" err="1" smtClean="0"/>
              <a:t>fiSecondaryDesc_ma</a:t>
            </a:r>
            <a:r>
              <a:rPr lang="en-US" sz="1400" b="1" dirty="0" smtClean="0"/>
              <a:t>', '</a:t>
            </a:r>
            <a:r>
              <a:rPr lang="en-US" sz="1400" b="1" dirty="0" err="1" smtClean="0"/>
              <a:t>fiProductClassDesc_ma‘,'ProductGroup_ma</a:t>
            </a:r>
            <a:r>
              <a:rPr lang="en-US" sz="1400" b="1" dirty="0" smtClean="0"/>
              <a:t>', 	   	             ‘ </a:t>
            </a:r>
            <a:r>
              <a:rPr lang="en-US" sz="1400" b="1" dirty="0" err="1" smtClean="0"/>
              <a:t>ProductGroupDesc_ma','fiManufacturerDesc','PrimarySizeBasis</a:t>
            </a:r>
            <a:r>
              <a:rPr lang="en-US" sz="1400" b="1" dirty="0" smtClean="0"/>
              <a:t>'], </a:t>
            </a:r>
          </a:p>
          <a:p>
            <a:pPr algn="l" rtl="0"/>
            <a:r>
              <a:rPr lang="en-US" sz="1400" b="1" dirty="0" smtClean="0"/>
              <a:t>                        '</a:t>
            </a:r>
            <a:r>
              <a:rPr lang="en-US" sz="1400" b="1" dirty="0" err="1" smtClean="0"/>
              <a:t>fillna</a:t>
            </a:r>
            <a:r>
              <a:rPr lang="en-US" sz="1400" b="1" dirty="0" smtClean="0"/>
              <a:t>':[0,0,'None or </a:t>
            </a:r>
            <a:r>
              <a:rPr lang="en-US" sz="1400" b="1" dirty="0" err="1" smtClean="0"/>
              <a:t>Unspecified','No|None</a:t>
            </a:r>
            <a:r>
              <a:rPr lang="en-US" sz="1400" b="1" dirty="0" smtClean="0"/>
              <a:t> or </a:t>
            </a:r>
            <a:r>
              <a:rPr lang="en-US" sz="1400" b="1" dirty="0" err="1" smtClean="0"/>
              <a:t>Unspecified','None</a:t>
            </a:r>
            <a:r>
              <a:rPr lang="en-US" sz="1400" b="1" dirty="0" smtClean="0"/>
              <a:t> or Unspecified', 		'None or </a:t>
            </a:r>
            <a:r>
              <a:rPr lang="en-US" sz="1400" b="1" dirty="0" err="1" smtClean="0"/>
              <a:t>Unspecified','None</a:t>
            </a:r>
            <a:r>
              <a:rPr lang="en-US" sz="1400" b="1" dirty="0" smtClean="0"/>
              <a:t> or </a:t>
            </a:r>
            <a:r>
              <a:rPr lang="en-US" sz="1400" b="1" dirty="0" err="1" smtClean="0"/>
              <a:t>Unspecified','None</a:t>
            </a:r>
            <a:r>
              <a:rPr lang="en-US" sz="1400" b="1" dirty="0" smtClean="0"/>
              <a:t> or Unspecified‘, 'None or 		Unspecified', 0,'None or </a:t>
            </a:r>
            <a:r>
              <a:rPr lang="en-US" sz="1400" b="1" dirty="0" err="1" smtClean="0"/>
              <a:t>Unspecified','None</a:t>
            </a:r>
            <a:r>
              <a:rPr lang="en-US" sz="1400" b="1" dirty="0" smtClean="0"/>
              <a:t> or </a:t>
            </a:r>
            <a:r>
              <a:rPr lang="en-US" sz="1400" b="1" dirty="0" err="1" smtClean="0"/>
              <a:t>Unspecified','None</a:t>
            </a:r>
            <a:r>
              <a:rPr lang="en-US" sz="1400" b="1" dirty="0" smtClean="0"/>
              <a:t> or 		</a:t>
            </a:r>
            <a:r>
              <a:rPr lang="en-US" sz="1400" b="1" dirty="0" err="1" smtClean="0"/>
              <a:t>Unspecified','No|None</a:t>
            </a:r>
            <a:r>
              <a:rPr lang="en-US" sz="1400" b="1" dirty="0" smtClean="0"/>
              <a:t> or Unspecified',0,0,0,0,0,0,0,0,0]})),</a:t>
            </a:r>
          </a:p>
          <a:p>
            <a:pPr algn="l" rtl="0"/>
            <a:r>
              <a:rPr lang="en-US" sz="1400" b="1" dirty="0" smtClean="0"/>
              <a:t>   	 ('</a:t>
            </a:r>
            <a:r>
              <a:rPr lang="en-US" sz="1400" b="1" dirty="0" err="1" smtClean="0"/>
              <a:t>cat_Drive_System</a:t>
            </a:r>
            <a:r>
              <a:rPr lang="en-US" sz="1400" b="1" dirty="0" smtClean="0"/>
              <a:t>', </a:t>
            </a:r>
            <a:r>
              <a:rPr lang="en-US" sz="1400" b="1" dirty="0" err="1" smtClean="0"/>
              <a:t>FunctionTransformer</a:t>
            </a:r>
            <a:r>
              <a:rPr lang="en-US" sz="1400" b="1" dirty="0" smtClean="0"/>
              <a:t>(</a:t>
            </a:r>
            <a:r>
              <a:rPr lang="en-US" sz="1400" b="1" dirty="0" err="1" smtClean="0"/>
              <a:t>set_category</a:t>
            </a:r>
            <a:r>
              <a:rPr lang="en-US" sz="1400" b="1" dirty="0" smtClean="0"/>
              <a:t>, </a:t>
            </a:r>
            <a:r>
              <a:rPr lang="en-US" sz="1400" b="1" dirty="0" err="1" smtClean="0"/>
              <a:t>kw_args</a:t>
            </a:r>
            <a:r>
              <a:rPr lang="en-US" sz="1400" b="1" dirty="0" smtClean="0"/>
              <a:t>={'</a:t>
            </a:r>
            <a:r>
              <a:rPr lang="en-US" sz="1400" b="1" dirty="0" err="1" smtClean="0"/>
              <a:t>disp</a:t>
            </a:r>
            <a:r>
              <a:rPr lang="en-US" sz="1400" b="1" dirty="0" smtClean="0"/>
              <a:t>': False, 'cols': 		['</a:t>
            </a:r>
            <a:r>
              <a:rPr lang="en-US" sz="1400" b="1" dirty="0" err="1" smtClean="0"/>
              <a:t>Drive_System</a:t>
            </a:r>
            <a:r>
              <a:rPr lang="en-US" sz="1400" b="1" dirty="0" smtClean="0"/>
              <a:t>'], 'switch': [2, -1], 'reverse': True})),</a:t>
            </a:r>
          </a:p>
          <a:p>
            <a:pPr algn="l" rtl="0"/>
            <a:r>
              <a:rPr lang="en-US" sz="1400" b="1" dirty="0" smtClean="0"/>
              <a:t>   	 ('</a:t>
            </a:r>
            <a:r>
              <a:rPr lang="en-US" sz="1400" b="1" dirty="0" err="1" smtClean="0"/>
              <a:t>set_six_sigma</a:t>
            </a:r>
            <a:r>
              <a:rPr lang="en-US" sz="1400" b="1" dirty="0" smtClean="0"/>
              <a:t>', </a:t>
            </a:r>
            <a:r>
              <a:rPr lang="en-US" sz="1400" b="1" dirty="0" err="1" smtClean="0"/>
              <a:t>FunctionTransformer</a:t>
            </a:r>
            <a:r>
              <a:rPr lang="en-US" sz="1400" b="1" dirty="0" smtClean="0"/>
              <a:t>(</a:t>
            </a:r>
            <a:r>
              <a:rPr lang="en-US" sz="1400" b="1" dirty="0" err="1" smtClean="0"/>
              <a:t>six_sigma</a:t>
            </a:r>
            <a:r>
              <a:rPr lang="en-US" sz="1400" b="1" dirty="0" smtClean="0"/>
              <a:t>, </a:t>
            </a:r>
            <a:r>
              <a:rPr lang="en-US" sz="1400" b="1" dirty="0" err="1" smtClean="0"/>
              <a:t>kw_args</a:t>
            </a:r>
            <a:r>
              <a:rPr lang="en-US" sz="1400" b="1" dirty="0" smtClean="0"/>
              <a:t>={'</a:t>
            </a:r>
            <a:r>
              <a:rPr lang="en-US" sz="1400" b="1" dirty="0" err="1" smtClean="0"/>
              <a:t>disp</a:t>
            </a:r>
            <a:r>
              <a:rPr lang="en-US" sz="1400" b="1" dirty="0" smtClean="0"/>
              <a:t>': True})),</a:t>
            </a:r>
          </a:p>
          <a:p>
            <a:pPr algn="l" rtl="0"/>
            <a:r>
              <a:rPr lang="en-US" sz="1400" b="1" dirty="0" smtClean="0"/>
              <a:t>    	('</a:t>
            </a:r>
            <a:r>
              <a:rPr lang="en-US" sz="1400" b="1" dirty="0" err="1" smtClean="0"/>
              <a:t>col_normalizer</a:t>
            </a:r>
            <a:r>
              <a:rPr lang="en-US" sz="1400" b="1" dirty="0" smtClean="0"/>
              <a:t>', </a:t>
            </a:r>
            <a:r>
              <a:rPr lang="en-US" sz="1400" b="1" dirty="0" err="1" smtClean="0"/>
              <a:t>FunctionTransformer</a:t>
            </a:r>
            <a:r>
              <a:rPr lang="en-US" sz="1400" b="1" dirty="0" smtClean="0"/>
              <a:t>(</a:t>
            </a:r>
            <a:r>
              <a:rPr lang="en-US" sz="1400" b="1" dirty="0" err="1" smtClean="0"/>
              <a:t>col_normalizer</a:t>
            </a:r>
            <a:r>
              <a:rPr lang="en-US" sz="1400" b="1" dirty="0" smtClean="0"/>
              <a:t>, </a:t>
            </a:r>
            <a:r>
              <a:rPr lang="en-US" sz="1400" b="1" dirty="0" err="1" smtClean="0"/>
              <a:t>kw_args</a:t>
            </a:r>
            <a:r>
              <a:rPr lang="en-US" sz="1400" b="1" dirty="0" smtClean="0"/>
              <a:t>={</a:t>
            </a:r>
          </a:p>
          <a:p>
            <a:pPr algn="l" rtl="0"/>
            <a:r>
              <a:rPr lang="en-US" sz="1400" b="1" dirty="0" smtClean="0"/>
              <a:t>		  'cols': ['</a:t>
            </a:r>
            <a:r>
              <a:rPr lang="en-US" sz="1400" b="1" dirty="0" err="1" smtClean="0"/>
              <a:t>MachineHoursCurrentMeter</a:t>
            </a:r>
            <a:r>
              <a:rPr lang="en-US" sz="1400" b="1" dirty="0" smtClean="0"/>
              <a:t>'], 'norm':'l2'})),</a:t>
            </a:r>
          </a:p>
          <a:p>
            <a:pPr algn="l" rtl="0"/>
            <a:r>
              <a:rPr lang="en-US" sz="1400" b="1" dirty="0" smtClean="0"/>
              <a:t>	 ('numeric', </a:t>
            </a:r>
            <a:r>
              <a:rPr lang="en-US" sz="1400" b="1" dirty="0" err="1" smtClean="0"/>
              <a:t>FunctionTransformer</a:t>
            </a:r>
            <a:r>
              <a:rPr lang="en-US" sz="1400" b="1" dirty="0" smtClean="0"/>
              <a:t>(</a:t>
            </a:r>
            <a:r>
              <a:rPr lang="en-US" sz="1400" b="1" dirty="0" err="1" smtClean="0"/>
              <a:t>convert_numeric</a:t>
            </a:r>
            <a:r>
              <a:rPr lang="en-US" sz="1400" b="1" dirty="0" smtClean="0"/>
              <a:t>))</a:t>
            </a:r>
          </a:p>
          <a:p>
            <a:pPr algn="l" rtl="0"/>
            <a:r>
              <a:rPr lang="en-US" sz="1400" b="1" dirty="0" smtClean="0"/>
              <a:t>   	 ], verbose=True)</a:t>
            </a:r>
          </a:p>
          <a:p>
            <a:pPr algn="l" rtl="0"/>
            <a:endParaRPr lang="en-US" sz="1400" b="1" dirty="0" smtClean="0"/>
          </a:p>
          <a:p>
            <a:pPr algn="l" rtl="0"/>
            <a:r>
              <a:rPr lang="en-US" sz="1400" b="1" dirty="0" err="1" smtClean="0"/>
              <a:t>df</a:t>
            </a:r>
            <a:r>
              <a:rPr lang="en-US" sz="1400" b="1" dirty="0" smtClean="0"/>
              <a:t> = </a:t>
            </a:r>
            <a:r>
              <a:rPr lang="en-US" sz="1400" b="1" dirty="0" err="1" smtClean="0"/>
              <a:t>pipeline.fit_transform</a:t>
            </a:r>
            <a:r>
              <a:rPr lang="en-US" sz="1400" b="1" dirty="0" smtClean="0"/>
              <a:t>(</a:t>
            </a:r>
            <a:r>
              <a:rPr lang="en-US" sz="1400" b="1" dirty="0" err="1" smtClean="0"/>
              <a:t>df</a:t>
            </a:r>
            <a:r>
              <a:rPr lang="en-US" sz="1400" b="1" dirty="0" smtClean="0"/>
              <a:t>)</a:t>
            </a:r>
            <a:endParaRPr lang="he-IL" sz="1400" b="1" dirty="0"/>
          </a:p>
        </p:txBody>
      </p:sp>
      <p:sp>
        <p:nvSpPr>
          <p:cNvPr id="8" name="Title 1"/>
          <p:cNvSpPr>
            <a:spLocks noGrp="1"/>
          </p:cNvSpPr>
          <p:nvPr>
            <p:ph type="title"/>
          </p:nvPr>
        </p:nvSpPr>
        <p:spPr>
          <a:xfrm>
            <a:off x="500034" y="142852"/>
            <a:ext cx="8229600" cy="562074"/>
          </a:xfrm>
        </p:spPr>
        <p:txBody>
          <a:bodyPr>
            <a:normAutofit fontScale="90000"/>
          </a:bodyPr>
          <a:lstStyle/>
          <a:p>
            <a:r>
              <a:rPr lang="en-US" sz="4400" dirty="0" smtClean="0"/>
              <a:t>Cleaning – </a:t>
            </a:r>
            <a:r>
              <a:rPr lang="en-US" sz="3100" dirty="0" smtClean="0"/>
              <a:t>cont…</a:t>
            </a:r>
            <a:endParaRPr lang="he-IL" sz="3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357298"/>
            <a:ext cx="8661648" cy="5139869"/>
          </a:xfrm>
        </p:spPr>
        <p:txBody>
          <a:bodyPr wrap="square">
            <a:spAutoFit/>
          </a:bodyPr>
          <a:lstStyle/>
          <a:p>
            <a:pPr marL="514350" indent="-514350" algn="l" rtl="0">
              <a:buClr>
                <a:srgbClr val="FFFF00"/>
              </a:buClr>
              <a:buSzPct val="100000"/>
              <a:buFont typeface="+mj-lt"/>
              <a:buAutoNum type="arabicPeriod" startAt="13"/>
            </a:pPr>
            <a:r>
              <a:rPr lang="en-US" sz="2000" dirty="0" smtClean="0"/>
              <a:t>Run all </a:t>
            </a:r>
            <a:r>
              <a:rPr lang="en-US" sz="2000" b="1" dirty="0" smtClean="0">
                <a:solidFill>
                  <a:srgbClr val="FFC000"/>
                </a:solidFill>
              </a:rPr>
              <a:t>4</a:t>
            </a:r>
            <a:r>
              <a:rPr lang="en-US" sz="2000" dirty="0" smtClean="0">
                <a:solidFill>
                  <a:srgbClr val="FFC000"/>
                </a:solidFill>
              </a:rPr>
              <a:t> models </a:t>
            </a:r>
            <a:r>
              <a:rPr lang="en-US" sz="2000" dirty="0" smtClean="0"/>
              <a:t>on the dataset (price non </a:t>
            </a:r>
            <a:r>
              <a:rPr lang="en-US" sz="2000" dirty="0" err="1" smtClean="0"/>
              <a:t>logartimic</a:t>
            </a:r>
            <a:r>
              <a:rPr lang="en-US" sz="2000" dirty="0" smtClean="0"/>
              <a:t>) with the 						following </a:t>
            </a:r>
            <a:r>
              <a:rPr lang="en-US" sz="2000" dirty="0" err="1" smtClean="0">
                <a:solidFill>
                  <a:srgbClr val="FFC000"/>
                </a:solidFill>
              </a:rPr>
              <a:t>rmsle</a:t>
            </a:r>
            <a:r>
              <a:rPr lang="en-US" sz="2000" dirty="0" smtClean="0">
                <a:solidFill>
                  <a:srgbClr val="FFC000"/>
                </a:solidFill>
              </a:rPr>
              <a:t> </a:t>
            </a:r>
            <a:r>
              <a:rPr lang="en-US" sz="2000" dirty="0" smtClean="0"/>
              <a:t>results</a:t>
            </a:r>
            <a:r>
              <a:rPr lang="en-US" sz="2000" dirty="0" smtClean="0">
                <a:solidFill>
                  <a:srgbClr val="FFC000"/>
                </a:solidFill>
              </a:rPr>
              <a:t> </a:t>
            </a:r>
            <a:r>
              <a:rPr lang="en-US" sz="2000" dirty="0" smtClean="0"/>
              <a:t>: </a:t>
            </a:r>
            <a:br>
              <a:rPr lang="en-US" sz="2000" dirty="0" smtClean="0"/>
            </a:br>
            <a:endParaRPr lang="en-US" sz="2000" dirty="0" smtClean="0">
              <a:solidFill>
                <a:srgbClr val="FFC000"/>
              </a:solidFill>
            </a:endParaRPr>
          </a:p>
          <a:p>
            <a:pPr marL="1099566" lvl="2" indent="-514350" algn="l" rtl="0">
              <a:buNone/>
            </a:pPr>
            <a:r>
              <a:rPr lang="en-US" sz="2400" b="1" dirty="0" smtClean="0"/>
              <a:t>0.2716	</a:t>
            </a:r>
            <a:r>
              <a:rPr lang="en-US" sz="2400" dirty="0" err="1" smtClean="0">
                <a:solidFill>
                  <a:srgbClr val="FFC000"/>
                </a:solidFill>
              </a:rPr>
              <a:t>RadomForest</a:t>
            </a:r>
            <a:endParaRPr lang="en-US" sz="2400" dirty="0" smtClean="0">
              <a:solidFill>
                <a:srgbClr val="FFC000"/>
              </a:solidFill>
            </a:endParaRPr>
          </a:p>
          <a:p>
            <a:pPr marL="1099566" lvl="2" indent="-514350" algn="l" rtl="0">
              <a:buNone/>
            </a:pPr>
            <a:r>
              <a:rPr lang="en-US" sz="2400" b="1" dirty="0" smtClean="0"/>
              <a:t>0.367</a:t>
            </a:r>
            <a:r>
              <a:rPr lang="en-US" sz="2400" dirty="0" smtClean="0"/>
              <a:t>0	DT </a:t>
            </a:r>
          </a:p>
          <a:p>
            <a:pPr marL="1099566" lvl="2" indent="-514350" algn="l" rtl="0">
              <a:buNone/>
            </a:pPr>
            <a:r>
              <a:rPr lang="en-US" sz="2400" b="1" dirty="0" smtClean="0"/>
              <a:t>0.6214</a:t>
            </a:r>
            <a:r>
              <a:rPr lang="en-US" sz="2400" dirty="0" smtClean="0"/>
              <a:t> 	KNN</a:t>
            </a:r>
          </a:p>
          <a:p>
            <a:pPr marL="1099566" lvl="2" indent="-514350" algn="l" rtl="0">
              <a:buNone/>
            </a:pPr>
            <a:r>
              <a:rPr lang="en-US" sz="2400" b="1" dirty="0" smtClean="0"/>
              <a:t>1.0026</a:t>
            </a:r>
            <a:r>
              <a:rPr lang="en-US" sz="2400" dirty="0" smtClean="0"/>
              <a:t>	Linear</a:t>
            </a:r>
          </a:p>
          <a:p>
            <a:pPr marL="1099566" lvl="2" indent="-514350" algn="l" rtl="0">
              <a:buNone/>
            </a:pPr>
            <a:endParaRPr lang="en-US" sz="2400" dirty="0" smtClean="0"/>
          </a:p>
          <a:p>
            <a:pPr marL="1099566" lvl="2" indent="-514350" algn="l" rtl="0">
              <a:buNone/>
            </a:pPr>
            <a:r>
              <a:rPr lang="en-US" sz="2400" dirty="0" smtClean="0"/>
              <a:t>	The </a:t>
            </a:r>
            <a:r>
              <a:rPr lang="en-US" sz="2400" dirty="0" err="1" smtClean="0">
                <a:solidFill>
                  <a:srgbClr val="FFC000"/>
                </a:solidFill>
              </a:rPr>
              <a:t>Kaggle</a:t>
            </a:r>
            <a:r>
              <a:rPr lang="en-US" sz="1800" dirty="0" smtClean="0"/>
              <a:t> </a:t>
            </a:r>
            <a:r>
              <a:rPr lang="en-US" sz="2400" dirty="0" smtClean="0"/>
              <a:t>criteria was for the lowest </a:t>
            </a:r>
            <a:r>
              <a:rPr lang="en-US" sz="3200" dirty="0" err="1" smtClean="0">
                <a:solidFill>
                  <a:srgbClr val="FFC000"/>
                </a:solidFill>
              </a:rPr>
              <a:t>rmsle</a:t>
            </a:r>
            <a:endParaRPr lang="en-US" sz="2000" dirty="0" smtClean="0">
              <a:solidFill>
                <a:srgbClr val="FFC000"/>
              </a:solidFill>
            </a:endParaRPr>
          </a:p>
          <a:p>
            <a:pPr marL="514350" indent="-514350" algn="l" rtl="0">
              <a:buNone/>
            </a:pPr>
            <a:r>
              <a:rPr lang="en-US" sz="2000" dirty="0" smtClean="0"/>
              <a:t> </a:t>
            </a:r>
          </a:p>
          <a:p>
            <a:pPr marL="514350" indent="-514350" algn="ctr" rtl="0">
              <a:buClr>
                <a:srgbClr val="FFFF00"/>
              </a:buClr>
              <a:buSzPct val="100000"/>
              <a:buNone/>
            </a:pPr>
            <a:r>
              <a:rPr lang="en-US" dirty="0" err="1" smtClean="0">
                <a:solidFill>
                  <a:srgbClr val="FFC000"/>
                </a:solidFill>
              </a:rPr>
              <a:t>RadomForest</a:t>
            </a:r>
            <a:r>
              <a:rPr lang="en-US" dirty="0" smtClean="0"/>
              <a:t> gave the best result.  </a:t>
            </a:r>
            <a:br>
              <a:rPr lang="en-US" dirty="0" smtClean="0"/>
            </a:br>
            <a:r>
              <a:rPr lang="en-US" dirty="0" smtClean="0"/>
              <a:t>That was the model I chose.</a:t>
            </a:r>
          </a:p>
        </p:txBody>
      </p:sp>
      <p:sp>
        <p:nvSpPr>
          <p:cNvPr id="5" name="Slide Number Placeholder 4"/>
          <p:cNvSpPr>
            <a:spLocks noGrp="1"/>
          </p:cNvSpPr>
          <p:nvPr>
            <p:ph type="sldNum" sz="quarter" idx="12"/>
          </p:nvPr>
        </p:nvSpPr>
        <p:spPr/>
        <p:txBody>
          <a:bodyPr/>
          <a:lstStyle/>
          <a:p>
            <a:fld id="{7B422BC0-EB7A-4CF2-ACE9-425555D8A6C2}" type="slidenum">
              <a:rPr lang="he-IL" smtClean="0"/>
              <a:pPr/>
              <a:t>7</a:t>
            </a:fld>
            <a:endParaRPr lang="he-IL"/>
          </a:p>
        </p:txBody>
      </p:sp>
      <p:sp>
        <p:nvSpPr>
          <p:cNvPr id="8" name="Title 1"/>
          <p:cNvSpPr>
            <a:spLocks noGrp="1"/>
          </p:cNvSpPr>
          <p:nvPr>
            <p:ph type="title"/>
          </p:nvPr>
        </p:nvSpPr>
        <p:spPr>
          <a:xfrm>
            <a:off x="500034" y="142852"/>
            <a:ext cx="8229600" cy="562074"/>
          </a:xfrm>
        </p:spPr>
        <p:txBody>
          <a:bodyPr>
            <a:normAutofit fontScale="90000"/>
          </a:bodyPr>
          <a:lstStyle/>
          <a:p>
            <a:r>
              <a:rPr lang="en-US" sz="4400" dirty="0" smtClean="0"/>
              <a:t>Cleaning – </a:t>
            </a:r>
            <a:r>
              <a:rPr lang="en-US" sz="3100" dirty="0" smtClean="0"/>
              <a:t>cont…</a:t>
            </a:r>
            <a:endParaRPr lang="he-IL" sz="3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422BC0-EB7A-4CF2-ACE9-425555D8A6C2}" type="slidenum">
              <a:rPr lang="he-IL" smtClean="0"/>
              <a:pPr/>
              <a:t>8</a:t>
            </a:fld>
            <a:endParaRPr lang="he-IL"/>
          </a:p>
        </p:txBody>
      </p:sp>
      <p:pic>
        <p:nvPicPr>
          <p:cNvPr id="5" name="Content Placeholder 4" descr="bulld_models.png"/>
          <p:cNvPicPr>
            <a:picLocks noGrp="1" noChangeAspect="1"/>
          </p:cNvPicPr>
          <p:nvPr>
            <p:ph idx="1"/>
          </p:nvPr>
        </p:nvPicPr>
        <p:blipFill>
          <a:blip r:embed="rId3" cstate="print"/>
          <a:stretch>
            <a:fillRect/>
          </a:stretch>
        </p:blipFill>
        <p:spPr>
          <a:xfrm>
            <a:off x="236703" y="714356"/>
            <a:ext cx="8679715" cy="5786477"/>
          </a:xfrm>
          <a:prstGeom prst="rect">
            <a:avLst/>
          </a:prstGeom>
          <a:solidFill>
            <a:schemeClr val="accent1">
              <a:lumMod val="40000"/>
              <a:lumOff val="60000"/>
            </a:schemeClr>
          </a:solidFill>
        </p:spPr>
      </p:pic>
      <p:sp>
        <p:nvSpPr>
          <p:cNvPr id="7" name="Title 1"/>
          <p:cNvSpPr>
            <a:spLocks noGrp="1"/>
          </p:cNvSpPr>
          <p:nvPr>
            <p:ph type="title"/>
          </p:nvPr>
        </p:nvSpPr>
        <p:spPr>
          <a:xfrm>
            <a:off x="500034" y="142852"/>
            <a:ext cx="8229600" cy="562074"/>
          </a:xfrm>
        </p:spPr>
        <p:txBody>
          <a:bodyPr>
            <a:normAutofit fontScale="90000"/>
          </a:bodyPr>
          <a:lstStyle/>
          <a:p>
            <a:r>
              <a:rPr lang="en-US" sz="4400" dirty="0" smtClean="0"/>
              <a:t>Cleaning – </a:t>
            </a:r>
            <a:r>
              <a:rPr lang="en-US" sz="3100" dirty="0" smtClean="0"/>
              <a:t>cont…</a:t>
            </a:r>
            <a:endParaRPr lang="he-IL" sz="3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7224" y="5214950"/>
            <a:ext cx="7488832" cy="1261884"/>
          </a:xfrm>
          <a:prstGeom prst="rect">
            <a:avLst/>
          </a:prstGeom>
          <a:ln w="38100">
            <a:solidFill>
              <a:srgbClr val="92D050"/>
            </a:solidFill>
          </a:ln>
        </p:spPr>
        <p:txBody>
          <a:bodyPr wrap="square">
            <a:spAutoFit/>
          </a:bodyPr>
          <a:lstStyle/>
          <a:p>
            <a:pPr marL="514350" lvl="0" indent="-514350" algn="ctr" rtl="0">
              <a:spcBef>
                <a:spcPct val="20000"/>
              </a:spcBef>
              <a:buClr>
                <a:srgbClr val="FFFF00"/>
              </a:buClr>
              <a:buFont typeface="+mj-lt"/>
              <a:buAutoNum type="arabicPeriod" startAt="17"/>
              <a:defRPr/>
            </a:pPr>
            <a:r>
              <a:rPr lang="en-US" sz="2800" dirty="0" smtClean="0"/>
              <a:t>However, the </a:t>
            </a:r>
            <a:r>
              <a:rPr lang="en-US" sz="2800" dirty="0" err="1" smtClean="0">
                <a:solidFill>
                  <a:srgbClr val="FFC000"/>
                </a:solidFill>
              </a:rPr>
              <a:t>valid.rmsle</a:t>
            </a:r>
            <a:r>
              <a:rPr lang="en-US" sz="2800" dirty="0" smtClean="0">
                <a:solidFill>
                  <a:srgbClr val="FFC000"/>
                </a:solidFill>
              </a:rPr>
              <a:t>% was </a:t>
            </a:r>
            <a:r>
              <a:rPr lang="en-US" sz="2800" b="1" dirty="0" smtClean="0">
                <a:solidFill>
                  <a:srgbClr val="FFC000"/>
                </a:solidFill>
              </a:rPr>
              <a:t>170%</a:t>
            </a:r>
            <a:endParaRPr lang="en-US" sz="2800" dirty="0" smtClean="0">
              <a:solidFill>
                <a:srgbClr val="FFC000"/>
              </a:solidFill>
            </a:endParaRPr>
          </a:p>
          <a:p>
            <a:pPr marL="514350" lvl="0" indent="-514350" algn="ctr" rtl="0">
              <a:spcBef>
                <a:spcPct val="20000"/>
              </a:spcBef>
              <a:defRPr/>
            </a:pPr>
            <a:r>
              <a:rPr lang="en-US" sz="4000" b="1" dirty="0" smtClean="0">
                <a:solidFill>
                  <a:srgbClr val="FFC000"/>
                </a:solidFill>
              </a:rPr>
              <a:t>model not valid</a:t>
            </a:r>
            <a:endParaRPr lang="he-IL" sz="4000" b="1" dirty="0">
              <a:solidFill>
                <a:srgbClr val="FFC000"/>
              </a:solidFill>
            </a:endParaRPr>
          </a:p>
        </p:txBody>
      </p:sp>
      <p:sp>
        <p:nvSpPr>
          <p:cNvPr id="10" name="Content Placeholder 9"/>
          <p:cNvSpPr>
            <a:spLocks noGrp="1"/>
          </p:cNvSpPr>
          <p:nvPr>
            <p:ph idx="1"/>
          </p:nvPr>
        </p:nvSpPr>
        <p:spPr>
          <a:xfrm>
            <a:off x="386535" y="818710"/>
            <a:ext cx="8391306" cy="4219070"/>
          </a:xfrm>
        </p:spPr>
        <p:txBody>
          <a:bodyPr>
            <a:normAutofit fontScale="92500" lnSpcReduction="20000"/>
          </a:bodyPr>
          <a:lstStyle/>
          <a:p>
            <a:pPr marL="514350" indent="-514350" algn="l" rtl="0">
              <a:buClr>
                <a:srgbClr val="FFFF00"/>
              </a:buClr>
              <a:buSzPct val="100000"/>
              <a:buFont typeface="+mj-lt"/>
              <a:buAutoNum type="arabicPeriod" startAt="14"/>
            </a:pPr>
            <a:r>
              <a:rPr lang="en-US" dirty="0" smtClean="0"/>
              <a:t>Tested all 4 models on the </a:t>
            </a:r>
            <a:r>
              <a:rPr lang="en-US" b="1" dirty="0" smtClean="0"/>
              <a:t>log</a:t>
            </a:r>
            <a:r>
              <a:rPr lang="en-US" dirty="0" smtClean="0"/>
              <a:t> of the price and all models improved (as can be seen on </a:t>
            </a:r>
            <a:r>
              <a:rPr lang="en-US" dirty="0" smtClean="0"/>
              <a:t>the previous slide which is the output of </a:t>
            </a:r>
            <a:r>
              <a:rPr lang="en-US" dirty="0" err="1" smtClean="0"/>
              <a:t>log_price</a:t>
            </a:r>
            <a:r>
              <a:rPr lang="en-US" dirty="0" smtClean="0"/>
              <a:t>, and the result is part of the title):        </a:t>
            </a:r>
            <a:r>
              <a:rPr lang="en-US" dirty="0" smtClean="0"/>
              <a:t/>
            </a:r>
            <a:br>
              <a:rPr lang="en-US" dirty="0" smtClean="0"/>
            </a:br>
            <a:r>
              <a:rPr lang="en-US" dirty="0" smtClean="0"/>
              <a:t>		</a:t>
            </a:r>
            <a:r>
              <a:rPr lang="en-US" dirty="0" smtClean="0">
                <a:solidFill>
                  <a:srgbClr val="FFC000"/>
                </a:solidFill>
              </a:rPr>
              <a:t> RF model </a:t>
            </a:r>
            <a:r>
              <a:rPr lang="en-US" dirty="0" err="1" smtClean="0">
                <a:solidFill>
                  <a:srgbClr val="FFC000"/>
                </a:solidFill>
              </a:rPr>
              <a:t>rmsle</a:t>
            </a:r>
            <a:r>
              <a:rPr lang="en-US" dirty="0" smtClean="0"/>
              <a:t> down to </a:t>
            </a:r>
            <a:r>
              <a:rPr lang="en-US" b="1" dirty="0" smtClean="0">
                <a:solidFill>
                  <a:srgbClr val="FFC000"/>
                </a:solidFill>
              </a:rPr>
              <a:t>0.2658</a:t>
            </a:r>
            <a:endParaRPr lang="en-US" dirty="0" smtClean="0"/>
          </a:p>
          <a:p>
            <a:pPr marL="514350" indent="-514350" algn="l" rtl="0">
              <a:buClr>
                <a:srgbClr val="FFFF00"/>
              </a:buClr>
              <a:buSzPct val="100000"/>
              <a:buFont typeface="+mj-lt"/>
              <a:buAutoNum type="arabicPeriod" startAt="14"/>
            </a:pPr>
            <a:r>
              <a:rPr lang="en-US" dirty="0" smtClean="0"/>
              <a:t>Checked the </a:t>
            </a:r>
            <a:r>
              <a:rPr lang="en-US" b="1" dirty="0" smtClean="0">
                <a:solidFill>
                  <a:srgbClr val="FFC000"/>
                </a:solidFill>
              </a:rPr>
              <a:t>correlation map </a:t>
            </a:r>
            <a:r>
              <a:rPr lang="en-US" dirty="0" smtClean="0"/>
              <a:t>and found out that </a:t>
            </a:r>
            <a:r>
              <a:rPr lang="en-US" b="1" dirty="0" smtClean="0">
                <a:solidFill>
                  <a:srgbClr val="FFC000"/>
                </a:solidFill>
              </a:rPr>
              <a:t>4</a:t>
            </a:r>
            <a:r>
              <a:rPr lang="en-US" dirty="0" smtClean="0">
                <a:solidFill>
                  <a:srgbClr val="FFC000"/>
                </a:solidFill>
              </a:rPr>
              <a:t> features </a:t>
            </a:r>
            <a:r>
              <a:rPr lang="en-US" dirty="0" smtClean="0"/>
              <a:t>had correlation </a:t>
            </a:r>
            <a:r>
              <a:rPr lang="en-US" dirty="0" smtClean="0">
                <a:solidFill>
                  <a:srgbClr val="FFC000"/>
                </a:solidFill>
              </a:rPr>
              <a:t>of </a:t>
            </a:r>
            <a:r>
              <a:rPr lang="en-US" b="1" dirty="0" smtClean="0">
                <a:solidFill>
                  <a:srgbClr val="FFC000"/>
                </a:solidFill>
              </a:rPr>
              <a:t>0.8</a:t>
            </a:r>
            <a:r>
              <a:rPr lang="en-US" dirty="0" smtClean="0">
                <a:solidFill>
                  <a:srgbClr val="FFC000"/>
                </a:solidFill>
              </a:rPr>
              <a:t> and higher </a:t>
            </a:r>
            <a:r>
              <a:rPr lang="en-US" dirty="0" smtClean="0"/>
              <a:t>between themselves, but not with </a:t>
            </a:r>
            <a:r>
              <a:rPr lang="en-US" dirty="0" err="1" smtClean="0"/>
              <a:t>SalePrice</a:t>
            </a:r>
            <a:r>
              <a:rPr lang="en-US" dirty="0" smtClean="0"/>
              <a:t>.</a:t>
            </a:r>
          </a:p>
          <a:p>
            <a:pPr marL="514350" indent="-514350" algn="l" rtl="0">
              <a:buClr>
                <a:srgbClr val="FFFF00"/>
              </a:buClr>
              <a:buSzPct val="100000"/>
              <a:buFont typeface="+mj-lt"/>
              <a:buAutoNum type="arabicPeriod" startAt="14"/>
            </a:pPr>
            <a:r>
              <a:rPr lang="en-US" dirty="0" smtClean="0"/>
              <a:t>After dropping them the </a:t>
            </a:r>
            <a:r>
              <a:rPr lang="en-US" dirty="0" smtClean="0">
                <a:solidFill>
                  <a:srgbClr val="FFC000"/>
                </a:solidFill>
              </a:rPr>
              <a:t>model improved to </a:t>
            </a:r>
            <a:r>
              <a:rPr lang="en-US" b="1" dirty="0" smtClean="0">
                <a:solidFill>
                  <a:srgbClr val="FFC000"/>
                </a:solidFill>
              </a:rPr>
              <a:t>0.2570</a:t>
            </a:r>
            <a:r>
              <a:rPr lang="en-US" dirty="0" smtClean="0"/>
              <a:t>. </a:t>
            </a:r>
          </a:p>
          <a:p>
            <a:pPr marL="514350" indent="-514350" algn="ctr" rtl="0">
              <a:buClr>
                <a:srgbClr val="FFFF00"/>
              </a:buClr>
              <a:buSzPct val="100000"/>
              <a:buNone/>
            </a:pPr>
            <a:r>
              <a:rPr lang="en-US" dirty="0" smtClean="0"/>
              <a:t/>
            </a:r>
            <a:br>
              <a:rPr lang="en-US" dirty="0" smtClean="0"/>
            </a:br>
            <a:r>
              <a:rPr lang="en-US" dirty="0" smtClean="0">
                <a:solidFill>
                  <a:srgbClr val="FFC000"/>
                </a:solidFill>
              </a:rPr>
              <a:t>Thus the model was left with </a:t>
            </a:r>
            <a:r>
              <a:rPr lang="en-US" b="1" dirty="0" smtClean="0">
                <a:solidFill>
                  <a:srgbClr val="FFC000"/>
                </a:solidFill>
              </a:rPr>
              <a:t>32</a:t>
            </a:r>
            <a:r>
              <a:rPr lang="en-US" dirty="0" smtClean="0">
                <a:solidFill>
                  <a:srgbClr val="FFC000"/>
                </a:solidFill>
              </a:rPr>
              <a:t> features.</a:t>
            </a:r>
          </a:p>
          <a:p>
            <a:pPr algn="just"/>
            <a:endParaRPr lang="he-IL" dirty="0"/>
          </a:p>
        </p:txBody>
      </p:sp>
      <p:sp>
        <p:nvSpPr>
          <p:cNvPr id="4" name="Slide Number Placeholder 3"/>
          <p:cNvSpPr>
            <a:spLocks noGrp="1"/>
          </p:cNvSpPr>
          <p:nvPr>
            <p:ph type="sldNum" sz="quarter" idx="12"/>
          </p:nvPr>
        </p:nvSpPr>
        <p:spPr/>
        <p:txBody>
          <a:bodyPr/>
          <a:lstStyle/>
          <a:p>
            <a:fld id="{7B422BC0-EB7A-4CF2-ACE9-425555D8A6C2}" type="slidenum">
              <a:rPr lang="he-IL" smtClean="0"/>
              <a:pPr/>
              <a:t>9</a:t>
            </a:fld>
            <a:endParaRPr lang="he-IL"/>
          </a:p>
        </p:txBody>
      </p:sp>
      <p:sp>
        <p:nvSpPr>
          <p:cNvPr id="7" name="Title 1"/>
          <p:cNvSpPr>
            <a:spLocks noGrp="1"/>
          </p:cNvSpPr>
          <p:nvPr>
            <p:ph type="title"/>
          </p:nvPr>
        </p:nvSpPr>
        <p:spPr>
          <a:xfrm>
            <a:off x="500034" y="142852"/>
            <a:ext cx="8229600" cy="562074"/>
          </a:xfrm>
        </p:spPr>
        <p:txBody>
          <a:bodyPr>
            <a:normAutofit fontScale="90000"/>
          </a:bodyPr>
          <a:lstStyle/>
          <a:p>
            <a:r>
              <a:rPr lang="en-US" sz="4400" dirty="0" err="1" smtClean="0"/>
              <a:t>RandomForest</a:t>
            </a:r>
            <a:r>
              <a:rPr lang="en-US" sz="4400" dirty="0" smtClean="0"/>
              <a:t> – Take1</a:t>
            </a:r>
            <a:endParaRPr lang="he-IL" sz="3100" dirty="0"/>
          </a:p>
        </p:txBody>
      </p:sp>
      <p:sp>
        <p:nvSpPr>
          <p:cNvPr id="9" name="Right Arrow 8"/>
          <p:cNvSpPr/>
          <p:nvPr/>
        </p:nvSpPr>
        <p:spPr>
          <a:xfrm>
            <a:off x="1785918" y="5929330"/>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ppt/theme/themeOverride2.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docProps/app.xml><?xml version="1.0" encoding="utf-8"?>
<Properties xmlns="http://schemas.openxmlformats.org/officeDocument/2006/extended-properties" xmlns:vt="http://schemas.openxmlformats.org/officeDocument/2006/docPropsVTypes">
  <Template/>
  <TotalTime>1425</TotalTime>
  <Words>749</Words>
  <Application>Microsoft Office PowerPoint</Application>
  <PresentationFormat>On-screen Show (4:3)</PresentationFormat>
  <Paragraphs>178</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Predicting auction sale prices for Bulldozers</vt:lpstr>
      <vt:lpstr>The Data Set</vt:lpstr>
      <vt:lpstr>Cleaning</vt:lpstr>
      <vt:lpstr>Cleaning – cont…</vt:lpstr>
      <vt:lpstr>Cleaning – cont…</vt:lpstr>
      <vt:lpstr>Cleaning – cont…</vt:lpstr>
      <vt:lpstr>Cleaning – cont…</vt:lpstr>
      <vt:lpstr>Cleaning – cont…</vt:lpstr>
      <vt:lpstr>RandomForest – Take1</vt:lpstr>
      <vt:lpstr>RandomForest – Take 1</vt:lpstr>
      <vt:lpstr>RandomForest – Take1</vt:lpstr>
      <vt:lpstr>RandomForest – Take 2</vt:lpstr>
      <vt:lpstr>RandomForest – Take 2</vt:lpstr>
      <vt:lpstr> RandomForest – Take 2 cont...</vt:lpstr>
      <vt:lpstr>Slide 15</vt:lpstr>
      <vt:lpstr> RandomForest – Take 2 cont...</vt:lpstr>
      <vt:lpstr> RandomForest – Take 3</vt:lpstr>
      <vt:lpstr> RandomForest – Take 4</vt:lpstr>
      <vt:lpstr> RandomForest – Take 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Bulldozers  auction prices</dc:title>
  <dc:creator>drbarak</dc:creator>
  <cp:lastModifiedBy>drbarak</cp:lastModifiedBy>
  <cp:revision>140</cp:revision>
  <dcterms:created xsi:type="dcterms:W3CDTF">2021-03-01T20:59:44Z</dcterms:created>
  <dcterms:modified xsi:type="dcterms:W3CDTF">2021-03-05T12:50:04Z</dcterms:modified>
</cp:coreProperties>
</file>