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6"/>
  </p:sldMasterIdLst>
  <p:notesMasterIdLst>
    <p:notesMasterId r:id="rId64"/>
  </p:notesMasterIdLst>
  <p:sldIdLst>
    <p:sldId id="269" r:id="rId7"/>
    <p:sldId id="360" r:id="rId8"/>
    <p:sldId id="362" r:id="rId9"/>
    <p:sldId id="361" r:id="rId10"/>
    <p:sldId id="363" r:id="rId11"/>
    <p:sldId id="364" r:id="rId12"/>
    <p:sldId id="370" r:id="rId13"/>
    <p:sldId id="430" r:id="rId14"/>
    <p:sldId id="431" r:id="rId15"/>
    <p:sldId id="432" r:id="rId16"/>
    <p:sldId id="433" r:id="rId17"/>
    <p:sldId id="373" r:id="rId18"/>
    <p:sldId id="371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72" r:id="rId29"/>
    <p:sldId id="383" r:id="rId30"/>
    <p:sldId id="385" r:id="rId31"/>
    <p:sldId id="390" r:id="rId32"/>
    <p:sldId id="391" r:id="rId33"/>
    <p:sldId id="435" r:id="rId34"/>
    <p:sldId id="416" r:id="rId35"/>
    <p:sldId id="417" r:id="rId36"/>
    <p:sldId id="389" r:id="rId37"/>
    <p:sldId id="418" r:id="rId38"/>
    <p:sldId id="419" r:id="rId39"/>
    <p:sldId id="420" r:id="rId40"/>
    <p:sldId id="421" r:id="rId41"/>
    <p:sldId id="422" r:id="rId42"/>
    <p:sldId id="424" r:id="rId43"/>
    <p:sldId id="425" r:id="rId44"/>
    <p:sldId id="423" r:id="rId45"/>
    <p:sldId id="392" r:id="rId46"/>
    <p:sldId id="434" r:id="rId47"/>
    <p:sldId id="393" r:id="rId48"/>
    <p:sldId id="394" r:id="rId49"/>
    <p:sldId id="395" r:id="rId50"/>
    <p:sldId id="405" r:id="rId51"/>
    <p:sldId id="396" r:id="rId52"/>
    <p:sldId id="428" r:id="rId53"/>
    <p:sldId id="404" r:id="rId54"/>
    <p:sldId id="403" r:id="rId55"/>
    <p:sldId id="406" r:id="rId56"/>
    <p:sldId id="407" r:id="rId57"/>
    <p:sldId id="411" r:id="rId58"/>
    <p:sldId id="412" r:id="rId59"/>
    <p:sldId id="413" r:id="rId60"/>
    <p:sldId id="414" r:id="rId61"/>
    <p:sldId id="399" r:id="rId62"/>
    <p:sldId id="415" r:id="rId63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82385" autoAdjust="0"/>
  </p:normalViewPr>
  <p:slideViewPr>
    <p:cSldViewPr>
      <p:cViewPr varScale="1">
        <p:scale>
          <a:sx n="134" d="100"/>
          <a:sy n="134" d="100"/>
        </p:scale>
        <p:origin x="24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font" Target="fonts/font2.fntdata"/><Relationship Id="rId74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font" Target="fonts/font3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font" Target="fonts/font6.fntdata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font" Target="fonts/font1.fntdata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97820B9-D5B9-4B9A-B3AE-285FB358A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17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75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the name of the function under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the function should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under what conditions the</a:t>
            </a:r>
            <a:r>
              <a:rPr lang="en-US" baseline="0" dirty="0"/>
              <a:t> function should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Unity has a number of test assertions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statement is what we expect to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is the expression</a:t>
            </a:r>
            <a:r>
              <a:rPr lang="en-US" baseline="0" dirty="0"/>
              <a:t> or value under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en-US" baseline="0" dirty="0"/>
              <a:t> assertions that end with _MESSAGE allow the user to specify a custom message to allow the test to be more expressive.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acts as our test runner.</a:t>
            </a:r>
          </a:p>
          <a:p>
            <a:r>
              <a:rPr lang="en-US" dirty="0"/>
              <a:t>There are automation tools for generating</a:t>
            </a:r>
            <a:r>
              <a:rPr lang="en-US" baseline="0" dirty="0"/>
              <a:t> main, but we’ll go over those another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</a:t>
            </a:r>
            <a:r>
              <a:rPr lang="en-US" dirty="0" err="1"/>
              <a:t>windowed_event_counter.h</a:t>
            </a:r>
            <a:endParaRPr lang="en-US" dirty="0"/>
          </a:p>
          <a:p>
            <a:r>
              <a:rPr lang="en-US" dirty="0" err="1"/>
              <a:t>WEC_WindowStart</a:t>
            </a:r>
            <a:r>
              <a:rPr lang="en-US" dirty="0"/>
              <a:t>() is not</a:t>
            </a:r>
            <a:r>
              <a:rPr lang="en-US" baseline="0" dirty="0"/>
              <a:t> declared.</a:t>
            </a:r>
          </a:p>
          <a:p>
            <a:r>
              <a:rPr lang="en-US" baseline="0" dirty="0"/>
              <a:t>WEC_OKAY is undeclared.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doesn’t compile.</a:t>
            </a:r>
          </a:p>
          <a:p>
            <a:endParaRPr lang="en-US" dirty="0"/>
          </a:p>
          <a:p>
            <a:r>
              <a:rPr lang="en-US" dirty="0"/>
              <a:t>Now we have a linker error because </a:t>
            </a:r>
            <a:r>
              <a:rPr lang="en-US" dirty="0" err="1"/>
              <a:t>WEC_WindowStart</a:t>
            </a:r>
            <a:r>
              <a:rPr lang="en-US" dirty="0"/>
              <a:t> is not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7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return value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OKAY!</a:t>
            </a:r>
          </a:p>
          <a:p>
            <a:endParaRPr lang="en-US" dirty="0"/>
          </a:p>
          <a:p>
            <a:r>
              <a:rPr lang="en-US" dirty="0"/>
              <a:t>Fake</a:t>
            </a:r>
            <a:r>
              <a:rPr lang="en-US" baseline="0" dirty="0"/>
              <a:t> it ‘till you make it.</a:t>
            </a:r>
          </a:p>
          <a:p>
            <a:r>
              <a:rPr lang="en-US" baseline="0" dirty="0"/>
              <a:t>Write the simplest code that passes the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acts as our test runner.</a:t>
            </a:r>
          </a:p>
          <a:p>
            <a:r>
              <a:rPr lang="en-US" dirty="0"/>
              <a:t>There are automation tools for generating</a:t>
            </a:r>
            <a:r>
              <a:rPr lang="en-US" baseline="0" dirty="0"/>
              <a:t> main, but we’ll go over those another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67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driven development for embedded developers p. 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65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driven development for embedded developers p. 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65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looping through the TDD state machine</a:t>
            </a:r>
          </a:p>
          <a:p>
            <a:r>
              <a:rPr lang="en-US" baseline="0" dirty="0"/>
              <a:t>Eventually get a decent number of tests</a:t>
            </a:r>
          </a:p>
          <a:p>
            <a:endParaRPr lang="en-US" baseline="0" dirty="0"/>
          </a:p>
          <a:p>
            <a:r>
              <a:rPr lang="en-US" baseline="0" dirty="0"/>
              <a:t>The last test refers to a buffer overflow condition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68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04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added a test to say it should return the error.  It failed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01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</a:t>
            </a:r>
            <a:r>
              <a:rPr lang="en-US" baseline="0" dirty="0"/>
              <a:t> the code.</a:t>
            </a:r>
          </a:p>
          <a:p>
            <a:r>
              <a:rPr lang="en-US" baseline="0" dirty="0"/>
              <a:t>Changed the return type.</a:t>
            </a:r>
          </a:p>
          <a:p>
            <a:r>
              <a:rPr lang="en-US" baseline="0" dirty="0"/>
              <a:t>Added and initialized err var.</a:t>
            </a:r>
          </a:p>
          <a:p>
            <a:r>
              <a:rPr lang="en-US" baseline="0" dirty="0"/>
              <a:t>Changed return.</a:t>
            </a:r>
          </a:p>
          <a:p>
            <a:r>
              <a:rPr lang="en-US" baseline="0" dirty="0"/>
              <a:t>Ran test (still fails).</a:t>
            </a:r>
          </a:p>
          <a:p>
            <a:r>
              <a:rPr lang="en-US" baseline="0" dirty="0"/>
              <a:t>Updated err in overflow check block.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3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test and we have a list of things</a:t>
            </a:r>
            <a:r>
              <a:rPr lang="en-US" baseline="0" dirty="0"/>
              <a:t> to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33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no particular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02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https://www.microsoft.com/en-us/research/group/empirical-software-engineering-group-ese/</a:t>
            </a:r>
          </a:p>
          <a:p>
            <a:r>
              <a:rPr lang="en-US" dirty="0"/>
              <a:t>http://citeseerx.ist.psu.edu/viewdoc/download?doi=10.1.1.94.9442&amp;rep=rep1&amp;type=pdf</a:t>
            </a:r>
          </a:p>
          <a:p>
            <a:r>
              <a:rPr lang="en-US" dirty="0"/>
              <a:t>http://citeseerx.ist.psu.edu/viewdoc/download?doi=10.1.1.93.1314&amp;rep=rep1&amp;type=pdf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597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http://collaboration.csc.ncsu.edu/laurie/Papers/agile07.pdf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64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26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</a:t>
            </a:r>
            <a:r>
              <a:rPr lang="en-US" baseline="0" dirty="0"/>
              <a:t> should the emphasis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1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would emphasize the testing of the code.</a:t>
            </a:r>
          </a:p>
          <a:p>
            <a:r>
              <a:rPr lang="en-US" dirty="0"/>
              <a:t>If this were the</a:t>
            </a:r>
            <a:r>
              <a:rPr lang="en-US" baseline="0" dirty="0"/>
              <a:t> driving factor, it wouldn’t matter when or how you test, so long as you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3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point is that you are taking your</a:t>
            </a:r>
            <a:r>
              <a:rPr lang="en-US" baseline="0" dirty="0"/>
              <a:t> code for a test drive.</a:t>
            </a:r>
          </a:p>
          <a:p>
            <a:r>
              <a:rPr lang="en-US" baseline="0" dirty="0"/>
              <a:t>You state what you want your code to do, and then you make it do that.</a:t>
            </a:r>
          </a:p>
          <a:p>
            <a:r>
              <a:rPr lang="en-US" baseline="0" dirty="0"/>
              <a:t>One small test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48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here’s an example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problem I needed to solve:</a:t>
            </a:r>
          </a:p>
          <a:p>
            <a:r>
              <a:rPr lang="en-US" dirty="0">
                <a:sym typeface="Wingdings" panose="05000000000000000000" pitchFamily="2" charset="2"/>
              </a:rPr>
              <a:t>Needed a steady heart rate indicator.</a:t>
            </a:r>
          </a:p>
          <a:p>
            <a:r>
              <a:rPr lang="en-US" dirty="0">
                <a:sym typeface="Wingdings" panose="05000000000000000000" pitchFamily="2" charset="2"/>
              </a:rPr>
              <a:t>Solution, have a rolling counter for heart beats over the last 20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unity framework.</a:t>
            </a:r>
          </a:p>
          <a:p>
            <a:r>
              <a:rPr lang="en-US" dirty="0"/>
              <a:t>There are many frameworks, but this is the one  used at the time.</a:t>
            </a:r>
          </a:p>
          <a:p>
            <a:r>
              <a:rPr lang="en-US" dirty="0"/>
              <a:t>These days, I prefer Catch2.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Prefix test functions with “test_”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20B9-D5B9-4B9A-B3AE-285FB358A4C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56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64" name="Picture 8" descr="MICV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6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59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5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1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2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7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3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8F2991B-757B-4518-890D-960426509884}" type="slidenum">
              <a:rPr lang="en-US" altLang="en-US" sz="1200"/>
              <a:pPr>
                <a:spcBef>
                  <a:spcPct val="50000"/>
                </a:spcBef>
              </a:pPr>
              <a:t>‹#›</a:t>
            </a:fld>
            <a:endParaRPr lang="en-US" altLang="en-US" sz="120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10800000">
            <a:off x="152400" y="6629400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9" descr="\\overseer\Marcom\Photo_ads\LogoArt\Microchip Logo\MCHP_Logo_Vertical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000" y="231775"/>
            <a:ext cx="1422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80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40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 baseline="0"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None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3429000"/>
            <a:ext cx="8382000" cy="1470025"/>
          </a:xfrm>
        </p:spPr>
        <p:txBody>
          <a:bodyPr/>
          <a:lstStyle/>
          <a:p>
            <a:r>
              <a:rPr lang="en-US" altLang="en-US" dirty="0"/>
              <a:t>Test Driven Development</a:t>
            </a:r>
            <a:br>
              <a:rPr lang="en-US" altLang="en-US" dirty="0"/>
            </a:br>
            <a:r>
              <a:rPr lang="en-US" altLang="en-US" dirty="0"/>
              <a:t>(TDD)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38800"/>
            <a:ext cx="6400800" cy="609600"/>
          </a:xfrm>
        </p:spPr>
        <p:txBody>
          <a:bodyPr/>
          <a:lstStyle/>
          <a:p>
            <a:r>
              <a:rPr lang="en-US" altLang="en-US" sz="1800" dirty="0"/>
              <a:t>Ryan Bartling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Windowed Event Counter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965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87780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Windowed Event Counter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33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626020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Starting a measurement window should return okay</a:t>
            </a:r>
          </a:p>
          <a:p>
            <a:r>
              <a:rPr lang="en-US" sz="2400" dirty="0"/>
              <a:t>Trying to start a started WEC should give an error</a:t>
            </a:r>
          </a:p>
          <a:p>
            <a:r>
              <a:rPr lang="en-US" sz="2400" dirty="0"/>
              <a:t>Stopping a WEC that’s not started should return err</a:t>
            </a:r>
          </a:p>
          <a:p>
            <a:r>
              <a:rPr lang="en-US" sz="2400" dirty="0"/>
              <a:t>Stopping a started WEC should be okay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return elapsed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work regardless of the start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be 0 before WEC is first started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result shouldn’t change once WEC stops</a:t>
            </a:r>
          </a:p>
          <a:p>
            <a:r>
              <a:rPr lang="en-US" sz="2400" dirty="0"/>
              <a:t>Setting limit should be okay when WEC stopped</a:t>
            </a:r>
          </a:p>
          <a:p>
            <a:r>
              <a:rPr lang="en-US" sz="2400" dirty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7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1403684" y="16764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717884" y="2514600"/>
            <a:ext cx="1371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1524000" y="2510589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2819400" y="2510589"/>
            <a:ext cx="2286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4648200" y="2510589"/>
            <a:ext cx="3276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2819400"/>
            <a:ext cx="3276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3581400" y="2831432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What?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4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4800600" y="2831432"/>
            <a:ext cx="2514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1600200" y="3058026"/>
            <a:ext cx="2514600" cy="523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81000" y="3962400"/>
            <a:ext cx="8382000" cy="175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fails!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unity.h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WEC_OKAY"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UNITY_BEGIN();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UN_TEST(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test_WindowStart_should_returnOkay_when_moduleIsNotStarted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UNITY_END();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71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WEC_OKAY = 0,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Everything’s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AyOkay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WEC_ERROR,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Default error.  Shouldn’t get returned.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WEC_ERROR_T;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uint32_t WEC_TIME_T;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070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563561"/>
            <a:ext cx="13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WEC_ERROR;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505200"/>
            <a:ext cx="8696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1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255704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WEC_OKAY;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3810000"/>
            <a:ext cx="4581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9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windowed_event_counter.h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&lt;catch2/catch.hpp&gt;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TEST_CASE(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"Window Start"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]"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"Module is not started"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THEN(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WEC_WindowStart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returns OKAY"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REQUIRE(WEC_OKAY,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0U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EE60F-E1BE-4C06-A972-BC3CAC712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4505325"/>
            <a:ext cx="6153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2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Starting a measurement window should return okay</a:t>
            </a:r>
          </a:p>
          <a:p>
            <a:r>
              <a:rPr lang="en-US" sz="2400" dirty="0"/>
              <a:t>Trying to start a started WEC should give an error</a:t>
            </a:r>
          </a:p>
          <a:p>
            <a:r>
              <a:rPr lang="en-US" sz="2400" dirty="0"/>
              <a:t>Stopping a WEC that’s not started should return err</a:t>
            </a:r>
          </a:p>
          <a:p>
            <a:r>
              <a:rPr lang="en-US" sz="2400" dirty="0"/>
              <a:t>Stopping a started WEC should be okay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return elapsed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work regardless of the start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be 0 before WEC is first started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result shouldn’t change once WEC stops</a:t>
            </a:r>
          </a:p>
          <a:p>
            <a:r>
              <a:rPr lang="en-US" sz="2400" dirty="0"/>
              <a:t>Setting limit should be okay when WEC stopped</a:t>
            </a:r>
          </a:p>
          <a:p>
            <a:r>
              <a:rPr lang="en-US" sz="2400" dirty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How?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0521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/>
              <a:t>Starting a measurement window should return okay</a:t>
            </a:r>
          </a:p>
          <a:p>
            <a:r>
              <a:rPr lang="en-US" sz="2400" dirty="0"/>
              <a:t>Trying to start a started WEC should give an error</a:t>
            </a:r>
          </a:p>
          <a:p>
            <a:r>
              <a:rPr lang="en-US" sz="2400" dirty="0"/>
              <a:t>Stopping a WEC that’s not started should return err</a:t>
            </a:r>
          </a:p>
          <a:p>
            <a:r>
              <a:rPr lang="en-US" sz="2400" dirty="0"/>
              <a:t>Stopping a started WEC should be okay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return elapsed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work regardless of the start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be 0 before WEC is first started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result shouldn’t change once WEC stops</a:t>
            </a:r>
          </a:p>
          <a:p>
            <a:r>
              <a:rPr lang="en-US" sz="2400" dirty="0"/>
              <a:t>Setting limit should be okay when WEC stopped</a:t>
            </a:r>
          </a:p>
          <a:p>
            <a:r>
              <a:rPr lang="en-US" sz="2400" dirty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State Machine</a:t>
            </a:r>
          </a:p>
        </p:txBody>
      </p:sp>
      <p:sp>
        <p:nvSpPr>
          <p:cNvPr id="3" name="Oval 2"/>
          <p:cNvSpPr/>
          <p:nvPr/>
        </p:nvSpPr>
        <p:spPr>
          <a:xfrm>
            <a:off x="2057400" y="1499937"/>
            <a:ext cx="457200" cy="457200"/>
          </a:xfrm>
          <a:prstGeom prst="ellipse">
            <a:avLst/>
          </a:prstGeom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6011" y="2338137"/>
            <a:ext cx="457200" cy="457200"/>
          </a:xfrm>
          <a:prstGeom prst="ellipse">
            <a:avLst/>
          </a:prstGeom>
          <a:ln w="50800" cmpd="dbl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2472488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a test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0200" y="2193756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the test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91463" y="3691689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it compile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15000" y="50292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it link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4894847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the test pass</a:t>
            </a:r>
          </a:p>
        </p:txBody>
      </p:sp>
      <p:cxnSp>
        <p:nvCxnSpPr>
          <p:cNvPr id="15" name="Curved Connector 14"/>
          <p:cNvCxnSpPr>
            <a:stCxn id="24" idx="2"/>
            <a:endCxn id="24" idx="1"/>
          </p:cNvCxnSpPr>
          <p:nvPr/>
        </p:nvCxnSpPr>
        <p:spPr>
          <a:xfrm rot="5400000" flipH="1">
            <a:off x="2241884" y="4836695"/>
            <a:ext cx="278731" cy="952500"/>
          </a:xfrm>
          <a:prstGeom prst="curvedConnector4">
            <a:avLst>
              <a:gd name="adj1" fmla="val -151080"/>
              <a:gd name="adj2" fmla="val 1581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57400" y="35814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Refactor</a:t>
            </a:r>
          </a:p>
        </p:txBody>
      </p:sp>
      <p:cxnSp>
        <p:nvCxnSpPr>
          <p:cNvPr id="30" name="Curved Connector 29"/>
          <p:cNvCxnSpPr>
            <a:stCxn id="24" idx="0"/>
            <a:endCxn id="28" idx="2"/>
          </p:cNvCxnSpPr>
          <p:nvPr/>
        </p:nvCxnSpPr>
        <p:spPr>
          <a:xfrm rot="5400000" flipH="1" flipV="1">
            <a:off x="2555708" y="4440655"/>
            <a:ext cx="755984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0"/>
            <a:endCxn id="9" idx="2"/>
          </p:cNvCxnSpPr>
          <p:nvPr/>
        </p:nvCxnSpPr>
        <p:spPr>
          <a:xfrm rot="16200000" flipV="1">
            <a:off x="2657976" y="3229476"/>
            <a:ext cx="551449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1"/>
            <a:endCxn id="17" idx="6"/>
          </p:cNvCxnSpPr>
          <p:nvPr/>
        </p:nvCxnSpPr>
        <p:spPr>
          <a:xfrm rot="10800000">
            <a:off x="1223212" y="2566738"/>
            <a:ext cx="681789" cy="18448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" idx="6"/>
            <a:endCxn id="9" idx="0"/>
          </p:cNvCxnSpPr>
          <p:nvPr/>
        </p:nvCxnSpPr>
        <p:spPr>
          <a:xfrm>
            <a:off x="2514600" y="1728537"/>
            <a:ext cx="342900" cy="74395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3"/>
            <a:endCxn id="19" idx="0"/>
          </p:cNvCxnSpPr>
          <p:nvPr/>
        </p:nvCxnSpPr>
        <p:spPr>
          <a:xfrm flipV="1">
            <a:off x="3810000" y="2193756"/>
            <a:ext cx="2552700" cy="557464"/>
          </a:xfrm>
          <a:prstGeom prst="curvedConnector4">
            <a:avLst>
              <a:gd name="adj1" fmla="val 57737"/>
              <a:gd name="adj2" fmla="val 1992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9" idx="1"/>
            <a:endCxn id="24" idx="3"/>
          </p:cNvCxnSpPr>
          <p:nvPr/>
        </p:nvCxnSpPr>
        <p:spPr>
          <a:xfrm rot="10800000" flipV="1">
            <a:off x="3810000" y="2472487"/>
            <a:ext cx="1600200" cy="2701091"/>
          </a:xfrm>
          <a:prstGeom prst="curvedConnector3">
            <a:avLst>
              <a:gd name="adj1" fmla="val 251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9" idx="2"/>
            <a:endCxn id="21" idx="0"/>
          </p:cNvCxnSpPr>
          <p:nvPr/>
        </p:nvCxnSpPr>
        <p:spPr>
          <a:xfrm rot="16200000" flipH="1">
            <a:off x="6133096" y="2980822"/>
            <a:ext cx="940470" cy="4812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1" idx="2"/>
            <a:endCxn id="22" idx="0"/>
          </p:cNvCxnSpPr>
          <p:nvPr/>
        </p:nvCxnSpPr>
        <p:spPr>
          <a:xfrm rot="5400000">
            <a:off x="6365708" y="4550945"/>
            <a:ext cx="780048" cy="176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2" idx="1"/>
            <a:endCxn id="24" idx="3"/>
          </p:cNvCxnSpPr>
          <p:nvPr/>
        </p:nvCxnSpPr>
        <p:spPr>
          <a:xfrm rot="10800000">
            <a:off x="3810000" y="5173580"/>
            <a:ext cx="1905000" cy="13435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1" idx="2"/>
            <a:endCxn id="21" idx="3"/>
          </p:cNvCxnSpPr>
          <p:nvPr/>
        </p:nvCxnSpPr>
        <p:spPr>
          <a:xfrm rot="5400000" flipH="1" flipV="1">
            <a:off x="7180847" y="3633537"/>
            <a:ext cx="278731" cy="952500"/>
          </a:xfrm>
          <a:prstGeom prst="curvedConnector4">
            <a:avLst>
              <a:gd name="adj1" fmla="val -82015"/>
              <a:gd name="adj2" fmla="val 16821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2" idx="2"/>
            <a:endCxn id="22" idx="3"/>
          </p:cNvCxnSpPr>
          <p:nvPr/>
        </p:nvCxnSpPr>
        <p:spPr>
          <a:xfrm rot="5400000" flipH="1" flipV="1">
            <a:off x="7004384" y="4971048"/>
            <a:ext cx="278731" cy="952500"/>
          </a:xfrm>
          <a:prstGeom prst="curvedConnector4">
            <a:avLst>
              <a:gd name="adj1" fmla="val -82015"/>
              <a:gd name="adj2" fmla="val 172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86200" y="199286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Chosen</a:t>
            </a:r>
          </a:p>
        </p:txBody>
      </p:sp>
      <p:cxnSp>
        <p:nvCxnSpPr>
          <p:cNvPr id="6" name="Curved Connector 5"/>
          <p:cNvCxnSpPr>
            <a:stCxn id="21" idx="1"/>
            <a:endCxn id="24" idx="3"/>
          </p:cNvCxnSpPr>
          <p:nvPr/>
        </p:nvCxnSpPr>
        <p:spPr>
          <a:xfrm rot="10800000" flipV="1">
            <a:off x="3810001" y="3970421"/>
            <a:ext cx="2081463" cy="1203158"/>
          </a:xfrm>
          <a:prstGeom prst="curvedConnector3">
            <a:avLst>
              <a:gd name="adj1" fmla="val 400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0400" y="3297881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Doesn’t compile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1429" y="45900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Doesn’t 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9773" y="5497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 compiles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6806" y="4405349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passes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3588" y="3212068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2144" y="148358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Have a list of tests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859" y="20090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 of tests to write</a:t>
            </a:r>
          </a:p>
        </p:txBody>
      </p:sp>
    </p:spTree>
    <p:extLst>
      <p:ext uri="{BB962C8B-B14F-4D97-AF65-F5344CB8AC3E}">
        <p14:creationId xmlns:p14="http://schemas.microsoft.com/office/powerpoint/2010/main" val="31045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9" grpId="0" animBg="1"/>
      <p:bldP spid="19" grpId="0" animBg="1"/>
      <p:bldP spid="21" grpId="0" animBg="1"/>
      <p:bldP spid="22" grpId="0" animBg="1"/>
      <p:bldP spid="24" grpId="0" animBg="1"/>
      <p:bldP spid="28" grpId="0" animBg="1"/>
      <p:bldP spid="4" grpId="0"/>
      <p:bldP spid="4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Yeah, but your function doesn’t do anything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test_WindowStart_should_returnAlreadyStarted_when_moduleIsStarted(void)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TEST_ASSERT_EQUAL(WEC_OKAY,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TEST_ASSERT_EQUAL_MESSAGE(WEC_ALREADY_STARTED,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(0U),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"Expected WEC_ALREADY_STARTED"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WEC_OKAY = 0,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Everything’s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AyOkay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WEC_ERROR,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Default error.  Shouldn’t get returned.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WEC_ALREADY_STARTED,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///&lt; Try calling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WEC_WindowStop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try again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WEC_ERROR_T;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065917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Doesn’t Compile</a:t>
            </a:r>
          </a:p>
        </p:txBody>
      </p:sp>
    </p:spTree>
    <p:extLst>
      <p:ext uri="{BB962C8B-B14F-4D97-AF65-F5344CB8AC3E}">
        <p14:creationId xmlns:p14="http://schemas.microsoft.com/office/powerpoint/2010/main" val="28617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55276"/>
            <a:ext cx="9144000" cy="25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69311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@file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windowed_event_counter.h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Indicates when window is started and running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WEC_ERROR_T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WEC_WindowStart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WEC_ALREADY_STARTED;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WEC_OKAY;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3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829719"/>
            <a:ext cx="40862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633958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/>
              <a:t>Starting a measurement window should return okay</a:t>
            </a:r>
          </a:p>
          <a:p>
            <a:r>
              <a:rPr lang="en-US" sz="2400" dirty="0"/>
              <a:t>Trying to start a started WEC should give an error</a:t>
            </a:r>
          </a:p>
          <a:p>
            <a:r>
              <a:rPr lang="en-US" sz="2400" dirty="0"/>
              <a:t>Stopping a WEC that’s not started should return err</a:t>
            </a:r>
          </a:p>
          <a:p>
            <a:r>
              <a:rPr lang="en-US" sz="2400" dirty="0"/>
              <a:t>Stopping a started WEC should be okay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return elapsed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work regardless of the start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be 0 before WEC is first started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result shouldn’t change once WEC stops</a:t>
            </a:r>
          </a:p>
          <a:p>
            <a:r>
              <a:rPr lang="en-US" sz="2400" dirty="0"/>
              <a:t>Setting limit should be okay when WEC stopped</a:t>
            </a:r>
          </a:p>
          <a:p>
            <a:r>
              <a:rPr lang="en-US" sz="2400" dirty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88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trike="sngStrike" dirty="0"/>
              <a:t>Starting a measurement window should return okay</a:t>
            </a:r>
          </a:p>
          <a:p>
            <a:r>
              <a:rPr lang="en-US" sz="2400" strike="sngStrike" dirty="0"/>
              <a:t>Trying to start a started WEC should give an error</a:t>
            </a:r>
          </a:p>
          <a:p>
            <a:r>
              <a:rPr lang="en-US" sz="2400" dirty="0"/>
              <a:t>Stopping a WEC that’s not started should return err</a:t>
            </a:r>
          </a:p>
          <a:p>
            <a:r>
              <a:rPr lang="en-US" sz="2400" dirty="0"/>
              <a:t>Stopping a started WEC should be okay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return elapsed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work regardless of the start time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should be 0 before WEC is first started</a:t>
            </a:r>
          </a:p>
          <a:p>
            <a:r>
              <a:rPr lang="en-US" sz="2400" dirty="0" err="1"/>
              <a:t>TimeGet</a:t>
            </a:r>
            <a:r>
              <a:rPr lang="en-US" sz="2400" dirty="0"/>
              <a:t> result shouldn’t change once WEC stops</a:t>
            </a:r>
          </a:p>
          <a:p>
            <a:r>
              <a:rPr lang="en-US" sz="2400" dirty="0"/>
              <a:t>Setting limit should be okay when WEC stopped</a:t>
            </a:r>
          </a:p>
          <a:p>
            <a:r>
              <a:rPr lang="en-US" sz="2400" dirty="0"/>
              <a:t>Setting limit should change the window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State Machine</a:t>
            </a:r>
          </a:p>
        </p:txBody>
      </p:sp>
      <p:sp>
        <p:nvSpPr>
          <p:cNvPr id="3" name="Oval 2"/>
          <p:cNvSpPr/>
          <p:nvPr/>
        </p:nvSpPr>
        <p:spPr>
          <a:xfrm>
            <a:off x="2057400" y="1499937"/>
            <a:ext cx="457200" cy="457200"/>
          </a:xfrm>
          <a:prstGeom prst="ellipse">
            <a:avLst/>
          </a:prstGeom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6011" y="2338137"/>
            <a:ext cx="457200" cy="457200"/>
          </a:xfrm>
          <a:prstGeom prst="ellipse">
            <a:avLst/>
          </a:prstGeom>
          <a:ln w="50800" cmpd="dbl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2472488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a test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0200" y="2193756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the test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91463" y="3691689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it compile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15000" y="50292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it link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4894847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the test pass</a:t>
            </a:r>
          </a:p>
        </p:txBody>
      </p:sp>
      <p:cxnSp>
        <p:nvCxnSpPr>
          <p:cNvPr id="15" name="Curved Connector 14"/>
          <p:cNvCxnSpPr>
            <a:stCxn id="24" idx="2"/>
            <a:endCxn id="24" idx="1"/>
          </p:cNvCxnSpPr>
          <p:nvPr/>
        </p:nvCxnSpPr>
        <p:spPr>
          <a:xfrm rot="5400000" flipH="1">
            <a:off x="2241884" y="4836695"/>
            <a:ext cx="278731" cy="952500"/>
          </a:xfrm>
          <a:prstGeom prst="curvedConnector4">
            <a:avLst>
              <a:gd name="adj1" fmla="val -151080"/>
              <a:gd name="adj2" fmla="val 1581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57400" y="3581400"/>
            <a:ext cx="1905000" cy="55746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Refactor</a:t>
            </a:r>
          </a:p>
        </p:txBody>
      </p:sp>
      <p:cxnSp>
        <p:nvCxnSpPr>
          <p:cNvPr id="30" name="Curved Connector 29"/>
          <p:cNvCxnSpPr>
            <a:stCxn id="24" idx="0"/>
            <a:endCxn id="28" idx="2"/>
          </p:cNvCxnSpPr>
          <p:nvPr/>
        </p:nvCxnSpPr>
        <p:spPr>
          <a:xfrm rot="5400000" flipH="1" flipV="1">
            <a:off x="2555708" y="4440655"/>
            <a:ext cx="755984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0"/>
            <a:endCxn id="9" idx="2"/>
          </p:cNvCxnSpPr>
          <p:nvPr/>
        </p:nvCxnSpPr>
        <p:spPr>
          <a:xfrm rot="16200000" flipV="1">
            <a:off x="2657976" y="3229476"/>
            <a:ext cx="551449" cy="1524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9" idx="1"/>
            <a:endCxn id="17" idx="6"/>
          </p:cNvCxnSpPr>
          <p:nvPr/>
        </p:nvCxnSpPr>
        <p:spPr>
          <a:xfrm rot="10800000">
            <a:off x="1223212" y="2566738"/>
            <a:ext cx="681789" cy="18448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" idx="6"/>
            <a:endCxn id="9" idx="0"/>
          </p:cNvCxnSpPr>
          <p:nvPr/>
        </p:nvCxnSpPr>
        <p:spPr>
          <a:xfrm>
            <a:off x="2514600" y="1728537"/>
            <a:ext cx="342900" cy="74395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3"/>
            <a:endCxn id="19" idx="0"/>
          </p:cNvCxnSpPr>
          <p:nvPr/>
        </p:nvCxnSpPr>
        <p:spPr>
          <a:xfrm flipV="1">
            <a:off x="3810000" y="2193756"/>
            <a:ext cx="2552700" cy="557464"/>
          </a:xfrm>
          <a:prstGeom prst="curvedConnector4">
            <a:avLst>
              <a:gd name="adj1" fmla="val 57737"/>
              <a:gd name="adj2" fmla="val 1992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9" idx="1"/>
            <a:endCxn id="24" idx="3"/>
          </p:cNvCxnSpPr>
          <p:nvPr/>
        </p:nvCxnSpPr>
        <p:spPr>
          <a:xfrm rot="10800000" flipV="1">
            <a:off x="3810000" y="2472487"/>
            <a:ext cx="1600200" cy="2701091"/>
          </a:xfrm>
          <a:prstGeom prst="curvedConnector3">
            <a:avLst>
              <a:gd name="adj1" fmla="val 25188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9" idx="2"/>
            <a:endCxn id="21" idx="0"/>
          </p:cNvCxnSpPr>
          <p:nvPr/>
        </p:nvCxnSpPr>
        <p:spPr>
          <a:xfrm rot="16200000" flipH="1">
            <a:off x="6133096" y="2980822"/>
            <a:ext cx="940470" cy="4812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1" idx="2"/>
            <a:endCxn id="22" idx="0"/>
          </p:cNvCxnSpPr>
          <p:nvPr/>
        </p:nvCxnSpPr>
        <p:spPr>
          <a:xfrm rot="5400000">
            <a:off x="6365708" y="4550945"/>
            <a:ext cx="780048" cy="176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2" idx="1"/>
            <a:endCxn id="24" idx="3"/>
          </p:cNvCxnSpPr>
          <p:nvPr/>
        </p:nvCxnSpPr>
        <p:spPr>
          <a:xfrm rot="10800000">
            <a:off x="3810000" y="5173580"/>
            <a:ext cx="1905000" cy="13435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1" idx="2"/>
            <a:endCxn id="21" idx="3"/>
          </p:cNvCxnSpPr>
          <p:nvPr/>
        </p:nvCxnSpPr>
        <p:spPr>
          <a:xfrm rot="5400000" flipH="1" flipV="1">
            <a:off x="7180847" y="3633537"/>
            <a:ext cx="278731" cy="952500"/>
          </a:xfrm>
          <a:prstGeom prst="curvedConnector4">
            <a:avLst>
              <a:gd name="adj1" fmla="val -82015"/>
              <a:gd name="adj2" fmla="val 16821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2" idx="2"/>
            <a:endCxn id="22" idx="3"/>
          </p:cNvCxnSpPr>
          <p:nvPr/>
        </p:nvCxnSpPr>
        <p:spPr>
          <a:xfrm rot="5400000" flipH="1" flipV="1">
            <a:off x="7004384" y="4971048"/>
            <a:ext cx="278731" cy="952500"/>
          </a:xfrm>
          <a:prstGeom prst="curvedConnector4">
            <a:avLst>
              <a:gd name="adj1" fmla="val -82015"/>
              <a:gd name="adj2" fmla="val 172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21" idx="1"/>
            <a:endCxn id="24" idx="3"/>
          </p:cNvCxnSpPr>
          <p:nvPr/>
        </p:nvCxnSpPr>
        <p:spPr>
          <a:xfrm rot="10800000" flipV="1">
            <a:off x="3810001" y="3970421"/>
            <a:ext cx="2081463" cy="1203158"/>
          </a:xfrm>
          <a:prstGeom prst="curvedConnector3">
            <a:avLst>
              <a:gd name="adj1" fmla="val 400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9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261" y="3013502"/>
            <a:ext cx="131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0010" y="301350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Driven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6270" y="3013502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392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18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WEC_COUNT_T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(WEC_TIME_T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WEC_EventExpire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(WEC_EVENT_BUFFER_SIZE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overflow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WEC_EventOldestRemove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WEC_StartTimeUpdate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WEC_eventBufferHead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WEC_eventBufferHead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WEC_PtrIncrement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WEC_eventBufferHead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WEC_count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29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541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90763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EventAdd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3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6938"/>
            <a:ext cx="91440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27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662238"/>
            <a:ext cx="4486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88829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Vs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(2006)</a:t>
            </a:r>
          </a:p>
          <a:p>
            <a:pPr lvl="1"/>
            <a:r>
              <a:rPr lang="en-US" dirty="0"/>
              <a:t>Non-TDD 2.6x defects, TDD 35% longer</a:t>
            </a:r>
          </a:p>
          <a:p>
            <a:pPr lvl="1"/>
            <a:r>
              <a:rPr lang="en-US" dirty="0"/>
              <a:t>Non-TDD 4.2x defects, TDD 15% longer</a:t>
            </a:r>
          </a:p>
          <a:p>
            <a:r>
              <a:rPr lang="en-US" dirty="0"/>
              <a:t>S. </a:t>
            </a:r>
            <a:r>
              <a:rPr lang="en-US" dirty="0" err="1"/>
              <a:t>Yenduri</a:t>
            </a:r>
            <a:endParaRPr lang="en-US" dirty="0"/>
          </a:p>
          <a:p>
            <a:pPr lvl="1"/>
            <a:r>
              <a:rPr lang="en-US" dirty="0"/>
              <a:t>Non-TDD 2.2x defects, Non-TDD 75% longer</a:t>
            </a:r>
          </a:p>
          <a:p>
            <a:r>
              <a:rPr lang="en-US" dirty="0"/>
              <a:t>IBM (2003)</a:t>
            </a:r>
          </a:p>
          <a:p>
            <a:pPr lvl="1"/>
            <a:r>
              <a:rPr lang="en-US" dirty="0"/>
              <a:t>50% reduction defects, Project “on-time”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sz="2400" dirty="0"/>
              <a:t>0-60% reduction defects</a:t>
            </a:r>
          </a:p>
          <a:p>
            <a:pPr lvl="1"/>
            <a:r>
              <a:rPr lang="en-US" sz="2400" dirty="0"/>
              <a:t>15% faster – 45% slower</a:t>
            </a:r>
          </a:p>
        </p:txBody>
      </p:sp>
    </p:spTree>
    <p:extLst>
      <p:ext uri="{BB962C8B-B14F-4D97-AF65-F5344CB8AC3E}">
        <p14:creationId xmlns:p14="http://schemas.microsoft.com/office/powerpoint/2010/main" val="20342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(2007)</a:t>
            </a:r>
          </a:p>
          <a:p>
            <a:pPr lvl="1"/>
            <a:r>
              <a:rPr lang="en-US" dirty="0"/>
              <a:t>Five year case study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657600" cy="27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124200" y="28194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1"/>
            <a:endCxn id="4" idx="6"/>
          </p:cNvCxnSpPr>
          <p:nvPr/>
        </p:nvCxnSpPr>
        <p:spPr>
          <a:xfrm flipH="1" flipV="1">
            <a:off x="3276600" y="2895600"/>
            <a:ext cx="858194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4794" y="2895600"/>
            <a:ext cx="4532011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40% lower than previous non-TDD release</a:t>
            </a:r>
          </a:p>
        </p:txBody>
      </p:sp>
    </p:spTree>
    <p:extLst>
      <p:ext uri="{BB962C8B-B14F-4D97-AF65-F5344CB8AC3E}">
        <p14:creationId xmlns:p14="http://schemas.microsoft.com/office/powerpoint/2010/main" val="20999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bugs we do find?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6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2385552"/>
            <a:ext cx="6600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7163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261" y="3013502"/>
            <a:ext cx="131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0010" y="301350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Driven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6270" y="3013502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24791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4135"/>
            <a:ext cx="9144000" cy="10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271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210"/>
            <a:ext cx="9144000" cy="533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09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60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9144000" cy="226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90800"/>
            <a:ext cx="9144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28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3999" cy="380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0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78200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261" y="3013502"/>
            <a:ext cx="131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0010" y="3013502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Driven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6270" y="3013502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2479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Windowed Event Counter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09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694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2438400"/>
            <a:ext cx="1981200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Windowed Event Counter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3581400"/>
            <a:ext cx="754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006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2438400"/>
            <a:ext cx="0" cy="114300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96347" y="20574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87780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icrochip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F8651F-F702-40A8-A1AE-348B603E373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69A8A58-8A07-454F-B74A-ADBFE1673F39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df7acb31-37ac-40e2-81bb-c44e3630f613"/>
    <ds:schemaRef ds:uri="38ef598d-997c-498b-b737-2f6b2c50cca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2EFA943-0EFA-4FA6-9378-51F3C669003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EE3F6AE-35C3-406C-ADC9-4B9966F465D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BB6C027-A08F-47B9-B1C1-9BCA3AA87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MicrochipPresentation.potx</Template>
  <TotalTime>11026</TotalTime>
  <Words>2872</Words>
  <Application>Microsoft Office PowerPoint</Application>
  <PresentationFormat>On-screen Show (4:3)</PresentationFormat>
  <Paragraphs>464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Times New Roman</vt:lpstr>
      <vt:lpstr>Consolas</vt:lpstr>
      <vt:lpstr>Monotype Sorts</vt:lpstr>
      <vt:lpstr>Arial</vt:lpstr>
      <vt:lpstr>Calibri</vt:lpstr>
      <vt:lpstr>Wingdings</vt:lpstr>
      <vt:lpstr>MicrochipPresentation</vt:lpstr>
      <vt:lpstr>Test Driven Development (TDD)</vt:lpstr>
      <vt:lpstr>Agenda</vt:lpstr>
      <vt:lpstr>Agenda</vt:lpstr>
      <vt:lpstr>PowerPoint Presentation</vt:lpstr>
      <vt:lpstr>PowerPoint Presentation</vt:lpstr>
      <vt:lpstr>PowerPoint Presentation</vt:lpstr>
      <vt:lpstr>An example</vt:lpstr>
      <vt:lpstr>Windowed Event Counter</vt:lpstr>
      <vt:lpstr>Windowed Event Counter</vt:lpstr>
      <vt:lpstr>Windowed Event Counter</vt:lpstr>
      <vt:lpstr>Windowed Event Counter</vt:lpstr>
      <vt:lpstr>Tests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First test</vt:lpstr>
      <vt:lpstr>Compile fails!</vt:lpstr>
      <vt:lpstr>First test</vt:lpstr>
      <vt:lpstr>First test</vt:lpstr>
      <vt:lpstr>First test</vt:lpstr>
      <vt:lpstr>First test</vt:lpstr>
      <vt:lpstr>First test</vt:lpstr>
      <vt:lpstr>Tests</vt:lpstr>
      <vt:lpstr>Tests</vt:lpstr>
      <vt:lpstr>TDD State Machine</vt:lpstr>
      <vt:lpstr>Yeah, but your function doesn’t do anything</vt:lpstr>
      <vt:lpstr>Second Test</vt:lpstr>
      <vt:lpstr>Second Test</vt:lpstr>
      <vt:lpstr>Second Test</vt:lpstr>
      <vt:lpstr>Second Test</vt:lpstr>
      <vt:lpstr>Tests</vt:lpstr>
      <vt:lpstr>Tests</vt:lpstr>
      <vt:lpstr>TDD State Machine</vt:lpstr>
      <vt:lpstr>PowerPoint Presentation</vt:lpstr>
      <vt:lpstr>EventAdd</vt:lpstr>
      <vt:lpstr>PowerPoint Presentation</vt:lpstr>
      <vt:lpstr>Update EventAdd</vt:lpstr>
      <vt:lpstr>PowerPoint Presentation</vt:lpstr>
      <vt:lpstr>Done!</vt:lpstr>
      <vt:lpstr>Defects Vs Productivity</vt:lpstr>
      <vt:lpstr>Sustainability</vt:lpstr>
      <vt:lpstr>What about bugs we do find?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Microchip Technology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Quality Techniques</dc:title>
  <dc:creator>Cobus van Eeden</dc:creator>
  <cp:lastModifiedBy>Ryan Bartling</cp:lastModifiedBy>
  <cp:revision>326</cp:revision>
  <dcterms:created xsi:type="dcterms:W3CDTF">2014-08-08T04:58:31Z</dcterms:created>
  <dcterms:modified xsi:type="dcterms:W3CDTF">2019-02-06T20:42:24Z</dcterms:modified>
</cp:coreProperties>
</file>