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6"/>
  </p:sldMasterIdLst>
  <p:notesMasterIdLst>
    <p:notesMasterId r:id="rId63"/>
  </p:notesMasterIdLst>
  <p:sldIdLst>
    <p:sldId id="269" r:id="rId7"/>
    <p:sldId id="360" r:id="rId8"/>
    <p:sldId id="362" r:id="rId9"/>
    <p:sldId id="361" r:id="rId10"/>
    <p:sldId id="363" r:id="rId11"/>
    <p:sldId id="364" r:id="rId12"/>
    <p:sldId id="370" r:id="rId13"/>
    <p:sldId id="430" r:id="rId14"/>
    <p:sldId id="431" r:id="rId15"/>
    <p:sldId id="432" r:id="rId16"/>
    <p:sldId id="433" r:id="rId17"/>
    <p:sldId id="373" r:id="rId18"/>
    <p:sldId id="371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72" r:id="rId29"/>
    <p:sldId id="383" r:id="rId30"/>
    <p:sldId id="385" r:id="rId31"/>
    <p:sldId id="390" r:id="rId32"/>
    <p:sldId id="391" r:id="rId33"/>
    <p:sldId id="416" r:id="rId34"/>
    <p:sldId id="417" r:id="rId35"/>
    <p:sldId id="389" r:id="rId36"/>
    <p:sldId id="418" r:id="rId37"/>
    <p:sldId id="419" r:id="rId38"/>
    <p:sldId id="420" r:id="rId39"/>
    <p:sldId id="421" r:id="rId40"/>
    <p:sldId id="422" r:id="rId41"/>
    <p:sldId id="424" r:id="rId42"/>
    <p:sldId id="425" r:id="rId43"/>
    <p:sldId id="423" r:id="rId44"/>
    <p:sldId id="392" r:id="rId45"/>
    <p:sldId id="434" r:id="rId46"/>
    <p:sldId id="393" r:id="rId47"/>
    <p:sldId id="394" r:id="rId48"/>
    <p:sldId id="395" r:id="rId49"/>
    <p:sldId id="405" r:id="rId50"/>
    <p:sldId id="396" r:id="rId51"/>
    <p:sldId id="428" r:id="rId52"/>
    <p:sldId id="404" r:id="rId53"/>
    <p:sldId id="403" r:id="rId54"/>
    <p:sldId id="406" r:id="rId55"/>
    <p:sldId id="407" r:id="rId56"/>
    <p:sldId id="411" r:id="rId57"/>
    <p:sldId id="412" r:id="rId58"/>
    <p:sldId id="413" r:id="rId59"/>
    <p:sldId id="414" r:id="rId60"/>
    <p:sldId id="399" r:id="rId61"/>
    <p:sldId id="415" r:id="rId62"/>
  </p:sldIdLst>
  <p:sldSz cx="9144000" cy="6858000" type="screen4x3"/>
  <p:notesSz cx="7010400" cy="9296400"/>
  <p:embeddedFontLst>
    <p:embeddedFont>
      <p:font typeface="Consolas" panose="020B0609020204030204" pitchFamily="49" charset="0"/>
      <p:regular r:id="rId64"/>
      <p:bold r:id="rId65"/>
      <p:italic r:id="rId66"/>
      <p:boldItalic r:id="rId6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4" autoAdjust="0"/>
    <p:restoredTop sz="82385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68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font" Target="fonts/font3.fntdata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font" Target="fonts/font1.fntdata"/><Relationship Id="rId69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font" Target="fonts/font4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F97820B9-D5B9-4B9A-B3AE-285FB358A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17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752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the name of the function under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what the function should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under what conditions the</a:t>
            </a:r>
            <a:r>
              <a:rPr lang="en-US" baseline="0" dirty="0" smtClean="0"/>
              <a:t> function should do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Unity has a number of test assertions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statement is what we expect to see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 is the expression</a:t>
            </a:r>
            <a:r>
              <a:rPr lang="en-US" baseline="0" dirty="0" smtClean="0"/>
              <a:t> or value under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en-US" baseline="0" dirty="0" smtClean="0"/>
              <a:t> assertions that end with _MESSAGE allow the user to specify a custom message to allow the test to be more expressive.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acts as our test runner.</a:t>
            </a:r>
          </a:p>
          <a:p>
            <a:r>
              <a:rPr lang="en-US" dirty="0" smtClean="0"/>
              <a:t>There are automation tools for generating</a:t>
            </a:r>
            <a:r>
              <a:rPr lang="en-US" baseline="0" dirty="0" smtClean="0"/>
              <a:t> main, but we’ll go over those another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 </a:t>
            </a:r>
            <a:r>
              <a:rPr lang="en-US" dirty="0" err="1" smtClean="0"/>
              <a:t>windowed_event_counter.h</a:t>
            </a:r>
            <a:endParaRPr lang="en-US" dirty="0" smtClean="0"/>
          </a:p>
          <a:p>
            <a:r>
              <a:rPr lang="en-US" dirty="0" err="1" smtClean="0"/>
              <a:t>WEC_WindowStart</a:t>
            </a:r>
            <a:r>
              <a:rPr lang="en-US" dirty="0" smtClean="0"/>
              <a:t>() is not</a:t>
            </a:r>
            <a:r>
              <a:rPr lang="en-US" baseline="0" dirty="0" smtClean="0"/>
              <a:t> declared.</a:t>
            </a:r>
          </a:p>
          <a:p>
            <a:r>
              <a:rPr lang="en-US" baseline="0" dirty="0" smtClean="0"/>
              <a:t>WEC_OKAY is undeclared.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doesn’t compile.</a:t>
            </a:r>
          </a:p>
          <a:p>
            <a:endParaRPr lang="en-US" dirty="0" smtClean="0"/>
          </a:p>
          <a:p>
            <a:r>
              <a:rPr lang="en-US" dirty="0" smtClean="0"/>
              <a:t>Now we have a linker error because </a:t>
            </a:r>
            <a:r>
              <a:rPr lang="en-US" dirty="0" err="1" smtClean="0"/>
              <a:t>WEC_WindowStart</a:t>
            </a:r>
            <a:r>
              <a:rPr lang="en-US" dirty="0" smtClean="0"/>
              <a:t> is not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 to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076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return value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OKAY!</a:t>
            </a:r>
          </a:p>
          <a:p>
            <a:endParaRPr lang="en-US" dirty="0" smtClean="0"/>
          </a:p>
          <a:p>
            <a:r>
              <a:rPr lang="en-US" dirty="0" smtClean="0"/>
              <a:t>Fake</a:t>
            </a:r>
            <a:r>
              <a:rPr lang="en-US" baseline="0" dirty="0" smtClean="0"/>
              <a:t> it ‘till you make it.</a:t>
            </a:r>
          </a:p>
          <a:p>
            <a:r>
              <a:rPr lang="en-US" baseline="0" dirty="0" smtClean="0"/>
              <a:t>Write the simplest code that passes the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driven development for embedded developers p. 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965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driven development for embedded developers p. 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965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r>
              <a:rPr lang="en-US" baseline="0" dirty="0" smtClean="0"/>
              <a:t> looping through the TDD state machine</a:t>
            </a:r>
          </a:p>
          <a:p>
            <a:r>
              <a:rPr lang="en-US" baseline="0" dirty="0" smtClean="0"/>
              <a:t>Eventually get a decent number of tests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last test refers to a buffer overflow condition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868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504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added a test to say it should return the error.  It failed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701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r>
              <a:rPr lang="en-US" baseline="0" dirty="0" smtClean="0"/>
              <a:t> the code.</a:t>
            </a:r>
          </a:p>
          <a:p>
            <a:r>
              <a:rPr lang="en-US" baseline="0" dirty="0" smtClean="0"/>
              <a:t>Changed the return type.</a:t>
            </a:r>
          </a:p>
          <a:p>
            <a:r>
              <a:rPr lang="en-US" baseline="0" dirty="0" smtClean="0"/>
              <a:t>Added and initialized err var.</a:t>
            </a:r>
          </a:p>
          <a:p>
            <a:r>
              <a:rPr lang="en-US" baseline="0" dirty="0" smtClean="0"/>
              <a:t>Changed return.</a:t>
            </a:r>
          </a:p>
          <a:p>
            <a:r>
              <a:rPr lang="en-US" baseline="0" dirty="0" smtClean="0"/>
              <a:t>Ran test (still fails).</a:t>
            </a:r>
          </a:p>
          <a:p>
            <a:r>
              <a:rPr lang="en-US" baseline="0" dirty="0" smtClean="0"/>
              <a:t>Updated err in overflow check block.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3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test and we have a list of things</a:t>
            </a:r>
            <a:r>
              <a:rPr lang="en-US" baseline="0" dirty="0" smtClean="0"/>
              <a:t> to fix.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330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https://www.microsoft.com/en-us/research/group/empirical-software-engineering-group-ese/</a:t>
            </a:r>
          </a:p>
          <a:p>
            <a:r>
              <a:rPr lang="en-US" dirty="0" smtClean="0"/>
              <a:t>http://citeseerx.ist.psu.edu/viewdoc/download?doi=10.1.1.94.9442&amp;rep=rep1&amp;type=pdf</a:t>
            </a:r>
          </a:p>
          <a:p>
            <a:r>
              <a:rPr lang="en-US" dirty="0" smtClean="0"/>
              <a:t>http://citeseerx.ist.psu.edu/viewdoc/download?doi=10.1.1.93.1314&amp;rep=rep1&amp;type=pdf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59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no particular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602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http://collaboration.csc.ncsu.edu/laurie/Papers/agile07.pdf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16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r>
              <a:rPr lang="en-US" baseline="0" dirty="0" smtClean="0"/>
              <a:t> should the emphasis be?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16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would emphasize the testing of the code.</a:t>
            </a:r>
          </a:p>
          <a:p>
            <a:r>
              <a:rPr lang="en-US" dirty="0" smtClean="0"/>
              <a:t>If this were the</a:t>
            </a:r>
            <a:r>
              <a:rPr lang="en-US" baseline="0" dirty="0" smtClean="0"/>
              <a:t> driving factor, it wouldn’t matter when or how you test, so long as you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373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important point is that you are taking your</a:t>
            </a:r>
            <a:r>
              <a:rPr lang="en-US" baseline="0" dirty="0" smtClean="0"/>
              <a:t> code for a test drive.</a:t>
            </a:r>
          </a:p>
          <a:p>
            <a:r>
              <a:rPr lang="en-US" baseline="0" dirty="0" smtClean="0"/>
              <a:t>You state what you want your code to do, and then you make it do that.</a:t>
            </a:r>
          </a:p>
          <a:p>
            <a:r>
              <a:rPr lang="en-US" baseline="0" dirty="0" smtClean="0"/>
              <a:t>One small test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48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Okay, here’s an example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87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unity framework.</a:t>
            </a:r>
          </a:p>
          <a:p>
            <a:r>
              <a:rPr lang="en-US" dirty="0" smtClean="0"/>
              <a:t>There are many frameworks, but this is the one I’m using.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Prefix test functions with “test_”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464" name="Picture 8" descr="MICV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4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5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20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71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13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68F2991B-757B-4518-890D-960426509884}" type="slidenum">
              <a:rPr lang="en-US" altLang="en-US" sz="1200"/>
              <a:pPr>
                <a:spcBef>
                  <a:spcPct val="50000"/>
                </a:spcBef>
              </a:pPr>
              <a:t>‹#›</a:t>
            </a:fld>
            <a:endParaRPr lang="en-US" altLang="en-US" sz="1200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rot="10800000">
            <a:off x="152400" y="6629400"/>
            <a:ext cx="8839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9" descr="\\overseer\Marcom\Photo_ads\LogoArt\Microchip Logo\MCHP_Logo_Vertical_4C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000" y="231775"/>
            <a:ext cx="1422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800" baseline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400" baseline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 baseline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 baseline="0"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spcBef>
          <a:spcPct val="20000"/>
        </a:spcBef>
        <a:spcAft>
          <a:spcPct val="0"/>
        </a:spcAft>
        <a:buSzPct val="70000"/>
        <a:buFont typeface="Monotype Sorts" pitchFamily="2" charset="2"/>
        <a:buNone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3429000"/>
            <a:ext cx="8382000" cy="1470025"/>
          </a:xfrm>
        </p:spPr>
        <p:txBody>
          <a:bodyPr/>
          <a:lstStyle/>
          <a:p>
            <a:r>
              <a:rPr lang="en-US" altLang="en-US" dirty="0" smtClean="0"/>
              <a:t>Test Driven Development</a:t>
            </a:r>
            <a:br>
              <a:rPr lang="en-US" altLang="en-US" dirty="0" smtClean="0"/>
            </a:br>
            <a:r>
              <a:rPr lang="en-US" altLang="en-US" dirty="0" smtClean="0"/>
              <a:t>(TDD)</a:t>
            </a:r>
            <a:endParaRPr lang="en-US" altLang="en-US" dirty="0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638800"/>
            <a:ext cx="6400800" cy="609600"/>
          </a:xfrm>
        </p:spPr>
        <p:txBody>
          <a:bodyPr/>
          <a:lstStyle/>
          <a:p>
            <a:r>
              <a:rPr lang="en-US" altLang="en-US" sz="1800" dirty="0" smtClean="0"/>
              <a:t>Ryan Bartling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400" y="2438400"/>
            <a:ext cx="1981200" cy="1143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Windowed Event Counter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2000" y="3581400"/>
            <a:ext cx="754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9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00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96547" y="20574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487780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9200" y="2438400"/>
            <a:ext cx="1981200" cy="1143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Windowed Event Counter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2000" y="3581400"/>
            <a:ext cx="754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9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00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3347" y="20574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6260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Starting a measurement window should return okay</a:t>
            </a:r>
          </a:p>
          <a:p>
            <a:r>
              <a:rPr lang="en-US" sz="2400" dirty="0" smtClean="0"/>
              <a:t>Trying to start a started WEC should give an error</a:t>
            </a:r>
            <a:endParaRPr lang="en-US" sz="2400" dirty="0"/>
          </a:p>
          <a:p>
            <a:r>
              <a:rPr lang="en-US" sz="2400" dirty="0"/>
              <a:t>Stopping a WEC that’s not started should return </a:t>
            </a:r>
            <a:r>
              <a:rPr lang="en-US" sz="2400" dirty="0" smtClean="0"/>
              <a:t>err</a:t>
            </a:r>
          </a:p>
          <a:p>
            <a:r>
              <a:rPr lang="en-US" sz="2400" dirty="0" smtClean="0"/>
              <a:t>Stopping a started WEC should be okay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should return elapsed time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should work regardless of the start time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should be 0 before WEC is first started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result shouldn’t change once WEC stops</a:t>
            </a:r>
          </a:p>
          <a:p>
            <a:r>
              <a:rPr lang="en-US" sz="2400" dirty="0" smtClean="0"/>
              <a:t>Setting limit should be okay when WEC stopped</a:t>
            </a:r>
          </a:p>
          <a:p>
            <a:r>
              <a:rPr lang="en-US" sz="2400" dirty="0" smtClean="0"/>
              <a:t>Setting limit should change the window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UN_TEST(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1403684" y="1676400"/>
            <a:ext cx="1371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UN_TEST(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717884" y="2514600"/>
            <a:ext cx="1371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UN_TEST(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1524000" y="2510589"/>
            <a:ext cx="1447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UN_TEST(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2819400" y="2510589"/>
            <a:ext cx="2286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UN_TEST(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4648200" y="2510589"/>
            <a:ext cx="3276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UN_TEST(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762000" y="2819400"/>
            <a:ext cx="3276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UN_TEST(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3581400" y="2831432"/>
            <a:ext cx="1447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What?</a:t>
            </a:r>
          </a:p>
          <a:p>
            <a:r>
              <a:rPr lang="en-US" dirty="0" smtClean="0"/>
              <a:t>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UN_TEST(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4800600" y="2831432"/>
            <a:ext cx="2514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UN_TEST(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1600200" y="3058026"/>
            <a:ext cx="2514600" cy="523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UN_TEST(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81000" y="3962400"/>
            <a:ext cx="8382000" cy="175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fails!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UN_TEST(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7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WEC_OKAY = 0,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///&lt; Everything’s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AyOkay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WEC_ERROR,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///&lt; Default error.  Shouldn’t get returned.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WEC_ERROR_T;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uint32_t WEC_TIME_T;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WEC_ERROR_T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(WEC_TIME_T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707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windowed_event_counter.c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WEC_ERROR_T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(WEC_TIME_T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2563561"/>
            <a:ext cx="1306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WEC_ERROR;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3505200"/>
            <a:ext cx="86963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1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windowed_event_counter.c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WEC_ERROR_T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(WEC_TIME_T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255704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WEC_OKAY;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3810000"/>
            <a:ext cx="45815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93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Starting a measurement window should return okay</a:t>
            </a:r>
          </a:p>
          <a:p>
            <a:r>
              <a:rPr lang="en-US" sz="2400" dirty="0" smtClean="0"/>
              <a:t>Trying to start a started WEC should give an error</a:t>
            </a:r>
            <a:endParaRPr lang="en-US" sz="2400" dirty="0"/>
          </a:p>
          <a:p>
            <a:r>
              <a:rPr lang="en-US" sz="2400" dirty="0"/>
              <a:t>Stopping a WEC that’s not started should return </a:t>
            </a:r>
            <a:r>
              <a:rPr lang="en-US" sz="2400" dirty="0" smtClean="0"/>
              <a:t>err</a:t>
            </a:r>
          </a:p>
          <a:p>
            <a:r>
              <a:rPr lang="en-US" sz="2400" dirty="0" smtClean="0"/>
              <a:t>Stopping a started WEC should be okay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should return elapsed time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should work regardless of the start time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should be 0 before WEC is first started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result shouldn’t change once WEC stops</a:t>
            </a:r>
          </a:p>
          <a:p>
            <a:r>
              <a:rPr lang="en-US" sz="2400" dirty="0" smtClean="0"/>
              <a:t>Setting limit should be okay when WEC stopped</a:t>
            </a:r>
          </a:p>
          <a:p>
            <a:r>
              <a:rPr lang="en-US" sz="2400" dirty="0" smtClean="0"/>
              <a:t>Setting limit should change the window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trike="sngStrike" dirty="0" smtClean="0"/>
              <a:t>Starting a measurement window should return okay</a:t>
            </a:r>
          </a:p>
          <a:p>
            <a:r>
              <a:rPr lang="en-US" sz="2400" dirty="0" smtClean="0"/>
              <a:t>Trying to start a started WEC should give an error</a:t>
            </a:r>
            <a:endParaRPr lang="en-US" sz="2400" dirty="0"/>
          </a:p>
          <a:p>
            <a:r>
              <a:rPr lang="en-US" sz="2400" dirty="0"/>
              <a:t>Stopping a WEC that’s not started should return </a:t>
            </a:r>
            <a:r>
              <a:rPr lang="en-US" sz="2400" dirty="0" smtClean="0"/>
              <a:t>err</a:t>
            </a:r>
          </a:p>
          <a:p>
            <a:r>
              <a:rPr lang="en-US" sz="2400" dirty="0" smtClean="0"/>
              <a:t>Stopping a started WEC should be okay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should return elapsed time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should work regardless of the start time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should be 0 before WEC is first started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result shouldn’t change once WEC stops</a:t>
            </a:r>
          </a:p>
          <a:p>
            <a:r>
              <a:rPr lang="en-US" sz="2400" dirty="0" smtClean="0"/>
              <a:t>Setting limit should be okay when WEC stopped</a:t>
            </a:r>
          </a:p>
          <a:p>
            <a:r>
              <a:rPr lang="en-US" sz="2400" dirty="0" smtClean="0"/>
              <a:t>Setting limit should change the window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r>
              <a:rPr lang="en-US" dirty="0" smtClean="0"/>
              <a:t>How?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1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State Machine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057400" y="1499937"/>
            <a:ext cx="457200" cy="457200"/>
          </a:xfrm>
          <a:prstGeom prst="ellipse">
            <a:avLst/>
          </a:prstGeom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6011" y="2338137"/>
            <a:ext cx="457200" cy="457200"/>
          </a:xfrm>
          <a:prstGeom prst="ellipse">
            <a:avLst/>
          </a:prstGeom>
          <a:ln w="50800" cmpd="dbl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5000" y="2472488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Choose a test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410200" y="2193756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 the test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891463" y="3691689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it compile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715000" y="5029200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it link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05000" y="4894847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the test pass</a:t>
            </a:r>
          </a:p>
        </p:txBody>
      </p:sp>
      <p:cxnSp>
        <p:nvCxnSpPr>
          <p:cNvPr id="15" name="Curved Connector 14"/>
          <p:cNvCxnSpPr>
            <a:stCxn id="24" idx="2"/>
            <a:endCxn id="24" idx="1"/>
          </p:cNvCxnSpPr>
          <p:nvPr/>
        </p:nvCxnSpPr>
        <p:spPr>
          <a:xfrm rot="5400000" flipH="1">
            <a:off x="2241884" y="4836695"/>
            <a:ext cx="278731" cy="952500"/>
          </a:xfrm>
          <a:prstGeom prst="curvedConnector4">
            <a:avLst>
              <a:gd name="adj1" fmla="val -151080"/>
              <a:gd name="adj2" fmla="val 1581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057400" y="3581400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Refactor</a:t>
            </a:r>
          </a:p>
        </p:txBody>
      </p:sp>
      <p:cxnSp>
        <p:nvCxnSpPr>
          <p:cNvPr id="30" name="Curved Connector 29"/>
          <p:cNvCxnSpPr>
            <a:stCxn id="24" idx="0"/>
            <a:endCxn id="28" idx="2"/>
          </p:cNvCxnSpPr>
          <p:nvPr/>
        </p:nvCxnSpPr>
        <p:spPr>
          <a:xfrm rot="5400000" flipH="1" flipV="1">
            <a:off x="2555708" y="4440655"/>
            <a:ext cx="755984" cy="1524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8" idx="0"/>
            <a:endCxn id="9" idx="2"/>
          </p:cNvCxnSpPr>
          <p:nvPr/>
        </p:nvCxnSpPr>
        <p:spPr>
          <a:xfrm rot="16200000" flipV="1">
            <a:off x="2657976" y="3229476"/>
            <a:ext cx="551449" cy="1524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9" idx="1"/>
            <a:endCxn id="17" idx="6"/>
          </p:cNvCxnSpPr>
          <p:nvPr/>
        </p:nvCxnSpPr>
        <p:spPr>
          <a:xfrm rot="10800000">
            <a:off x="1223212" y="2566738"/>
            <a:ext cx="681789" cy="18448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" idx="6"/>
            <a:endCxn id="9" idx="0"/>
          </p:cNvCxnSpPr>
          <p:nvPr/>
        </p:nvCxnSpPr>
        <p:spPr>
          <a:xfrm>
            <a:off x="2514600" y="1728537"/>
            <a:ext cx="342900" cy="74395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3"/>
            <a:endCxn id="19" idx="0"/>
          </p:cNvCxnSpPr>
          <p:nvPr/>
        </p:nvCxnSpPr>
        <p:spPr>
          <a:xfrm flipV="1">
            <a:off x="3810000" y="2193756"/>
            <a:ext cx="2552700" cy="557464"/>
          </a:xfrm>
          <a:prstGeom prst="curvedConnector4">
            <a:avLst>
              <a:gd name="adj1" fmla="val 57737"/>
              <a:gd name="adj2" fmla="val 1992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9" idx="1"/>
            <a:endCxn id="24" idx="3"/>
          </p:cNvCxnSpPr>
          <p:nvPr/>
        </p:nvCxnSpPr>
        <p:spPr>
          <a:xfrm rot="10800000" flipV="1">
            <a:off x="3810000" y="2472487"/>
            <a:ext cx="1600200" cy="2701091"/>
          </a:xfrm>
          <a:prstGeom prst="curvedConnector3">
            <a:avLst>
              <a:gd name="adj1" fmla="val 2518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9" idx="2"/>
            <a:endCxn id="21" idx="0"/>
          </p:cNvCxnSpPr>
          <p:nvPr/>
        </p:nvCxnSpPr>
        <p:spPr>
          <a:xfrm rot="16200000" flipH="1">
            <a:off x="6133096" y="2980822"/>
            <a:ext cx="940470" cy="4812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1" idx="2"/>
            <a:endCxn id="22" idx="0"/>
          </p:cNvCxnSpPr>
          <p:nvPr/>
        </p:nvCxnSpPr>
        <p:spPr>
          <a:xfrm rot="5400000">
            <a:off x="6365708" y="4550945"/>
            <a:ext cx="780048" cy="1764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2" idx="1"/>
            <a:endCxn id="24" idx="3"/>
          </p:cNvCxnSpPr>
          <p:nvPr/>
        </p:nvCxnSpPr>
        <p:spPr>
          <a:xfrm rot="10800000">
            <a:off x="3810000" y="5173580"/>
            <a:ext cx="1905000" cy="13435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1" idx="2"/>
            <a:endCxn id="21" idx="3"/>
          </p:cNvCxnSpPr>
          <p:nvPr/>
        </p:nvCxnSpPr>
        <p:spPr>
          <a:xfrm rot="5400000" flipH="1" flipV="1">
            <a:off x="7180847" y="3633537"/>
            <a:ext cx="278731" cy="952500"/>
          </a:xfrm>
          <a:prstGeom prst="curvedConnector4">
            <a:avLst>
              <a:gd name="adj1" fmla="val -82015"/>
              <a:gd name="adj2" fmla="val 16821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22" idx="2"/>
            <a:endCxn id="22" idx="3"/>
          </p:cNvCxnSpPr>
          <p:nvPr/>
        </p:nvCxnSpPr>
        <p:spPr>
          <a:xfrm rot="5400000" flipH="1" flipV="1">
            <a:off x="7004384" y="4971048"/>
            <a:ext cx="278731" cy="952500"/>
          </a:xfrm>
          <a:prstGeom prst="curvedConnector4">
            <a:avLst>
              <a:gd name="adj1" fmla="val -82015"/>
              <a:gd name="adj2" fmla="val 172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86200" y="199286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Test Chosen</a:t>
            </a:r>
          </a:p>
        </p:txBody>
      </p:sp>
      <p:cxnSp>
        <p:nvCxnSpPr>
          <p:cNvPr id="6" name="Curved Connector 5"/>
          <p:cNvCxnSpPr>
            <a:stCxn id="21" idx="1"/>
            <a:endCxn id="24" idx="3"/>
          </p:cNvCxnSpPr>
          <p:nvPr/>
        </p:nvCxnSpPr>
        <p:spPr>
          <a:xfrm rot="10800000" flipV="1">
            <a:off x="3810001" y="3970421"/>
            <a:ext cx="2081463" cy="1203158"/>
          </a:xfrm>
          <a:prstGeom prst="curvedConnector3">
            <a:avLst>
              <a:gd name="adj1" fmla="val 400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10400" y="3297881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Doesn’t compile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1429" y="459001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Doesn’t Link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9773" y="549783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It compiles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96806" y="4405349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Test passes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13588" y="3212068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02144" y="148358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Have a list of tests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8859" y="200909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 of tests to write</a:t>
            </a:r>
          </a:p>
        </p:txBody>
      </p:sp>
    </p:spTree>
    <p:extLst>
      <p:ext uri="{BB962C8B-B14F-4D97-AF65-F5344CB8AC3E}">
        <p14:creationId xmlns:p14="http://schemas.microsoft.com/office/powerpoint/2010/main" val="31045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9" grpId="0" animBg="1"/>
      <p:bldP spid="19" grpId="0" animBg="1"/>
      <p:bldP spid="21" grpId="0" animBg="1"/>
      <p:bldP spid="22" grpId="0" animBg="1"/>
      <p:bldP spid="24" grpId="0" animBg="1"/>
      <p:bldP spid="28" grpId="0" animBg="1"/>
      <p:bldP spid="4" grpId="0"/>
      <p:bldP spid="4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6" grpId="0"/>
      <p:bldP spid="1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Yeah, but your function doesn’t do anything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test_WindowStart_should_returnAlreadyStarted_when_moduleIsStarted(void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TEST_ASSERT_EQUAL(WEC_OKAY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TEST_ASSERT_EQUAL_MESSAGE(WEC_ALREADY_STARTED,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WEC_ALREADY_STARTED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WEC_OKAY = 0,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///&lt; Everything’s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AyOkay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WEC_ERROR,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///&lt; Default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error.  Shouldn’t get returned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WEC_ALREADY_STARTED,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///&lt; Try calling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WEC_WindowStop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try again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WEC_ERROR_T;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4065917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Doesn’t Compile</a:t>
            </a:r>
          </a:p>
        </p:txBody>
      </p:sp>
    </p:spTree>
    <p:extLst>
      <p:ext uri="{BB962C8B-B14F-4D97-AF65-F5344CB8AC3E}">
        <p14:creationId xmlns:p14="http://schemas.microsoft.com/office/powerpoint/2010/main" val="28617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Test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55276"/>
            <a:ext cx="9144000" cy="254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693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Indicates when window is started and running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bool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WEC_ERROR_T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(WEC_TIME_T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WEC_started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WEC_ALREADY_STARTED;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WEC_started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WEC_OKAY;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37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Test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2829719"/>
            <a:ext cx="40862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6339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trike="sngStrike" dirty="0" smtClean="0"/>
              <a:t>Starting a measurement window should return okay</a:t>
            </a:r>
          </a:p>
          <a:p>
            <a:r>
              <a:rPr lang="en-US" sz="2400" dirty="0" smtClean="0"/>
              <a:t>Trying to start a started WEC should give an error</a:t>
            </a:r>
            <a:endParaRPr lang="en-US" sz="2400" dirty="0"/>
          </a:p>
          <a:p>
            <a:r>
              <a:rPr lang="en-US" sz="2400" dirty="0"/>
              <a:t>Stopping a WEC that’s not started should return </a:t>
            </a:r>
            <a:r>
              <a:rPr lang="en-US" sz="2400" dirty="0" smtClean="0"/>
              <a:t>err</a:t>
            </a:r>
          </a:p>
          <a:p>
            <a:r>
              <a:rPr lang="en-US" sz="2400" dirty="0" smtClean="0"/>
              <a:t>Stopping a started WEC should be okay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should return elapsed time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should work regardless of the start time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should be 0 before WEC is first started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result shouldn’t change once WEC stops</a:t>
            </a:r>
          </a:p>
          <a:p>
            <a:r>
              <a:rPr lang="en-US" sz="2400" dirty="0" smtClean="0"/>
              <a:t>Setting limit should be okay when WEC stopped</a:t>
            </a:r>
          </a:p>
          <a:p>
            <a:r>
              <a:rPr lang="en-US" sz="2400" dirty="0" smtClean="0"/>
              <a:t>Setting limit should change the window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trike="sngStrike" dirty="0" smtClean="0"/>
              <a:t>Starting a measurement window should return okay</a:t>
            </a:r>
          </a:p>
          <a:p>
            <a:r>
              <a:rPr lang="en-US" sz="2400" strike="sngStrike" dirty="0" smtClean="0"/>
              <a:t>Trying to start a started WEC should give an error</a:t>
            </a:r>
            <a:endParaRPr lang="en-US" sz="2400" strike="sngStrike" dirty="0"/>
          </a:p>
          <a:p>
            <a:r>
              <a:rPr lang="en-US" sz="2400" dirty="0"/>
              <a:t>Stopping a WEC that’s not started should return </a:t>
            </a:r>
            <a:r>
              <a:rPr lang="en-US" sz="2400" dirty="0" smtClean="0"/>
              <a:t>err</a:t>
            </a:r>
          </a:p>
          <a:p>
            <a:r>
              <a:rPr lang="en-US" sz="2400" dirty="0" smtClean="0"/>
              <a:t>Stopping a started WEC should be okay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should return elapsed time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should work regardless of the start time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should be 0 before WEC is first started</a:t>
            </a:r>
          </a:p>
          <a:p>
            <a:r>
              <a:rPr lang="en-US" sz="2400" dirty="0" err="1" smtClean="0"/>
              <a:t>TimeGet</a:t>
            </a:r>
            <a:r>
              <a:rPr lang="en-US" sz="2400" dirty="0" smtClean="0"/>
              <a:t> result shouldn’t change once WEC stops</a:t>
            </a:r>
          </a:p>
          <a:p>
            <a:r>
              <a:rPr lang="en-US" sz="2400" dirty="0" smtClean="0"/>
              <a:t>Setting limit should be okay when WEC stopped</a:t>
            </a:r>
          </a:p>
          <a:p>
            <a:r>
              <a:rPr lang="en-US" sz="2400" dirty="0" smtClean="0"/>
              <a:t>Setting limit should change the window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State Machine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057400" y="1499937"/>
            <a:ext cx="457200" cy="457200"/>
          </a:xfrm>
          <a:prstGeom prst="ellipse">
            <a:avLst/>
          </a:prstGeom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6011" y="2338137"/>
            <a:ext cx="457200" cy="457200"/>
          </a:xfrm>
          <a:prstGeom prst="ellipse">
            <a:avLst/>
          </a:prstGeom>
          <a:ln w="50800" cmpd="dbl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5000" y="2472488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Choose a test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410200" y="2193756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 the test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891463" y="3691689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it compile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715000" y="5029200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it link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05000" y="4894847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the test pass</a:t>
            </a:r>
          </a:p>
        </p:txBody>
      </p:sp>
      <p:cxnSp>
        <p:nvCxnSpPr>
          <p:cNvPr id="15" name="Curved Connector 14"/>
          <p:cNvCxnSpPr>
            <a:stCxn id="24" idx="2"/>
            <a:endCxn id="24" idx="1"/>
          </p:cNvCxnSpPr>
          <p:nvPr/>
        </p:nvCxnSpPr>
        <p:spPr>
          <a:xfrm rot="5400000" flipH="1">
            <a:off x="2241884" y="4836695"/>
            <a:ext cx="278731" cy="952500"/>
          </a:xfrm>
          <a:prstGeom prst="curvedConnector4">
            <a:avLst>
              <a:gd name="adj1" fmla="val -151080"/>
              <a:gd name="adj2" fmla="val 1581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057400" y="3581400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Refactor</a:t>
            </a:r>
          </a:p>
        </p:txBody>
      </p:sp>
      <p:cxnSp>
        <p:nvCxnSpPr>
          <p:cNvPr id="30" name="Curved Connector 29"/>
          <p:cNvCxnSpPr>
            <a:stCxn id="24" idx="0"/>
            <a:endCxn id="28" idx="2"/>
          </p:cNvCxnSpPr>
          <p:nvPr/>
        </p:nvCxnSpPr>
        <p:spPr>
          <a:xfrm rot="5400000" flipH="1" flipV="1">
            <a:off x="2555708" y="4440655"/>
            <a:ext cx="755984" cy="1524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8" idx="0"/>
            <a:endCxn id="9" idx="2"/>
          </p:cNvCxnSpPr>
          <p:nvPr/>
        </p:nvCxnSpPr>
        <p:spPr>
          <a:xfrm rot="16200000" flipV="1">
            <a:off x="2657976" y="3229476"/>
            <a:ext cx="551449" cy="1524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9" idx="1"/>
            <a:endCxn id="17" idx="6"/>
          </p:cNvCxnSpPr>
          <p:nvPr/>
        </p:nvCxnSpPr>
        <p:spPr>
          <a:xfrm rot="10800000">
            <a:off x="1223212" y="2566738"/>
            <a:ext cx="681789" cy="18448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" idx="6"/>
            <a:endCxn id="9" idx="0"/>
          </p:cNvCxnSpPr>
          <p:nvPr/>
        </p:nvCxnSpPr>
        <p:spPr>
          <a:xfrm>
            <a:off x="2514600" y="1728537"/>
            <a:ext cx="342900" cy="74395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3"/>
            <a:endCxn id="19" idx="0"/>
          </p:cNvCxnSpPr>
          <p:nvPr/>
        </p:nvCxnSpPr>
        <p:spPr>
          <a:xfrm flipV="1">
            <a:off x="3810000" y="2193756"/>
            <a:ext cx="2552700" cy="557464"/>
          </a:xfrm>
          <a:prstGeom prst="curvedConnector4">
            <a:avLst>
              <a:gd name="adj1" fmla="val 57737"/>
              <a:gd name="adj2" fmla="val 1992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9" idx="1"/>
            <a:endCxn id="24" idx="3"/>
          </p:cNvCxnSpPr>
          <p:nvPr/>
        </p:nvCxnSpPr>
        <p:spPr>
          <a:xfrm rot="10800000" flipV="1">
            <a:off x="3810000" y="2472487"/>
            <a:ext cx="1600200" cy="2701091"/>
          </a:xfrm>
          <a:prstGeom prst="curvedConnector3">
            <a:avLst>
              <a:gd name="adj1" fmla="val 2518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9" idx="2"/>
            <a:endCxn id="21" idx="0"/>
          </p:cNvCxnSpPr>
          <p:nvPr/>
        </p:nvCxnSpPr>
        <p:spPr>
          <a:xfrm rot="16200000" flipH="1">
            <a:off x="6133096" y="2980822"/>
            <a:ext cx="940470" cy="4812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1" idx="2"/>
            <a:endCxn id="22" idx="0"/>
          </p:cNvCxnSpPr>
          <p:nvPr/>
        </p:nvCxnSpPr>
        <p:spPr>
          <a:xfrm rot="5400000">
            <a:off x="6365708" y="4550945"/>
            <a:ext cx="780048" cy="1764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2" idx="1"/>
            <a:endCxn id="24" idx="3"/>
          </p:cNvCxnSpPr>
          <p:nvPr/>
        </p:nvCxnSpPr>
        <p:spPr>
          <a:xfrm rot="10800000">
            <a:off x="3810000" y="5173580"/>
            <a:ext cx="1905000" cy="13435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1" idx="2"/>
            <a:endCxn id="21" idx="3"/>
          </p:cNvCxnSpPr>
          <p:nvPr/>
        </p:nvCxnSpPr>
        <p:spPr>
          <a:xfrm rot="5400000" flipH="1" flipV="1">
            <a:off x="7180847" y="3633537"/>
            <a:ext cx="278731" cy="952500"/>
          </a:xfrm>
          <a:prstGeom prst="curvedConnector4">
            <a:avLst>
              <a:gd name="adj1" fmla="val -82015"/>
              <a:gd name="adj2" fmla="val 16821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22" idx="2"/>
            <a:endCxn id="22" idx="3"/>
          </p:cNvCxnSpPr>
          <p:nvPr/>
        </p:nvCxnSpPr>
        <p:spPr>
          <a:xfrm rot="5400000" flipH="1" flipV="1">
            <a:off x="7004384" y="4971048"/>
            <a:ext cx="278731" cy="952500"/>
          </a:xfrm>
          <a:prstGeom prst="curvedConnector4">
            <a:avLst>
              <a:gd name="adj1" fmla="val -82015"/>
              <a:gd name="adj2" fmla="val 172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21" idx="1"/>
            <a:endCxn id="24" idx="3"/>
          </p:cNvCxnSpPr>
          <p:nvPr/>
        </p:nvCxnSpPr>
        <p:spPr>
          <a:xfrm rot="10800000" flipV="1">
            <a:off x="3810001" y="3970421"/>
            <a:ext cx="2081463" cy="1203158"/>
          </a:xfrm>
          <a:prstGeom prst="curvedConnector3">
            <a:avLst>
              <a:gd name="adj1" fmla="val 400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5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7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261" y="3013502"/>
            <a:ext cx="1315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Test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340010" y="3013502"/>
            <a:ext cx="1963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Driven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816270" y="3013502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Development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3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WEC_COUNT_T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WEC_EventAdd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(WEC_TIME_T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eventTime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WEC_EventExpire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eventTime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(WEC_EVENT_BUFFER_SIZE 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for overflow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WEC_EventOldestRemove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WEC_startTime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WEC_StartTimeUpdate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eventTime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WEC_eventBufferHead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eventTime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WEC_eventBufferHead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WEC_PtrIncrement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WEC_eventBufferHead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6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5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90763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EventAdd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6938"/>
            <a:ext cx="91440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662238"/>
            <a:ext cx="44862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Defects Vs 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(2006)</a:t>
            </a:r>
          </a:p>
          <a:p>
            <a:pPr lvl="1"/>
            <a:r>
              <a:rPr lang="en-US" dirty="0" smtClean="0"/>
              <a:t>Non-TDD 2.6x defects, TDD 35% longer</a:t>
            </a:r>
          </a:p>
          <a:p>
            <a:pPr lvl="1"/>
            <a:r>
              <a:rPr lang="en-US" dirty="0" smtClean="0"/>
              <a:t>Non-TDD 4.2x defects, TDD 15% longer</a:t>
            </a:r>
          </a:p>
          <a:p>
            <a:r>
              <a:rPr lang="en-US" dirty="0" smtClean="0"/>
              <a:t>S. </a:t>
            </a:r>
            <a:r>
              <a:rPr lang="en-US" dirty="0" err="1" smtClean="0"/>
              <a:t>Yenduri</a:t>
            </a:r>
            <a:endParaRPr lang="en-US" dirty="0" smtClean="0"/>
          </a:p>
          <a:p>
            <a:pPr lvl="1"/>
            <a:r>
              <a:rPr lang="en-US" dirty="0" smtClean="0"/>
              <a:t>Non-TDD 2.2x defects, Non-TDD 75% longer</a:t>
            </a:r>
          </a:p>
          <a:p>
            <a:r>
              <a:rPr lang="en-US" dirty="0" smtClean="0"/>
              <a:t>IBM (2003)</a:t>
            </a:r>
          </a:p>
          <a:p>
            <a:pPr lvl="1"/>
            <a:r>
              <a:rPr lang="en-US" dirty="0" smtClean="0"/>
              <a:t>50% reduction defects, Project “on-time”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sz="2400" dirty="0" smtClean="0"/>
              <a:t>0-60% reduction defects</a:t>
            </a:r>
          </a:p>
          <a:p>
            <a:pPr lvl="1"/>
            <a:r>
              <a:rPr lang="en-US" sz="2400" dirty="0" smtClean="0"/>
              <a:t>15% faster – 45% slower</a:t>
            </a:r>
          </a:p>
        </p:txBody>
      </p:sp>
    </p:spTree>
    <p:extLst>
      <p:ext uri="{BB962C8B-B14F-4D97-AF65-F5344CB8AC3E}">
        <p14:creationId xmlns:p14="http://schemas.microsoft.com/office/powerpoint/2010/main" val="203428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(2007)</a:t>
            </a:r>
          </a:p>
          <a:p>
            <a:pPr lvl="1"/>
            <a:r>
              <a:rPr lang="en-US" dirty="0" smtClean="0"/>
              <a:t>Five year case study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3657600" cy="27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124200" y="28194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7" idx="1"/>
            <a:endCxn id="4" idx="6"/>
          </p:cNvCxnSpPr>
          <p:nvPr/>
        </p:nvCxnSpPr>
        <p:spPr>
          <a:xfrm flipH="1" flipV="1">
            <a:off x="3276600" y="2895600"/>
            <a:ext cx="858194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34794" y="2895600"/>
            <a:ext cx="4532011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40% lower than previous non-TDD release</a:t>
            </a:r>
          </a:p>
        </p:txBody>
      </p:sp>
    </p:spTree>
    <p:extLst>
      <p:ext uri="{BB962C8B-B14F-4D97-AF65-F5344CB8AC3E}">
        <p14:creationId xmlns:p14="http://schemas.microsoft.com/office/powerpoint/2010/main" val="20999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bugs we do find?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2385552"/>
            <a:ext cx="66008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7163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3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4135"/>
            <a:ext cx="9144000" cy="106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2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261" y="3013502"/>
            <a:ext cx="1315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Test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340010" y="3013502"/>
            <a:ext cx="1963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5000"/>
                  </a:schemeClr>
                </a:solidFill>
              </a:rPr>
              <a:t>Driven</a:t>
            </a: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270" y="3013502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5000"/>
                  </a:schemeClr>
                </a:solidFill>
              </a:rPr>
              <a:t>Development</a:t>
            </a: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210"/>
            <a:ext cx="9144000" cy="533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9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360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86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47800"/>
            <a:ext cx="9144000" cy="226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58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90800"/>
            <a:ext cx="9144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28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3999" cy="380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09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9200"/>
            <a:ext cx="78200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8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261" y="3013502"/>
            <a:ext cx="1315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5000"/>
                  </a:schemeClr>
                </a:solidFill>
              </a:rPr>
              <a:t>Test</a:t>
            </a: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0010" y="3013502"/>
            <a:ext cx="1963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Driven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816270" y="3013502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5000"/>
                  </a:schemeClr>
                </a:solidFill>
              </a:rPr>
              <a:t>Development</a:t>
            </a: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don’t know what you’re on about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2438400"/>
            <a:ext cx="1981200" cy="1143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Windowed Event Counter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2000" y="3581400"/>
            <a:ext cx="754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9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00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0947" y="20574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69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2438400"/>
            <a:ext cx="1981200" cy="1143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Windowed Event Counter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2000" y="3581400"/>
            <a:ext cx="754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9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00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96347" y="20574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7780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chip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42EFA943-0EFA-4FA6-9378-51F3C669003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BB6C027-A08F-47B9-B1C1-9BCA3AA87E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9A8A58-8A07-454F-B74A-ADBFE1673F39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df7acb31-37ac-40e2-81bb-c44e3630f613"/>
    <ds:schemaRef ds:uri="38ef598d-997c-498b-b737-2f6b2c50ccab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BEE3F6AE-35C3-406C-ADC9-4B9966F465D6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D4F8651F-F702-40A8-A1AE-348B603E373A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MicrochipPresentation.potx</Template>
  <TotalTime>10787</TotalTime>
  <Words>1768</Words>
  <Application>Microsoft Office PowerPoint</Application>
  <PresentationFormat>On-screen Show (4:3)</PresentationFormat>
  <Paragraphs>442</Paragraphs>
  <Slides>56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Monotype Sorts</vt:lpstr>
      <vt:lpstr>Consolas</vt:lpstr>
      <vt:lpstr>Wingdings</vt:lpstr>
      <vt:lpstr>MicrochipPresentation</vt:lpstr>
      <vt:lpstr>Test Driven Development (TDD)</vt:lpstr>
      <vt:lpstr>Agenda</vt:lpstr>
      <vt:lpstr>Agenda</vt:lpstr>
      <vt:lpstr>PowerPoint Presentation</vt:lpstr>
      <vt:lpstr>PowerPoint Presentation</vt:lpstr>
      <vt:lpstr>PowerPoint Presentation</vt:lpstr>
      <vt:lpstr>Still don’t know what you’re on about</vt:lpstr>
      <vt:lpstr>Windowed Event Counter</vt:lpstr>
      <vt:lpstr>Windowed Event Counter</vt:lpstr>
      <vt:lpstr>Windowed Event Counter</vt:lpstr>
      <vt:lpstr>Windowed Event Counter</vt:lpstr>
      <vt:lpstr>Tests</vt:lpstr>
      <vt:lpstr>First test</vt:lpstr>
      <vt:lpstr>First test</vt:lpstr>
      <vt:lpstr>First test</vt:lpstr>
      <vt:lpstr>First test</vt:lpstr>
      <vt:lpstr>First test</vt:lpstr>
      <vt:lpstr>First test</vt:lpstr>
      <vt:lpstr>First test</vt:lpstr>
      <vt:lpstr>First test</vt:lpstr>
      <vt:lpstr>First test</vt:lpstr>
      <vt:lpstr>First test</vt:lpstr>
      <vt:lpstr>Compile fails!</vt:lpstr>
      <vt:lpstr>First test</vt:lpstr>
      <vt:lpstr>First test</vt:lpstr>
      <vt:lpstr>First test</vt:lpstr>
      <vt:lpstr>First test</vt:lpstr>
      <vt:lpstr>Tests</vt:lpstr>
      <vt:lpstr>Tests</vt:lpstr>
      <vt:lpstr>TDD State Machine</vt:lpstr>
      <vt:lpstr>Yeah, but your function doesn’t do anything</vt:lpstr>
      <vt:lpstr>Second Test</vt:lpstr>
      <vt:lpstr>Second Test</vt:lpstr>
      <vt:lpstr>Second Test</vt:lpstr>
      <vt:lpstr>Second Test</vt:lpstr>
      <vt:lpstr>Tests</vt:lpstr>
      <vt:lpstr>Tests</vt:lpstr>
      <vt:lpstr>TDD State Machine</vt:lpstr>
      <vt:lpstr>PowerPoint Presentation</vt:lpstr>
      <vt:lpstr>EventAdd</vt:lpstr>
      <vt:lpstr>PowerPoint Presentation</vt:lpstr>
      <vt:lpstr>Update EventAdd</vt:lpstr>
      <vt:lpstr>PowerPoint Presentation</vt:lpstr>
      <vt:lpstr>Done!</vt:lpstr>
      <vt:lpstr>Defects Vs Productivity</vt:lpstr>
      <vt:lpstr>Sustainability</vt:lpstr>
      <vt:lpstr>What about bugs we do find?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Microchip Technology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Effectiveness of Quality Techniques</dc:title>
  <dc:creator>Cobus van Eeden</dc:creator>
  <cp:lastModifiedBy>Ryan Bartling - C15140</cp:lastModifiedBy>
  <cp:revision>320</cp:revision>
  <dcterms:created xsi:type="dcterms:W3CDTF">2014-08-08T04:58:31Z</dcterms:created>
  <dcterms:modified xsi:type="dcterms:W3CDTF">2016-09-09T23:49:12Z</dcterms:modified>
</cp:coreProperties>
</file>